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81" r:id="rId4"/>
    <p:sldId id="282" r:id="rId5"/>
    <p:sldId id="283" r:id="rId6"/>
    <p:sldId id="284" r:id="rId7"/>
    <p:sldId id="285" r:id="rId8"/>
    <p:sldId id="291" r:id="rId9"/>
    <p:sldId id="287" r:id="rId10"/>
    <p:sldId id="288" r:id="rId11"/>
    <p:sldId id="289" r:id="rId12"/>
    <p:sldId id="29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DA11385C-2003-4A9D-BE1C-4D928D036444}" type="datetimeFigureOut">
              <a:rPr lang="en-IN" smtClean="0"/>
              <a:t>26-09-2024</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BD7CDFA-2276-4CBC-8595-71F84BC24E5B}" type="slidenum">
              <a:rPr lang="en-IN" smtClean="0"/>
              <a:t>‹#›</a:t>
            </a:fld>
            <a:endParaRPr lang="en-IN"/>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666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11385C-2003-4A9D-BE1C-4D928D036444}" type="datetimeFigureOut">
              <a:rPr lang="en-IN" smtClean="0"/>
              <a:t>26-09-2024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BD7CDFA-2276-4CBC-8595-71F84BC24E5B}" type="slidenum">
              <a:rPr lang="en-IN" smtClean="0"/>
              <a:t>‹#›</a:t>
            </a:fld>
            <a:endParaRPr lang="en-IN"/>
          </a:p>
        </p:txBody>
      </p:sp>
    </p:spTree>
    <p:extLst>
      <p:ext uri="{BB962C8B-B14F-4D97-AF65-F5344CB8AC3E}">
        <p14:creationId xmlns:p14="http://schemas.microsoft.com/office/powerpoint/2010/main" val="2271817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11385C-2003-4A9D-BE1C-4D928D036444}" type="datetimeFigureOut">
              <a:rPr lang="en-IN" smtClean="0"/>
              <a:t>26-09-2024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BD7CDFA-2276-4CBC-8595-71F84BC24E5B}" type="slidenum">
              <a:rPr lang="en-IN" smtClean="0"/>
              <a:t>‹#›</a:t>
            </a:fld>
            <a:endParaRPr lang="en-IN"/>
          </a:p>
        </p:txBody>
      </p:sp>
    </p:spTree>
    <p:extLst>
      <p:ext uri="{BB962C8B-B14F-4D97-AF65-F5344CB8AC3E}">
        <p14:creationId xmlns:p14="http://schemas.microsoft.com/office/powerpoint/2010/main" val="1377895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11385C-2003-4A9D-BE1C-4D928D036444}" type="datetimeFigureOut">
              <a:rPr lang="en-IN" smtClean="0"/>
              <a:t>26-09-2024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BD7CDFA-2276-4CBC-8595-71F84BC24E5B}" type="slidenum">
              <a:rPr lang="en-IN" smtClean="0"/>
              <a:t>‹#›</a:t>
            </a:fld>
            <a:endParaRPr lang="en-IN"/>
          </a:p>
        </p:txBody>
      </p:sp>
    </p:spTree>
    <p:extLst>
      <p:ext uri="{BB962C8B-B14F-4D97-AF65-F5344CB8AC3E}">
        <p14:creationId xmlns:p14="http://schemas.microsoft.com/office/powerpoint/2010/main" val="1158314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11385C-2003-4A9D-BE1C-4D928D036444}" type="datetimeFigureOut">
              <a:rPr lang="en-IN" smtClean="0"/>
              <a:t>26-09-2024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BD7CDFA-2276-4CBC-8595-71F84BC24E5B}" type="slidenum">
              <a:rPr lang="en-IN" smtClean="0"/>
              <a:t>‹#›</a:t>
            </a:fld>
            <a:endParaRPr lang="en-IN"/>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3047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11385C-2003-4A9D-BE1C-4D928D036444}" type="datetimeFigureOut">
              <a:rPr lang="en-IN" smtClean="0"/>
              <a:t>26-09-2024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BD7CDFA-2276-4CBC-8595-71F84BC24E5B}" type="slidenum">
              <a:rPr lang="en-IN" smtClean="0"/>
              <a:t>‹#›</a:t>
            </a:fld>
            <a:endParaRPr lang="en-IN"/>
          </a:p>
        </p:txBody>
      </p:sp>
    </p:spTree>
    <p:extLst>
      <p:ext uri="{BB962C8B-B14F-4D97-AF65-F5344CB8AC3E}">
        <p14:creationId xmlns:p14="http://schemas.microsoft.com/office/powerpoint/2010/main" val="4254298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11385C-2003-4A9D-BE1C-4D928D036444}" type="datetimeFigureOut">
              <a:rPr lang="en-IN" smtClean="0"/>
              <a:t>26-09-2024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BD7CDFA-2276-4CBC-8595-71F84BC24E5B}" type="slidenum">
              <a:rPr lang="en-IN" smtClean="0"/>
              <a:t>‹#›</a:t>
            </a:fld>
            <a:endParaRPr lang="en-IN"/>
          </a:p>
        </p:txBody>
      </p:sp>
    </p:spTree>
    <p:extLst>
      <p:ext uri="{BB962C8B-B14F-4D97-AF65-F5344CB8AC3E}">
        <p14:creationId xmlns:p14="http://schemas.microsoft.com/office/powerpoint/2010/main" val="3866781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11385C-2003-4A9D-BE1C-4D928D036444}" type="datetimeFigureOut">
              <a:rPr lang="en-IN" smtClean="0"/>
              <a:t>26-09-2024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BD7CDFA-2276-4CBC-8595-71F84BC24E5B}" type="slidenum">
              <a:rPr lang="en-IN" smtClean="0"/>
              <a:t>‹#›</a:t>
            </a:fld>
            <a:endParaRPr lang="en-IN"/>
          </a:p>
        </p:txBody>
      </p:sp>
    </p:spTree>
    <p:extLst>
      <p:ext uri="{BB962C8B-B14F-4D97-AF65-F5344CB8AC3E}">
        <p14:creationId xmlns:p14="http://schemas.microsoft.com/office/powerpoint/2010/main" val="4040293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11385C-2003-4A9D-BE1C-4D928D036444}" type="datetimeFigureOut">
              <a:rPr lang="en-IN" smtClean="0"/>
              <a:t>26-09-2024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BD7CDFA-2276-4CBC-8595-71F84BC24E5B}" type="slidenum">
              <a:rPr lang="en-IN" smtClean="0"/>
              <a:t>‹#›</a:t>
            </a:fld>
            <a:endParaRPr lang="en-IN"/>
          </a:p>
        </p:txBody>
      </p:sp>
    </p:spTree>
    <p:extLst>
      <p:ext uri="{BB962C8B-B14F-4D97-AF65-F5344CB8AC3E}">
        <p14:creationId xmlns:p14="http://schemas.microsoft.com/office/powerpoint/2010/main" val="164686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1385C-2003-4A9D-BE1C-4D928D036444}" type="datetimeFigureOut">
              <a:rPr lang="en-IN" smtClean="0"/>
              <a:t>26-09-2024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BD7CDFA-2276-4CBC-8595-71F84BC24E5B}" type="slidenum">
              <a:rPr lang="en-IN" smtClean="0"/>
              <a:t>‹#›</a:t>
            </a:fld>
            <a:endParaRPr lang="en-IN"/>
          </a:p>
        </p:txBody>
      </p:sp>
    </p:spTree>
    <p:extLst>
      <p:ext uri="{BB962C8B-B14F-4D97-AF65-F5344CB8AC3E}">
        <p14:creationId xmlns:p14="http://schemas.microsoft.com/office/powerpoint/2010/main" val="1344587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1385C-2003-4A9D-BE1C-4D928D036444}" type="datetimeFigureOut">
              <a:rPr lang="en-IN" smtClean="0"/>
              <a:t>26-09-2024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BD7CDFA-2276-4CBC-8595-71F84BC24E5B}" type="slidenum">
              <a:rPr lang="en-IN" smtClean="0"/>
              <a:t>‹#›</a:t>
            </a:fld>
            <a:endParaRPr lang="en-IN"/>
          </a:p>
        </p:txBody>
      </p:sp>
    </p:spTree>
    <p:extLst>
      <p:ext uri="{BB962C8B-B14F-4D97-AF65-F5344CB8AC3E}">
        <p14:creationId xmlns:p14="http://schemas.microsoft.com/office/powerpoint/2010/main" val="1835977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DA11385C-2003-4A9D-BE1C-4D928D036444}" type="datetimeFigureOut">
              <a:rPr lang="en-IN" smtClean="0"/>
              <a:t>26-09-2024</a:t>
            </a:fld>
            <a:endParaRPr lang="en-IN"/>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BBD7CDFA-2276-4CBC-8595-71F84BC24E5B}" type="slidenum">
              <a:rPr lang="en-IN" smtClean="0"/>
              <a:t>‹#›</a:t>
            </a:fld>
            <a:endParaRPr lang="en-IN"/>
          </a:p>
        </p:txBody>
      </p:sp>
    </p:spTree>
    <p:extLst>
      <p:ext uri="{BB962C8B-B14F-4D97-AF65-F5344CB8AC3E}">
        <p14:creationId xmlns:p14="http://schemas.microsoft.com/office/powerpoint/2010/main" val="16935334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65623F-06E5-E37D-1B2D-6FB45DBD135E}"/>
              </a:ext>
            </a:extLst>
          </p:cNvPr>
          <p:cNvSpPr txBox="1"/>
          <p:nvPr/>
        </p:nvSpPr>
        <p:spPr>
          <a:xfrm>
            <a:off x="556661" y="2659559"/>
            <a:ext cx="11078677" cy="830997"/>
          </a:xfrm>
          <a:prstGeom prst="rect">
            <a:avLst/>
          </a:prstGeom>
          <a:noFill/>
        </p:spPr>
        <p:txBody>
          <a:bodyPr wrap="square">
            <a:spAutoFit/>
          </a:bodyPr>
          <a:lstStyle/>
          <a:p>
            <a:pPr algn="ctr">
              <a:spcBef>
                <a:spcPts val="20"/>
              </a:spcBef>
            </a:pPr>
            <a:r>
              <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48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Maxims of teaching</a:t>
            </a:r>
            <a:endParaRPr lang="en-US" sz="44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3615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C48AF-D617-B83C-DF6A-98C0658F79A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3A19003-850C-D20E-C963-CAE96F05B971}"/>
              </a:ext>
            </a:extLst>
          </p:cNvPr>
          <p:cNvSpPr txBox="1"/>
          <p:nvPr/>
        </p:nvSpPr>
        <p:spPr>
          <a:xfrm>
            <a:off x="853440" y="647062"/>
            <a:ext cx="10755830" cy="4828245"/>
          </a:xfrm>
          <a:prstGeom prst="rect">
            <a:avLst/>
          </a:prstGeom>
          <a:noFill/>
        </p:spPr>
        <p:txBody>
          <a:bodyPr wrap="square">
            <a:spAutoFit/>
          </a:bodyPr>
          <a:lstStyle/>
          <a:p>
            <a:pPr>
              <a:spcAft>
                <a:spcPts val="1500"/>
              </a:spcAft>
            </a:pPr>
            <a:r>
              <a:rPr lang="en-US"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From Inducti</a:t>
            </a:r>
            <a:r>
              <a:rPr lang="en-IN"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ve</a:t>
            </a:r>
            <a:r>
              <a:rPr lang="as-IN"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to Deductive</a:t>
            </a:r>
            <a:r>
              <a:rPr lang="as-IN"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(আৰোহীৰ পৰা অৱৰোহীলৈ)</a:t>
            </a:r>
            <a:endParaRPr lang="en-US"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In inductive approach we start from particular examples and establish a general rules.</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In deductive approach we assume a definition, a general rules or formula and apply it to particular example.</a:t>
            </a:r>
          </a:p>
          <a:p>
            <a:pPr>
              <a:lnSpc>
                <a:spcPct val="150000"/>
              </a:lnSpc>
              <a:spcAft>
                <a:spcPts val="1500"/>
              </a:spcAft>
            </a:pP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Example – </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7578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0854B-F074-02F9-B5DF-9610D124FBB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AA22CF8-7A50-C88E-22CF-F0287F17F333}"/>
              </a:ext>
            </a:extLst>
          </p:cNvPr>
          <p:cNvSpPr txBox="1"/>
          <p:nvPr/>
        </p:nvSpPr>
        <p:spPr>
          <a:xfrm>
            <a:off x="442762" y="263652"/>
            <a:ext cx="11581598" cy="5993436"/>
          </a:xfrm>
          <a:prstGeom prst="rect">
            <a:avLst/>
          </a:prstGeom>
          <a:noFill/>
        </p:spPr>
        <p:txBody>
          <a:bodyPr wrap="square">
            <a:spAutoFit/>
          </a:bodyPr>
          <a:lstStyle/>
          <a:p>
            <a:pPr>
              <a:spcAft>
                <a:spcPts val="1500"/>
              </a:spcAft>
            </a:pPr>
            <a:r>
              <a:rPr lang="en-US" sz="32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From Empirical to Rational (</a:t>
            </a:r>
            <a:r>
              <a:rPr lang="as-IN" sz="32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অভিজ্ঞতাৰ পৰা যুক্তিসঙ্গতলৈ</a:t>
            </a:r>
            <a:r>
              <a:rPr lang="en-US" sz="32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nSpc>
                <a:spcPct val="150000"/>
              </a:lnSpc>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Empirical knowledge is based on verifiable observable experiences. It is based on result and observations.</a:t>
            </a:r>
          </a:p>
          <a:p>
            <a:pPr marL="457200" indent="-457200">
              <a:lnSpc>
                <a:spcPct val="150000"/>
              </a:lnSpc>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Rational knowledge is based on reasons and logic. Only reasoning and reflections can be used as evidence to prove.</a:t>
            </a:r>
          </a:p>
          <a:p>
            <a:pPr>
              <a:lnSpc>
                <a:spcPct val="150000"/>
              </a:lnSpc>
              <a:spcAft>
                <a:spcPts val="1500"/>
              </a:spcAft>
            </a:pPr>
            <a:r>
              <a:rPr lang="en-US"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Example –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50000"/>
              </a:lnSpc>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Rules and Norms (Empirical) Value and Ethics (Rational)</a:t>
            </a:r>
          </a:p>
          <a:p>
            <a:pPr marL="457200" indent="-457200">
              <a:lnSpc>
                <a:spcPct val="150000"/>
              </a:lnSpc>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Environmental Pollution (Empirical) future implications of pollution </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(Rational)</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56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285FC-C932-B840-A22E-A4B0C0201E1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9271CB1-232F-4FA7-8383-739C5A3119B4}"/>
              </a:ext>
            </a:extLst>
          </p:cNvPr>
          <p:cNvSpPr txBox="1"/>
          <p:nvPr/>
        </p:nvSpPr>
        <p:spPr>
          <a:xfrm>
            <a:off x="704538" y="445732"/>
            <a:ext cx="11213142" cy="5801075"/>
          </a:xfrm>
          <a:prstGeom prst="rect">
            <a:avLst/>
          </a:prstGeom>
          <a:noFill/>
        </p:spPr>
        <p:txBody>
          <a:bodyPr wrap="square">
            <a:spAutoFit/>
          </a:bodyPr>
          <a:lstStyle/>
          <a:p>
            <a:pPr>
              <a:spcAft>
                <a:spcPts val="1500"/>
              </a:spcAft>
            </a:pPr>
            <a:r>
              <a:rPr lang="en-US" sz="32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From Analysis to Synthesis (</a:t>
            </a:r>
            <a:r>
              <a:rPr lang="as-IN" sz="32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বিশ্লেষণৰ পৰা সংশ্লেষণলৈ</a:t>
            </a:r>
            <a:r>
              <a:rPr lang="en-US" sz="32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nSpc>
                <a:spcPct val="150000"/>
              </a:lnSpc>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Analysis is the process of breaking down an idea, concept, or phenomenon into its basic parts for better understanding.</a:t>
            </a:r>
          </a:p>
          <a:p>
            <a:pPr marL="457200" indent="-457200">
              <a:lnSpc>
                <a:spcPct val="150000"/>
              </a:lnSpc>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Synthesis is compounding of various ideas, concept or phenomenon into one whole.</a:t>
            </a:r>
          </a:p>
          <a:p>
            <a:pPr>
              <a:lnSpc>
                <a:spcPct val="150000"/>
              </a:lnSpc>
              <a:spcAft>
                <a:spcPts val="1500"/>
              </a:spcAft>
            </a:pPr>
            <a:r>
              <a:rPr lang="en-US"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Example –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1500"/>
              </a:spcAf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Planning, Teaching, Feedback, Re-planning, Re-teach, Re-feedback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(Analysis)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Micro-teaching Cycle (Synthesis)</a:t>
            </a:r>
          </a:p>
        </p:txBody>
      </p:sp>
    </p:spTree>
    <p:extLst>
      <p:ext uri="{BB962C8B-B14F-4D97-AF65-F5344CB8AC3E}">
        <p14:creationId xmlns:p14="http://schemas.microsoft.com/office/powerpoint/2010/main" val="3435986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C21140-92C9-05DA-3DB3-FDC92572F134}"/>
              </a:ext>
            </a:extLst>
          </p:cNvPr>
          <p:cNvSpPr txBox="1"/>
          <p:nvPr/>
        </p:nvSpPr>
        <p:spPr>
          <a:xfrm>
            <a:off x="1455019" y="674332"/>
            <a:ext cx="9898782" cy="5020605"/>
          </a:xfrm>
          <a:prstGeom prst="rect">
            <a:avLst/>
          </a:prstGeom>
          <a:noFill/>
        </p:spPr>
        <p:txBody>
          <a:bodyPr wrap="square">
            <a:spAutoFit/>
          </a:bodyPr>
          <a:lstStyle/>
          <a:p>
            <a:pPr>
              <a:spcAft>
                <a:spcPts val="1500"/>
              </a:spcAft>
            </a:pPr>
            <a:r>
              <a:rPr lang="en-US"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What is Maxims of teaching ?</a:t>
            </a:r>
            <a:endParaRPr lang="en-US" sz="3200"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Maxims are short statement like a dictum</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It is a general rule of conduct</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Maxims of teaching means general rule of teaching</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Maxims are guidelines which help the teacher to act accordingly during the teaching process. </a:t>
            </a:r>
            <a:endParaRPr lang="en-IN"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2722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CC392AB-8582-8307-F54F-B1B99FB5EF94}"/>
              </a:ext>
            </a:extLst>
          </p:cNvPr>
          <p:cNvSpPr txBox="1"/>
          <p:nvPr/>
        </p:nvSpPr>
        <p:spPr>
          <a:xfrm>
            <a:off x="6065520" y="1341120"/>
            <a:ext cx="5943600" cy="2393412"/>
          </a:xfrm>
          <a:prstGeom prst="rect">
            <a:avLst/>
          </a:prstGeom>
          <a:noFill/>
        </p:spPr>
        <p:txBody>
          <a:bodyPr wrap="square">
            <a:spAutoFit/>
          </a:bodyPr>
          <a:lstStyle/>
          <a:p>
            <a:pPr marL="457200" indent="-457200">
              <a:lnSpc>
                <a:spcPct val="150000"/>
              </a:lnSpc>
              <a:buFont typeface="Arial" panose="020B0604020202020204" pitchFamily="34" charset="0"/>
              <a:buChar char="•"/>
            </a:pPr>
            <a:r>
              <a:rPr lang="en-US" sz="32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From Induction to Deduction</a:t>
            </a:r>
          </a:p>
          <a:p>
            <a:pPr marL="457200" indent="-457200">
              <a:lnSpc>
                <a:spcPct val="150000"/>
              </a:lnSpc>
              <a:buFont typeface="Arial" panose="020B0604020202020204" pitchFamily="34" charset="0"/>
              <a:buChar char="•"/>
            </a:pPr>
            <a:r>
              <a:rPr lang="en-US" sz="36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From Empirical to Rational</a:t>
            </a:r>
          </a:p>
          <a:p>
            <a:pPr marL="457200" indent="-457200">
              <a:lnSpc>
                <a:spcPct val="150000"/>
              </a:lnSpc>
              <a:buFont typeface="Arial" panose="020B0604020202020204" pitchFamily="34" charset="0"/>
              <a:buChar char="•"/>
            </a:pPr>
            <a:r>
              <a:rPr lang="en-US" sz="36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From Analysis to Synthesis</a:t>
            </a:r>
            <a:endParaRPr lang="en-US" sz="36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F98A1C2-DDE0-1DED-4128-D6FAD6DC50B3}"/>
              </a:ext>
            </a:extLst>
          </p:cNvPr>
          <p:cNvSpPr txBox="1"/>
          <p:nvPr/>
        </p:nvSpPr>
        <p:spPr>
          <a:xfrm>
            <a:off x="3048000" y="348734"/>
            <a:ext cx="6096000" cy="646331"/>
          </a:xfrm>
          <a:prstGeom prst="rect">
            <a:avLst/>
          </a:prstGeom>
          <a:noFill/>
        </p:spPr>
        <p:txBody>
          <a:bodyPr wrap="square">
            <a:spAutoFit/>
          </a:bodyPr>
          <a:lstStyle/>
          <a:p>
            <a:pPr algn="ctr"/>
            <a:r>
              <a:rPr lang="en-US" sz="3600" b="1" dirty="0">
                <a:solidFill>
                  <a:srgbClr val="C00000"/>
                </a:solidFill>
                <a:latin typeface="Arial Black" panose="020B0A04020102020204" pitchFamily="34" charset="0"/>
                <a:cs typeface="Shonar Bangla" panose="02020603050405020304" pitchFamily="18" charset="0"/>
              </a:rPr>
              <a:t>Maxims of teaching</a:t>
            </a:r>
            <a:endParaRPr lang="en-IN" sz="3600" dirty="0"/>
          </a:p>
        </p:txBody>
      </p:sp>
      <p:sp>
        <p:nvSpPr>
          <p:cNvPr id="8" name="TextBox 7">
            <a:extLst>
              <a:ext uri="{FF2B5EF4-FFF2-40B4-BE49-F238E27FC236}">
                <a16:creationId xmlns:a16="http://schemas.microsoft.com/office/drawing/2014/main" id="{3E0B38F9-0E8D-F01C-4607-52CD1C5B5C7C}"/>
              </a:ext>
            </a:extLst>
          </p:cNvPr>
          <p:cNvSpPr txBox="1"/>
          <p:nvPr/>
        </p:nvSpPr>
        <p:spPr>
          <a:xfrm>
            <a:off x="533400" y="1334663"/>
            <a:ext cx="6096000" cy="4435830"/>
          </a:xfrm>
          <a:prstGeom prst="rect">
            <a:avLst/>
          </a:prstGeom>
          <a:noFill/>
        </p:spPr>
        <p:txBody>
          <a:bodyPr wrap="square">
            <a:spAutoFit/>
          </a:bodyPr>
          <a:lstStyle/>
          <a:p>
            <a:pPr marL="457200" indent="-457200">
              <a:lnSpc>
                <a:spcPct val="150000"/>
              </a:lnSpc>
              <a:buFont typeface="Arial" panose="020B0604020202020204" pitchFamily="34" charset="0"/>
              <a:buChar char="•"/>
            </a:pPr>
            <a:r>
              <a:rPr lang="en-US" sz="32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From Known to Unknown</a:t>
            </a:r>
          </a:p>
          <a:p>
            <a:pPr marL="457200" indent="-457200">
              <a:lnSpc>
                <a:spcPct val="150000"/>
              </a:lnSpc>
              <a:buFont typeface="Arial" panose="020B0604020202020204" pitchFamily="34" charset="0"/>
              <a:buChar char="•"/>
            </a:pPr>
            <a:r>
              <a:rPr lang="en-US" sz="32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From Simple to Complex</a:t>
            </a:r>
          </a:p>
          <a:p>
            <a:pPr marL="457200" indent="-457200">
              <a:lnSpc>
                <a:spcPct val="150000"/>
              </a:lnSpc>
              <a:buFont typeface="Arial" panose="020B0604020202020204" pitchFamily="34" charset="0"/>
              <a:buChar char="•"/>
            </a:pPr>
            <a:r>
              <a:rPr lang="en-US" sz="32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From Concrete to Abstract</a:t>
            </a:r>
          </a:p>
          <a:p>
            <a:pPr marL="457200" indent="-457200">
              <a:lnSpc>
                <a:spcPct val="150000"/>
              </a:lnSpc>
              <a:buFont typeface="Arial" panose="020B0604020202020204" pitchFamily="34" charset="0"/>
              <a:buChar char="•"/>
            </a:pPr>
            <a:r>
              <a:rPr lang="en-US" sz="32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From Particular to General</a:t>
            </a:r>
          </a:p>
          <a:p>
            <a:pPr marL="457200" indent="-457200">
              <a:lnSpc>
                <a:spcPct val="150000"/>
              </a:lnSpc>
              <a:buFont typeface="Arial" panose="020B0604020202020204" pitchFamily="34" charset="0"/>
              <a:buChar char="•"/>
            </a:pPr>
            <a:r>
              <a:rPr lang="en-US" sz="32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From Whole to Part</a:t>
            </a:r>
          </a:p>
          <a:p>
            <a:pPr marL="457200" indent="-457200">
              <a:lnSpc>
                <a:spcPct val="150000"/>
              </a:lnSpc>
              <a:buFont typeface="Arial" panose="020B0604020202020204" pitchFamily="34" charset="0"/>
              <a:buChar char="•"/>
            </a:pPr>
            <a:r>
              <a:rPr lang="en-US" sz="32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From Psychological to Logical</a:t>
            </a:r>
          </a:p>
        </p:txBody>
      </p:sp>
    </p:spTree>
    <p:extLst>
      <p:ext uri="{BB962C8B-B14F-4D97-AF65-F5344CB8AC3E}">
        <p14:creationId xmlns:p14="http://schemas.microsoft.com/office/powerpoint/2010/main" val="4279461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E24E3-C5AD-94CD-75FE-3C896750AE2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C956DBD-8467-CFF7-B0F1-80C9EF91DFC7}"/>
              </a:ext>
            </a:extLst>
          </p:cNvPr>
          <p:cNvSpPr txBox="1"/>
          <p:nvPr/>
        </p:nvSpPr>
        <p:spPr>
          <a:xfrm>
            <a:off x="753978" y="537172"/>
            <a:ext cx="10935101" cy="5020605"/>
          </a:xfrm>
          <a:prstGeom prst="rect">
            <a:avLst/>
          </a:prstGeom>
          <a:noFill/>
        </p:spPr>
        <p:txBody>
          <a:bodyPr wrap="square">
            <a:spAutoFit/>
          </a:bodyPr>
          <a:lstStyle/>
          <a:p>
            <a:pPr>
              <a:spcAft>
                <a:spcPts val="1500"/>
              </a:spcAft>
            </a:pPr>
            <a:r>
              <a:rPr lang="en-US"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From Known to </a:t>
            </a:r>
            <a:r>
              <a:rPr lang="en-US" sz="3600" b="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Unknown (</a:t>
            </a:r>
            <a:r>
              <a:rPr lang="as-IN" sz="3600" b="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জ্ঞাতৰ </a:t>
            </a:r>
            <a:r>
              <a:rPr lang="as-IN"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পৰা অজ্ঞাতলৈ</a:t>
            </a:r>
            <a:r>
              <a:rPr lang="en-US"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Knowledge must be given by linking it to previous knowledge</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Known is trustworthy and unknown cannot be trusted so while teaching we should proceed known and go towards unknown.</a:t>
            </a:r>
          </a:p>
          <a:p>
            <a:pPr>
              <a:lnSpc>
                <a:spcPct val="150000"/>
              </a:lnSpc>
              <a:spcAft>
                <a:spcPts val="1500"/>
              </a:spcAft>
            </a:pPr>
            <a:r>
              <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Example -</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Buying and Selling (Known) Profit and Loss (Unknown)</a:t>
            </a:r>
            <a:endParaRPr lang="en-IN"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6946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9B409-32AF-E714-C8FD-B7834034C53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33DDD7B-85CC-80DB-1807-C60C92B35142}"/>
              </a:ext>
            </a:extLst>
          </p:cNvPr>
          <p:cNvSpPr txBox="1"/>
          <p:nvPr/>
        </p:nvSpPr>
        <p:spPr>
          <a:xfrm>
            <a:off x="624840" y="384772"/>
            <a:ext cx="11201399" cy="5759269"/>
          </a:xfrm>
          <a:prstGeom prst="rect">
            <a:avLst/>
          </a:prstGeom>
          <a:noFill/>
        </p:spPr>
        <p:txBody>
          <a:bodyPr wrap="square">
            <a:spAutoFit/>
          </a:bodyPr>
          <a:lstStyle/>
          <a:p>
            <a:pPr>
              <a:spcAft>
                <a:spcPts val="1500"/>
              </a:spcAft>
            </a:pPr>
            <a:r>
              <a:rPr lang="en-US"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From Simple to Complex (</a:t>
            </a:r>
            <a:r>
              <a:rPr lang="as-IN"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সৰলৰ পৰা জটিললৈ</a:t>
            </a:r>
            <a:r>
              <a:rPr lang="en-US"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Simple concepts are taught first to the students and the complex ideas and concept later.</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Easy concepts are introduced first and difficulty level to be increased gradually</a:t>
            </a:r>
          </a:p>
          <a:p>
            <a:pPr>
              <a:lnSpc>
                <a:spcPct val="150000"/>
              </a:lnSpc>
              <a:spcAft>
                <a:spcPts val="1500"/>
              </a:spcAft>
            </a:pP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Example – </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Culture (Simple) Socio-Cultural Process (Complex)</a:t>
            </a:r>
          </a:p>
          <a:p>
            <a:pPr>
              <a:lnSpc>
                <a:spcPct val="150000"/>
              </a:lnSpc>
              <a:spcAft>
                <a:spcPts val="1500"/>
              </a:spcAf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                  Addition </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(Simple) Subtraction (Complex)</a:t>
            </a:r>
          </a:p>
        </p:txBody>
      </p:sp>
    </p:spTree>
    <p:extLst>
      <p:ext uri="{BB962C8B-B14F-4D97-AF65-F5344CB8AC3E}">
        <p14:creationId xmlns:p14="http://schemas.microsoft.com/office/powerpoint/2010/main" val="1359120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A58AE-EABF-3564-0E1E-D061F0368E0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648B871-AC86-E22C-F060-FD4AE4CF1BC1}"/>
              </a:ext>
            </a:extLst>
          </p:cNvPr>
          <p:cNvSpPr txBox="1"/>
          <p:nvPr/>
        </p:nvSpPr>
        <p:spPr>
          <a:xfrm>
            <a:off x="519764" y="408835"/>
            <a:ext cx="11154075" cy="5962658"/>
          </a:xfrm>
          <a:prstGeom prst="rect">
            <a:avLst/>
          </a:prstGeom>
          <a:noFill/>
        </p:spPr>
        <p:txBody>
          <a:bodyPr wrap="square">
            <a:spAutoFit/>
          </a:bodyPr>
          <a:lstStyle/>
          <a:p>
            <a:pPr>
              <a:spcAft>
                <a:spcPts val="1500"/>
              </a:spcAft>
            </a:pPr>
            <a:r>
              <a:rPr lang="en-US" sz="30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From Concrete to Abstract (</a:t>
            </a:r>
            <a:r>
              <a:rPr lang="as-IN" sz="30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মূৰ্তৰ পৰা বিমূৰ্তলৈ বা বাস্তবৰ </a:t>
            </a:r>
            <a:r>
              <a:rPr lang="as-IN" sz="3000" b="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পৰা অবাস্তবলৈ</a:t>
            </a:r>
            <a:r>
              <a:rPr lang="en-US" sz="30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Concrete things are solid and they can be visualized and verified by five senses. But abstract things are only imaginative things and can’t be seen or touched directly.</a:t>
            </a:r>
          </a:p>
          <a:p>
            <a:pPr marL="457200" indent="-457200">
              <a:lnSpc>
                <a:spcPct val="150000"/>
              </a:lnSpc>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In general, tangible entitles are concrete objects while intangible entitles are abstract objects.</a:t>
            </a:r>
          </a:p>
          <a:p>
            <a:pPr marL="457200" indent="-457200">
              <a:lnSpc>
                <a:spcPct val="150000"/>
              </a:lnSpc>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Based on cognitive development of the students</a:t>
            </a:r>
          </a:p>
          <a:p>
            <a:pPr>
              <a:lnSpc>
                <a:spcPct val="150000"/>
              </a:lnSpc>
              <a:spcAft>
                <a:spcPts val="1500"/>
              </a:spcAft>
            </a:pPr>
            <a:r>
              <a:rPr lang="en-US"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Example – *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Water Bodies (Concrete ) Ocean Currents (Abstract)</a:t>
            </a:r>
          </a:p>
          <a:p>
            <a:pPr>
              <a:lnSpc>
                <a:spcPct val="150000"/>
              </a:lnSpc>
              <a:spcAft>
                <a:spcPts val="1500"/>
              </a:spcAf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Counting with Abacus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(Concrete) BODMAS (Abstract)</a:t>
            </a:r>
          </a:p>
        </p:txBody>
      </p:sp>
    </p:spTree>
    <p:extLst>
      <p:ext uri="{BB962C8B-B14F-4D97-AF65-F5344CB8AC3E}">
        <p14:creationId xmlns:p14="http://schemas.microsoft.com/office/powerpoint/2010/main" val="1280357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FAC24-634D-99B2-84D4-F8B663ED093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47EAE40-C0E5-DCCE-A449-E965C70BC899}"/>
              </a:ext>
            </a:extLst>
          </p:cNvPr>
          <p:cNvSpPr txBox="1"/>
          <p:nvPr/>
        </p:nvSpPr>
        <p:spPr>
          <a:xfrm>
            <a:off x="626645" y="659092"/>
            <a:ext cx="10938710" cy="5020605"/>
          </a:xfrm>
          <a:prstGeom prst="rect">
            <a:avLst/>
          </a:prstGeom>
          <a:noFill/>
        </p:spPr>
        <p:txBody>
          <a:bodyPr wrap="square">
            <a:spAutoFit/>
          </a:bodyPr>
          <a:lstStyle/>
          <a:p>
            <a:pPr>
              <a:spcAft>
                <a:spcPts val="1500"/>
              </a:spcAft>
            </a:pPr>
            <a:r>
              <a:rPr lang="en-US"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From Particular to General (</a:t>
            </a:r>
            <a:r>
              <a:rPr lang="as-IN"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বিশেষৰ পৰা সাধাৰণলৈ</a:t>
            </a:r>
            <a:r>
              <a:rPr lang="en-US"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From particular statement, specific concept or subject matter to more generalized principles</a:t>
            </a:r>
          </a:p>
          <a:p>
            <a:pPr>
              <a:lnSpc>
                <a:spcPct val="150000"/>
              </a:lnSpc>
              <a:spcAft>
                <a:spcPts val="1500"/>
              </a:spcAft>
            </a:pPr>
            <a:r>
              <a:rPr lang="en-US" sz="3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Example – </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Experiment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(Particular) Implication (General)</a:t>
            </a:r>
          </a:p>
          <a:p>
            <a:pPr marL="457200" indent="-457200">
              <a:lnSpc>
                <a:spcPct val="150000"/>
              </a:lnSpc>
              <a:spcAft>
                <a:spcPts val="1500"/>
              </a:spcAft>
              <a:buFont typeface="Arial" panose="020B0604020202020204" pitchFamily="34" charset="0"/>
              <a:buChar char="•"/>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Reference to Context (Particular) Moral of the story (General)</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428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D7E62-41C0-5421-F42C-CE95DE0A262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3258DA2-E244-3F1F-D5B8-152713289B35}"/>
              </a:ext>
            </a:extLst>
          </p:cNvPr>
          <p:cNvSpPr txBox="1"/>
          <p:nvPr/>
        </p:nvSpPr>
        <p:spPr>
          <a:xfrm>
            <a:off x="626644" y="343658"/>
            <a:ext cx="11289431" cy="5785110"/>
          </a:xfrm>
          <a:prstGeom prst="rect">
            <a:avLst/>
          </a:prstGeom>
          <a:noFill/>
        </p:spPr>
        <p:txBody>
          <a:bodyPr wrap="square">
            <a:spAutoFit/>
          </a:bodyPr>
          <a:lstStyle/>
          <a:p>
            <a:pPr>
              <a:spcAft>
                <a:spcPts val="1500"/>
              </a:spcAft>
            </a:pPr>
            <a:r>
              <a:rPr lang="en-US" sz="31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From Whole to Part (</a:t>
            </a:r>
            <a:r>
              <a:rPr lang="as-IN" sz="31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সম্পূৰ্ণৰ পৰা অংশলৈ</a:t>
            </a:r>
            <a:r>
              <a:rPr lang="en-US" sz="31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spcAft>
                <a:spcPts val="1500"/>
              </a:spcAft>
              <a:buFont typeface="Arial" panose="020B0604020202020204" pitchFamily="34" charset="0"/>
              <a:buChar char="•"/>
            </a:pPr>
            <a:r>
              <a:rPr lang="en-US" sz="3100" dirty="0">
                <a:latin typeface="Times New Roman" panose="02020603050405020304" pitchFamily="18" charset="0"/>
                <a:ea typeface="Times New Roman" panose="02020603050405020304" pitchFamily="18" charset="0"/>
                <a:cs typeface="Times New Roman" panose="02020603050405020304" pitchFamily="18" charset="0"/>
              </a:rPr>
              <a:t>The teacher must introduce the student to the whole lesson first and then move on to the part of it. </a:t>
            </a:r>
          </a:p>
          <a:p>
            <a:pPr marL="457200" indent="-457200">
              <a:lnSpc>
                <a:spcPct val="150000"/>
              </a:lnSpc>
              <a:spcAft>
                <a:spcPts val="1500"/>
              </a:spcAft>
              <a:buFont typeface="Arial" panose="020B0604020202020204" pitchFamily="34" charset="0"/>
              <a:buChar char="•"/>
            </a:pPr>
            <a:r>
              <a:rPr lang="en-US" sz="3100" dirty="0">
                <a:latin typeface="Times New Roman" panose="02020603050405020304" pitchFamily="18" charset="0"/>
                <a:ea typeface="Times New Roman" panose="02020603050405020304" pitchFamily="18" charset="0"/>
                <a:cs typeface="Times New Roman" panose="02020603050405020304" pitchFamily="18" charset="0"/>
              </a:rPr>
              <a:t>The student should be acquainted with complete lesson, chapter, concept, theory or idea first and then breakdown different elements for discussion.</a:t>
            </a:r>
          </a:p>
          <a:p>
            <a:pPr marL="457200" indent="-457200">
              <a:lnSpc>
                <a:spcPct val="150000"/>
              </a:lnSpc>
              <a:spcAft>
                <a:spcPts val="1500"/>
              </a:spcAft>
              <a:buFont typeface="Arial" panose="020B0604020202020204" pitchFamily="34" charset="0"/>
              <a:buChar char="•"/>
            </a:pPr>
            <a:r>
              <a:rPr lang="en-US" sz="31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Example – </a:t>
            </a:r>
            <a:endParaRPr lang="en-US" sz="31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50000"/>
              </a:lnSpc>
              <a:spcAft>
                <a:spcPts val="1500"/>
              </a:spcAft>
              <a:buFont typeface="Arial" panose="020B0604020202020204" pitchFamily="34" charset="0"/>
              <a:buChar char="•"/>
            </a:pPr>
            <a:r>
              <a:rPr lang="en-US" sz="3100" dirty="0">
                <a:latin typeface="Times New Roman" panose="02020603050405020304" pitchFamily="18" charset="0"/>
                <a:ea typeface="Times New Roman" panose="02020603050405020304" pitchFamily="18" charset="0"/>
                <a:cs typeface="Times New Roman" panose="02020603050405020304" pitchFamily="18" charset="0"/>
              </a:rPr>
              <a:t>Prose</a:t>
            </a:r>
            <a:r>
              <a:rPr lang="en-US" sz="3100" dirty="0">
                <a:effectLst/>
                <a:latin typeface="Times New Roman" panose="02020603050405020304" pitchFamily="18" charset="0"/>
                <a:ea typeface="Times New Roman" panose="02020603050405020304" pitchFamily="18" charset="0"/>
                <a:cs typeface="Times New Roman" panose="02020603050405020304" pitchFamily="18" charset="0"/>
              </a:rPr>
              <a:t> (Whole) explanation of every paragraph (Part)</a:t>
            </a:r>
          </a:p>
        </p:txBody>
      </p:sp>
    </p:spTree>
    <p:extLst>
      <p:ext uri="{BB962C8B-B14F-4D97-AF65-F5344CB8AC3E}">
        <p14:creationId xmlns:p14="http://schemas.microsoft.com/office/powerpoint/2010/main" val="2755562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686AE-DDC0-4497-00C5-9FE1F6217B9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9C4CA28-6CD1-872F-1466-F28B9B1B0374}"/>
              </a:ext>
            </a:extLst>
          </p:cNvPr>
          <p:cNvSpPr txBox="1"/>
          <p:nvPr/>
        </p:nvSpPr>
        <p:spPr>
          <a:xfrm>
            <a:off x="567891" y="253422"/>
            <a:ext cx="11258349" cy="6447406"/>
          </a:xfrm>
          <a:prstGeom prst="rect">
            <a:avLst/>
          </a:prstGeom>
          <a:noFill/>
        </p:spPr>
        <p:txBody>
          <a:bodyPr wrap="square">
            <a:spAutoFit/>
          </a:bodyPr>
          <a:lstStyle/>
          <a:p>
            <a:pPr>
              <a:spcAft>
                <a:spcPts val="1500"/>
              </a:spcAft>
            </a:pPr>
            <a:r>
              <a:rPr lang="en-US" sz="32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From Psychological to Logical (</a:t>
            </a:r>
            <a:r>
              <a:rPr lang="as-IN" sz="32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মনস্তাত্ত্বিকৰ পৰা যুক্তিলৈ</a:t>
            </a:r>
            <a:r>
              <a:rPr lang="en-US" sz="32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nSpc>
                <a:spcPct val="150000"/>
              </a:lnSpc>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Basic principles of psychology like student’s interest, aptitude, creativity, attitude and development level etc. to kept in mind for selection of subject matter and then later to logical arrangement of the content.</a:t>
            </a:r>
          </a:p>
          <a:p>
            <a:pPr marL="457200" indent="-457200">
              <a:lnSpc>
                <a:spcPct val="150000"/>
              </a:lnSpc>
              <a:spcAft>
                <a:spcPts val="1500"/>
              </a:spcAft>
              <a:buFont typeface="Arial" panose="020B0604020202020204" pitchFamily="34" charset="0"/>
              <a:buChar char="•"/>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This maxim states that the sequence of teaching process should be psychological followed by logical.</a:t>
            </a:r>
          </a:p>
          <a:p>
            <a:pPr>
              <a:lnSpc>
                <a:spcPct val="150000"/>
              </a:lnSpc>
              <a:spcAft>
                <a:spcPts val="1500"/>
              </a:spcAft>
            </a:pPr>
            <a:r>
              <a:rPr lang="en-US"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Example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150000"/>
              </a:lnSpc>
              <a:spcAft>
                <a:spcPts val="1500"/>
              </a:spcAft>
              <a:buFont typeface="Arial" panose="020B0604020202020204" pitchFamily="34" charset="0"/>
              <a:buChar char="•"/>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Incorporation of subject matter of students interest (Psychological) Completing the lesson with systematic work (Logical)</a:t>
            </a:r>
          </a:p>
        </p:txBody>
      </p:sp>
    </p:spTree>
    <p:extLst>
      <p:ext uri="{BB962C8B-B14F-4D97-AF65-F5344CB8AC3E}">
        <p14:creationId xmlns:p14="http://schemas.microsoft.com/office/powerpoint/2010/main" val="3447694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957</TotalTime>
  <Words>667</Words>
  <Application>Microsoft Office PowerPoint</Application>
  <PresentationFormat>Widescreen</PresentationFormat>
  <Paragraphs>62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Corbel</vt:lpstr>
      <vt:lpstr>Times New Roman</vt:lpstr>
      <vt:lpstr>Basis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 Mahomed Shumsuz Zaman</dc:creator>
  <cp:lastModifiedBy>Abu Mahomed Shumsuz Zaman</cp:lastModifiedBy>
  <cp:revision>78</cp:revision>
  <dcterms:created xsi:type="dcterms:W3CDTF">2023-11-27T01:59:57Z</dcterms:created>
  <dcterms:modified xsi:type="dcterms:W3CDTF">2024-09-26T02:34:10Z</dcterms:modified>
</cp:coreProperties>
</file>