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pptx" ContentType="application/vnd.openxmlformats-officedocument.presentationml.presentatio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6" r:id="rId2"/>
    <p:sldId id="264" r:id="rId3"/>
    <p:sldId id="257" r:id="rId4"/>
    <p:sldId id="258" r:id="rId5"/>
    <p:sldId id="271" r:id="rId6"/>
    <p:sldId id="272" r:id="rId7"/>
    <p:sldId id="273" r:id="rId8"/>
    <p:sldId id="259" r:id="rId9"/>
    <p:sldId id="274" r:id="rId10"/>
    <p:sldId id="260" r:id="rId11"/>
    <p:sldId id="267" r:id="rId12"/>
    <p:sldId id="261" r:id="rId13"/>
    <p:sldId id="275" r:id="rId14"/>
    <p:sldId id="262" r:id="rId15"/>
    <p:sldId id="265" r:id="rId16"/>
    <p:sldId id="268" r:id="rId17"/>
    <p:sldId id="276" r:id="rId18"/>
    <p:sldId id="269" r:id="rId19"/>
    <p:sldId id="270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B6D0C-AABA-4342-ABBA-0D8D068C2184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E12B-90F5-42E0-A7DE-20FBCD83C9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zzzzz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7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151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10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95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E12B-90F5-42E0-A7DE-20FBCD83C9C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96BF1-4A36-4118-B73D-E121707E6791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DA73-BB53-4DB6-9991-16453349FE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PowerPoint_Presentation.pptx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143000"/>
            <a:ext cx="7772400" cy="369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Interpretation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Meaning –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Types –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and Tabulation -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838200"/>
            <a:ext cx="8077200" cy="463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and Tabulation of Data: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collection of data, next step is to present the data in a suitable form.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data presentation?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presentation is essential because the statistical in their raw form is always difficult to comprehend. </a:t>
            </a:r>
          </a:p>
          <a:p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29136"/>
            <a:ext cx="8534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construct a Frequency Distribution Table:</a:t>
            </a:r>
          </a:p>
          <a:p>
            <a:endParaRPr lang="en-US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steps are- 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Range:-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of all, the range of the series is to be found out. Range is a gap between the highest                 score and the lowest score.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Range = Highest score – Lowest score</a:t>
            </a:r>
          </a:p>
          <a:p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Class Interval:-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get class interval, the Range is divided by the number classes required. Class interval is usually denoted by the symbol ‘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and is always a whole number. The formula for class interval is : 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791200"/>
            <a:ext cx="2895600" cy="762000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"/>
            <a:ext cx="8534400" cy="5913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Contents of the Frequency Distribution Table</a:t>
            </a:r>
          </a:p>
          <a:p>
            <a:pPr marL="571500" indent="-571500">
              <a:lnSpc>
                <a:spcPct val="150000"/>
              </a:lnSpc>
              <a:buAutoNum type="romanLcPeriod"/>
            </a:pP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Writing the classes: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step we have to write down all the classes of the distribution.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Classes are either from the highest to lowest or from the lowest to the highest.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Class-interval may be formed by Exclusive Method or Inclusive Method.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-2286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1"/>
            <a:ext cx="8382000" cy="4605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Exclusive Method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upper limit of class interval are excluded and included in the next class.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Inclusive Method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upper limit of  class interval are also included in the group.  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1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2400"/>
            <a:ext cx="8077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(ii) Tally the scores-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tally marks is put in front the class interval where it is supposed to fall. Each represents one score. Four tallies when crossed by another tally represent five scores.</a:t>
            </a:r>
          </a:p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(iii) Frequencies-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is usually denoted by letter ‘f’ and the tallies are frequency.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(iv) N-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sum of ‘f’ is called N that is the total number of frequencies.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Frequency Distribution Table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95400" y="4572000"/>
          <a:ext cx="68580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Class 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Tallies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Frequencies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 =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983343"/>
              </p:ext>
            </p:extLst>
          </p:nvPr>
        </p:nvGraphicFramePr>
        <p:xfrm>
          <a:off x="0" y="7620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2" imgW="4570603" imgH="3427427" progId="PowerPoint.Show.12">
                  <p:embed/>
                </p:oleObj>
              </mc:Choice>
              <mc:Fallback>
                <p:oleObj name="Presentation" r:id="rId2" imgW="4570603" imgH="3427427" progId="PowerPoint.Show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620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3"/>
            <a:ext cx="8153400" cy="5703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 dirty="0">
                <a:solidFill>
                  <a:srgbClr val="00B050"/>
                </a:solidFill>
              </a:rPr>
              <a:t>Solve: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16     14     32     29     28     27     18      47      28      39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33     21     38     34     21     40     29      24      16      25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20     51     27     17    </a:t>
            </a:r>
            <a:r>
              <a:rPr lang="en-US" sz="2800" b="1" dirty="0">
                <a:solidFill>
                  <a:srgbClr val="FF0000"/>
                </a:solidFill>
              </a:rPr>
              <a:t> 10     </a:t>
            </a:r>
            <a:r>
              <a:rPr lang="en-US" sz="2800" dirty="0"/>
              <a:t>19     46      22     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55 </a:t>
            </a:r>
            <a:r>
              <a:rPr lang="en-US" sz="2800" dirty="0">
                <a:solidFill>
                  <a:srgbClr val="FF0000"/>
                </a:solidFill>
              </a:rPr>
              <a:t>     </a:t>
            </a:r>
            <a:r>
              <a:rPr lang="en-US" sz="2800" dirty="0"/>
              <a:t>41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37     36     36     33     26     19     27      44      15      35</a:t>
            </a:r>
          </a:p>
          <a:p>
            <a:pPr marL="342900" indent="-342900">
              <a:lnSpc>
                <a:spcPct val="200000"/>
              </a:lnSpc>
              <a:buAutoNum type="arabicPlain" startAt="46"/>
            </a:pPr>
            <a:r>
              <a:rPr lang="en-US" sz="2800" dirty="0"/>
              <a:t>    15     34     33     25      21     42      27      29      33</a:t>
            </a:r>
          </a:p>
          <a:p>
            <a:pPr>
              <a:lnSpc>
                <a:spcPct val="200000"/>
              </a:lnSpc>
            </a:pPr>
            <a:endParaRPr lang="en-US" sz="1200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76200"/>
            <a:ext cx="8686800" cy="6311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Solve:</a:t>
            </a:r>
          </a:p>
          <a:p>
            <a:endParaRPr lang="en-US" sz="1400" dirty="0"/>
          </a:p>
          <a:p>
            <a:r>
              <a:rPr lang="en-US" sz="2800" dirty="0"/>
              <a:t>From the given scores we found, the Highest score = 55 </a:t>
            </a:r>
          </a:p>
          <a:p>
            <a:r>
              <a:rPr lang="en-US" sz="2800" dirty="0"/>
              <a:t>                                                    and the Lowest score = 10   </a:t>
            </a:r>
            <a:endParaRPr lang="en-US" sz="1000" dirty="0"/>
          </a:p>
          <a:p>
            <a:pPr marL="342900" indent="-342900">
              <a:lnSpc>
                <a:spcPct val="150000"/>
              </a:lnSpc>
            </a:pPr>
            <a:endParaRPr lang="en-US" sz="2800" dirty="0"/>
          </a:p>
          <a:p>
            <a:pPr marL="342900" indent="-342900">
              <a:lnSpc>
                <a:spcPct val="150000"/>
              </a:lnSpc>
            </a:pPr>
            <a:r>
              <a:rPr lang="en-US" sz="2800" dirty="0"/>
              <a:t>We know,      </a:t>
            </a:r>
            <a:r>
              <a:rPr lang="en-US" sz="2800" dirty="0">
                <a:solidFill>
                  <a:srgbClr val="FF0000"/>
                </a:solidFill>
              </a:rPr>
              <a:t>Range</a:t>
            </a:r>
            <a:r>
              <a:rPr lang="en-US" sz="2800" dirty="0"/>
              <a:t> = Highest score – Lowest score</a:t>
            </a:r>
          </a:p>
          <a:p>
            <a:pPr marL="342900" indent="-342900">
              <a:lnSpc>
                <a:spcPct val="150000"/>
              </a:lnSpc>
            </a:pPr>
            <a:r>
              <a:rPr lang="en-US" sz="2800" dirty="0"/>
              <a:t>                                    = 55 – 10      So, Range = 45</a:t>
            </a:r>
            <a:endParaRPr lang="en-US" sz="800" dirty="0"/>
          </a:p>
          <a:p>
            <a:pPr marL="342900" indent="-342900">
              <a:lnSpc>
                <a:spcPct val="200000"/>
              </a:lnSpc>
            </a:pPr>
            <a:r>
              <a:rPr lang="en-US" sz="2800" dirty="0"/>
              <a:t> We know the </a:t>
            </a:r>
            <a:r>
              <a:rPr lang="en-US" sz="2800" dirty="0">
                <a:solidFill>
                  <a:srgbClr val="FF0000"/>
                </a:solidFill>
              </a:rPr>
              <a:t>class interval</a:t>
            </a:r>
            <a:r>
              <a:rPr lang="en-US" sz="2800" dirty="0"/>
              <a:t>, i.e.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= </a:t>
            </a:r>
          </a:p>
          <a:p>
            <a:pPr marL="342900" indent="-342900">
              <a:lnSpc>
                <a:spcPct val="200000"/>
              </a:lnSpc>
            </a:pPr>
            <a:r>
              <a:rPr lang="en-US" sz="2800" dirty="0"/>
              <a:t>                                                          =         </a:t>
            </a:r>
          </a:p>
          <a:p>
            <a:pPr marL="342900" indent="-342900">
              <a:lnSpc>
                <a:spcPct val="200000"/>
              </a:lnSpc>
            </a:pPr>
            <a:r>
              <a:rPr lang="en-US" sz="2800" dirty="0"/>
              <a:t>                                                          =  4.5   approximately, 5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920092"/>
            <a:ext cx="457200" cy="614363"/>
          </a:xfrm>
          <a:prstGeom prst="rect">
            <a:avLst/>
          </a:prstGeom>
          <a:noFill/>
        </p:spPr>
      </p:pic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9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038600"/>
            <a:ext cx="2857496" cy="6857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8222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821029"/>
              </p:ext>
            </p:extLst>
          </p:nvPr>
        </p:nvGraphicFramePr>
        <p:xfrm>
          <a:off x="1524000" y="685800"/>
          <a:ext cx="6096000" cy="46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Vrinda"/>
                        </a:rPr>
                        <a:t>Class Interval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Vrinda"/>
                        </a:rPr>
                        <a:t>Tallies </a:t>
                      </a:r>
                      <a:endParaRPr lang="en-US" sz="14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Vrinda"/>
                        </a:rPr>
                        <a:t>f (Frequencies) </a:t>
                      </a:r>
                      <a:endParaRPr lang="en-US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10   -   14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2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15   -   19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  III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8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20   -   24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  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Calibri"/>
                          <a:cs typeface="Vrinda"/>
                        </a:rPr>
                        <a:t>6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25   -   29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  IIII  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12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30   -   34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  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7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35   -   39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  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6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40   -   44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4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45   -   49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III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3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50   -   54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1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Vrinda"/>
                        </a:rPr>
                        <a:t>55   -   59</a:t>
                      </a:r>
                      <a:endParaRPr lang="en-US" sz="18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Vrinda"/>
                        </a:rPr>
                        <a:t>I</a:t>
                      </a:r>
                      <a:endParaRPr lang="en-US" sz="1800" dirty="0">
                        <a:latin typeface="Times New Roman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  <a:cs typeface="Vrinda"/>
                        </a:rPr>
                        <a:t>1</a:t>
                      </a:r>
                      <a:endParaRPr lang="en-US" sz="2000" dirty="0">
                        <a:latin typeface="+mn-lt"/>
                        <a:ea typeface="Times New Roman"/>
                        <a:cs typeface="Vrind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Times New Roman"/>
                          <a:cs typeface="Vrinda"/>
                        </a:rPr>
                        <a:t>             N = 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267200" y="152400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4114800" y="2209800"/>
            <a:ext cx="304800" cy="190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343400" y="1905000"/>
            <a:ext cx="2667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95800" y="2286000"/>
            <a:ext cx="2286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43400" y="2590800"/>
            <a:ext cx="2286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4343400" y="2971800"/>
            <a:ext cx="2667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243786"/>
            <a:ext cx="8077200" cy="4158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00B050"/>
                </a:solidFill>
              </a:rPr>
              <a:t>-- Home Work –</a:t>
            </a:r>
          </a:p>
          <a:p>
            <a:pPr>
              <a:lnSpc>
                <a:spcPct val="150000"/>
              </a:lnSpc>
            </a:pPr>
            <a:endParaRPr lang="en-US" sz="1600" dirty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</a:rPr>
              <a:t>Question: </a:t>
            </a:r>
            <a:r>
              <a:rPr lang="en-US" sz="3600" dirty="0"/>
              <a:t>Explain the procedure of presentation and tabulation of data with example.                                                       10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8600"/>
            <a:ext cx="8305800" cy="6324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Data ?</a:t>
            </a:r>
          </a:p>
          <a:p>
            <a:pPr algn="l"/>
            <a:endParaRPr lang="en-US" sz="4000" dirty="0">
              <a:solidFill>
                <a:schemeClr val="tx1"/>
              </a:solidFill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word </a:t>
            </a:r>
            <a:r>
              <a:rPr lang="en-US" sz="1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“Data” </a:t>
            </a: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plural form of the word </a:t>
            </a:r>
            <a:r>
              <a:rPr lang="en-US" sz="12800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datum</a:t>
            </a: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Datum is a Latin word which means </a:t>
            </a:r>
            <a:r>
              <a:rPr lang="en-US" sz="1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‘fact’.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endParaRPr lang="en-US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means fact or information qualitative and quantitative” regarding any studies.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endParaRPr lang="en-US" sz="5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refers to any details regarding numerical records or reports.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endParaRPr lang="en-US" sz="6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Example:- </a:t>
            </a:r>
          </a:p>
          <a:p>
            <a:pPr algn="l"/>
            <a:r>
              <a:rPr lang="en-US" sz="1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Suppose, if we go through the news paper we will observe different types of data like the records of temperature, rainfall and many other facts.</a:t>
            </a:r>
          </a:p>
          <a:p>
            <a:pPr algn="l"/>
            <a:endParaRPr lang="en-US" sz="6700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705725"/>
            <a:ext cx="838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dirty="0">
                <a:solidFill>
                  <a:srgbClr val="00B0F0"/>
                </a:solidFill>
                <a:latin typeface="Algerian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23681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09600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When a student perform an experiment in the laboratory he has to record some data.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In case of research work, a researcher records some data with the help of certain tools like questionnaire, interview schedule etc.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type of information or facts in terms of numerical are known as data in Statistics.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371600"/>
            <a:ext cx="7086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Arial Black" panose="020B0A04020102020204" pitchFamily="34" charset="0"/>
              </a:rPr>
              <a:t>Types of Data</a:t>
            </a:r>
            <a:r>
              <a:rPr lang="en-US" sz="3600" dirty="0">
                <a:solidFill>
                  <a:srgbClr val="C0000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sz="3200" dirty="0">
                <a:solidFill>
                  <a:srgbClr val="C00000"/>
                </a:solidFill>
              </a:rPr>
              <a:t>                               </a:t>
            </a:r>
          </a:p>
          <a:p>
            <a:pPr algn="ctr"/>
            <a:r>
              <a:rPr lang="en-US" sz="3200" dirty="0">
                <a:solidFill>
                  <a:schemeClr val="accent1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 1. Primary data </a:t>
            </a:r>
          </a:p>
          <a:p>
            <a:pPr algn="ctr">
              <a:lnSpc>
                <a:spcPct val="200000"/>
              </a:lnSpc>
            </a:pPr>
            <a:r>
              <a:rPr lang="en-US" sz="3200" dirty="0">
                <a:latin typeface="Algerian" panose="04020705040A02060702" pitchFamily="82" charset="0"/>
                <a:cs typeface="Times New Roman" panose="02020603050405020304" pitchFamily="18" charset="0"/>
              </a:rPr>
              <a:t>      </a:t>
            </a:r>
            <a:r>
              <a:rPr lang="en-US" sz="3200" dirty="0">
                <a:solidFill>
                  <a:schemeClr val="accent6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2. Secondary data</a:t>
            </a:r>
            <a:endParaRPr lang="en-US" sz="2400" b="1" dirty="0">
              <a:solidFill>
                <a:schemeClr val="accent6"/>
              </a:solidFill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14400"/>
            <a:ext cx="80772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Data: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primary data refers to statistical materials collected by 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observation or measurement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data are collected by the 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investigator himself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data is known as primary data.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Examples - …….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7906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57200"/>
            <a:ext cx="8153400" cy="4908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/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Data: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secondary data refers to the statistical material </a:t>
            </a:r>
            <a:r>
              <a:rPr lang="en-US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collected from outside and not by original observation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investigator uses </a:t>
            </a:r>
            <a:r>
              <a:rPr lang="en-US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data which has already been collected by others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such data are known as secondary data.</a:t>
            </a:r>
          </a:p>
        </p:txBody>
      </p:sp>
    </p:spTree>
    <p:extLst>
      <p:ext uri="{BB962C8B-B14F-4D97-AF65-F5344CB8AC3E}">
        <p14:creationId xmlns:p14="http://schemas.microsoft.com/office/powerpoint/2010/main" val="402415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143000"/>
            <a:ext cx="8001000" cy="3389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nature and characteristics data  classified into two –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Ungrouped data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discontinuous data</a:t>
            </a:r>
          </a:p>
          <a:p>
            <a:pPr marL="342900" indent="-342900">
              <a:lnSpc>
                <a:spcPct val="2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Grouped data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continuous data</a:t>
            </a:r>
          </a:p>
        </p:txBody>
      </p:sp>
    </p:spTree>
    <p:extLst>
      <p:ext uri="{BB962C8B-B14F-4D97-AF65-F5344CB8AC3E}">
        <p14:creationId xmlns:p14="http://schemas.microsoft.com/office/powerpoint/2010/main" val="398454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609600"/>
            <a:ext cx="7848600" cy="5186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Ungrouped data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data are generally expressed in whole numbers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Example:- numbers of book, no. of trees, no. of bird.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variable entire only a number of fixed values in whole number of unit.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685800"/>
            <a:ext cx="7848600" cy="4435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Grouped data: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data is that quality or character which can assume any numerical value within specific range (class/group).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- age, height, weight, blood sugar level, intelligence level etc.</a:t>
            </a:r>
          </a:p>
        </p:txBody>
      </p:sp>
    </p:spTree>
    <p:extLst>
      <p:ext uri="{BB962C8B-B14F-4D97-AF65-F5344CB8AC3E}">
        <p14:creationId xmlns:p14="http://schemas.microsoft.com/office/powerpoint/2010/main" val="211190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900</Words>
  <Application>Microsoft Office PowerPoint</Application>
  <PresentationFormat>On-screen Show (4:3)</PresentationFormat>
  <Paragraphs>143</Paragraphs>
  <Slides>20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Algerian</vt:lpstr>
      <vt:lpstr>Arial</vt:lpstr>
      <vt:lpstr>Arial Black</vt:lpstr>
      <vt:lpstr>Calibri</vt:lpstr>
      <vt:lpstr>Times New Roman</vt:lpstr>
      <vt:lpstr>Wingdings</vt:lpstr>
      <vt:lpstr>Office Theme</vt:lpstr>
      <vt:lpstr>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Interpretation</dc:title>
  <dc:creator>Nasrat</dc:creator>
  <cp:lastModifiedBy>Abu Mahomed Shumsuz Zaman</cp:lastModifiedBy>
  <cp:revision>124</cp:revision>
  <dcterms:created xsi:type="dcterms:W3CDTF">2018-09-11T08:36:17Z</dcterms:created>
  <dcterms:modified xsi:type="dcterms:W3CDTF">2024-09-27T05:35:10Z</dcterms:modified>
</cp:coreProperties>
</file>