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70" r:id="rId9"/>
    <p:sldId id="263" r:id="rId10"/>
    <p:sldId id="264" r:id="rId11"/>
    <p:sldId id="265" r:id="rId12"/>
    <p:sldId id="266" r:id="rId13"/>
    <p:sldId id="267" r:id="rId14"/>
    <p:sldId id="268" r:id="rId15"/>
    <p:sldId id="28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2B8C1E6-B323-4B7F-94D2-863786281456}">
          <p14:sldIdLst>
            <p14:sldId id="256"/>
            <p14:sldId id="257"/>
            <p14:sldId id="258"/>
            <p14:sldId id="259"/>
            <p14:sldId id="260"/>
            <p14:sldId id="261"/>
            <p14:sldId id="262"/>
            <p14:sldId id="270"/>
            <p14:sldId id="263"/>
            <p14:sldId id="264"/>
            <p14:sldId id="265"/>
            <p14:sldId id="266"/>
            <p14:sldId id="267"/>
            <p14:sldId id="268"/>
          </p14:sldIdLst>
        </p14:section>
        <p14:section name="Untitled Section" id="{006B2B52-9B9E-4456-855B-A50F09BF13CB}">
          <p14:sldIdLst>
            <p14:sldId id="28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591449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282197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6808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858513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24914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1807309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040757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29342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921795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124971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C577AB-0779-4994-ABBE-2223FD90717B}" type="datetimeFigureOut">
              <a:rPr lang="en-IN" smtClean="0"/>
              <a:t>16-08-2024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246458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C577AB-0779-4994-ABBE-2223FD90717B}" type="datetimeFigureOut">
              <a:rPr lang="en-IN" smtClean="0"/>
              <a:t>16-08-2024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210309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C577AB-0779-4994-ABBE-2223FD90717B}" type="datetimeFigureOut">
              <a:rPr lang="en-IN" smtClean="0"/>
              <a:t>16-08-2024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375827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577AB-0779-4994-ABBE-2223FD90717B}" type="datetimeFigureOut">
              <a:rPr lang="en-IN" smtClean="0"/>
              <a:t>16-08-2024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953990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C577AB-0779-4994-ABBE-2223FD90717B}" type="datetimeFigureOut">
              <a:rPr lang="en-IN" smtClean="0"/>
              <a:t>16-08-2024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80385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C577AB-0779-4994-ABBE-2223FD90717B}" type="datetimeFigureOut">
              <a:rPr lang="en-IN" smtClean="0"/>
              <a:t>16-08-2024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491532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2C577AB-0779-4994-ABBE-2223FD90717B}" type="datetimeFigureOut">
              <a:rPr lang="en-IN" smtClean="0"/>
              <a:t>16-08-2024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18CB8C7-0BD1-43FD-81E1-01E463A94ABD}" type="slidenum">
              <a:rPr lang="en-IN" smtClean="0"/>
              <a:t>‹#›</a:t>
            </a:fld>
            <a:endParaRPr lang="en-IN"/>
          </a:p>
        </p:txBody>
      </p:sp>
    </p:spTree>
    <p:extLst>
      <p:ext uri="{BB962C8B-B14F-4D97-AF65-F5344CB8AC3E}">
        <p14:creationId xmlns:p14="http://schemas.microsoft.com/office/powerpoint/2010/main" val="26632193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DA1E4-4CCD-4C29-900C-3D090DA2B00C}"/>
              </a:ext>
            </a:extLst>
          </p:cNvPr>
          <p:cNvSpPr>
            <a:spLocks noGrp="1"/>
          </p:cNvSpPr>
          <p:nvPr>
            <p:ph type="ctrTitle"/>
          </p:nvPr>
        </p:nvSpPr>
        <p:spPr>
          <a:xfrm>
            <a:off x="795130" y="848139"/>
            <a:ext cx="9157253" cy="2232990"/>
          </a:xfrm>
        </p:spPr>
        <p:txBody>
          <a:bodyPr>
            <a:normAutofit/>
          </a:bodyPr>
          <a:lstStyle/>
          <a:p>
            <a:r>
              <a:rPr lang="en-IN" dirty="0"/>
              <a:t>MULTIDISCIPLINARY NATURE  OF ENVIRONMENTAL STUDIES</a:t>
            </a:r>
          </a:p>
        </p:txBody>
      </p:sp>
      <p:sp>
        <p:nvSpPr>
          <p:cNvPr id="3" name="Subtitle 2">
            <a:extLst>
              <a:ext uri="{FF2B5EF4-FFF2-40B4-BE49-F238E27FC236}">
                <a16:creationId xmlns:a16="http://schemas.microsoft.com/office/drawing/2014/main" id="{19B84D6F-4112-4982-8809-E69A2A0B25ED}"/>
              </a:ext>
            </a:extLst>
          </p:cNvPr>
          <p:cNvSpPr>
            <a:spLocks noGrp="1"/>
          </p:cNvSpPr>
          <p:nvPr>
            <p:ph type="subTitle" idx="1"/>
          </p:nvPr>
        </p:nvSpPr>
        <p:spPr>
          <a:xfrm>
            <a:off x="1507065" y="3776871"/>
            <a:ext cx="8816377" cy="2341302"/>
          </a:xfrm>
        </p:spPr>
        <p:txBody>
          <a:bodyPr>
            <a:normAutofit/>
          </a:bodyPr>
          <a:lstStyle/>
          <a:p>
            <a:r>
              <a:rPr lang="en-IN" dirty="0"/>
              <a:t>					</a:t>
            </a:r>
            <a:r>
              <a:rPr lang="en-IN" b="1" dirty="0">
                <a:solidFill>
                  <a:schemeClr val="tx1"/>
                </a:solidFill>
              </a:rPr>
              <a:t>B.A 1</a:t>
            </a:r>
            <a:r>
              <a:rPr lang="en-IN" b="1" baseline="30000" dirty="0">
                <a:solidFill>
                  <a:schemeClr val="tx1"/>
                </a:solidFill>
              </a:rPr>
              <a:t>st</a:t>
            </a:r>
            <a:r>
              <a:rPr lang="en-IN" b="1" dirty="0">
                <a:solidFill>
                  <a:schemeClr val="tx1"/>
                </a:solidFill>
              </a:rPr>
              <a:t> Semester(BOYS SECTION)</a:t>
            </a:r>
          </a:p>
          <a:p>
            <a:r>
              <a:rPr lang="en-IN" b="1" dirty="0">
                <a:solidFill>
                  <a:schemeClr val="tx1"/>
                </a:solidFill>
              </a:rPr>
              <a:t>                                  			</a:t>
            </a:r>
          </a:p>
          <a:p>
            <a:r>
              <a:rPr lang="en-IN" b="1" dirty="0">
                <a:solidFill>
                  <a:schemeClr val="tx1"/>
                </a:solidFill>
              </a:rPr>
              <a:t>											PRESENTED by- Anuradha Roy 			Assistant Professor of NAMCE(</a:t>
            </a:r>
            <a:r>
              <a:rPr lang="en-IN" b="1" dirty="0" err="1">
                <a:solidFill>
                  <a:schemeClr val="tx1"/>
                </a:solidFill>
              </a:rPr>
              <a:t>B.Ed</a:t>
            </a:r>
            <a:r>
              <a:rPr lang="en-IN" b="1" dirty="0">
                <a:solidFill>
                  <a:schemeClr val="tx1"/>
                </a:solidFill>
              </a:rPr>
              <a:t>)</a:t>
            </a:r>
          </a:p>
        </p:txBody>
      </p:sp>
    </p:spTree>
    <p:extLst>
      <p:ext uri="{BB962C8B-B14F-4D97-AF65-F5344CB8AC3E}">
        <p14:creationId xmlns:p14="http://schemas.microsoft.com/office/powerpoint/2010/main" val="57364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AC2F0-7C63-4055-A5FE-16CBAB14BB27}"/>
              </a:ext>
            </a:extLst>
          </p:cNvPr>
          <p:cNvSpPr>
            <a:spLocks noGrp="1"/>
          </p:cNvSpPr>
          <p:nvPr>
            <p:ph type="title"/>
          </p:nvPr>
        </p:nvSpPr>
        <p:spPr/>
        <p:txBody>
          <a:bodyPr>
            <a:normAutofit fontScale="90000"/>
          </a:bodyPr>
          <a:lstStyle/>
          <a:p>
            <a:r>
              <a:rPr kumimoji="0" lang="en-IN" sz="4900" b="0" i="0" u="none" strike="noStrike" kern="1200" cap="none" spc="0" normalizeH="0" baseline="0" noProof="0" dirty="0">
                <a:ln>
                  <a:noFill/>
                </a:ln>
                <a:solidFill>
                  <a:srgbClr val="90C226"/>
                </a:solidFill>
                <a:effectLst/>
                <a:uLnTx/>
                <a:uFillTx/>
                <a:latin typeface="Trebuchet MS" panose="020B0603020202020204"/>
                <a:ea typeface="+mj-ea"/>
                <a:cs typeface="+mj-cs"/>
              </a:rPr>
              <a:t>MULTIDISCIPLINARY NATURE OF ENVIRONMENTAL STUDIES</a:t>
            </a:r>
            <a:endParaRPr lang="en-IN" dirty="0"/>
          </a:p>
        </p:txBody>
      </p:sp>
      <p:sp>
        <p:nvSpPr>
          <p:cNvPr id="3" name="Content Placeholder 2">
            <a:extLst>
              <a:ext uri="{FF2B5EF4-FFF2-40B4-BE49-F238E27FC236}">
                <a16:creationId xmlns:a16="http://schemas.microsoft.com/office/drawing/2014/main" id="{0758D6E9-C533-4122-878E-FCDEB91DC8AB}"/>
              </a:ext>
            </a:extLst>
          </p:cNvPr>
          <p:cNvSpPr>
            <a:spLocks noGrp="1"/>
          </p:cNvSpPr>
          <p:nvPr>
            <p:ph idx="1"/>
          </p:nvPr>
        </p:nvSpPr>
        <p:spPr/>
        <p:txBody>
          <a:bodyPr>
            <a:normAutofit/>
          </a:bodyPr>
          <a:lstStyle/>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IN"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Generates new and novel ideas and solutions, by combining and synthesizing the knowledge and methods of different disciplines or fields of study, to enhance the creativity and innovation in addressing the environment and its issues. </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IN"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Facilitates the communication and exchange of information and resources, among different disciplines or fields of study, to foster the collaboration and cooperation in addressing the environment and its issues. </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IN"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Environmental studies is a multidisciplinary study, as it provides a comprehensive and holistic understanding of the environment and its issues, and contributes to the environmental and sustainability protection and improvement</a:t>
            </a:r>
            <a:endParaRPr lang="en-IN" sz="2800" dirty="0"/>
          </a:p>
        </p:txBody>
      </p:sp>
    </p:spTree>
    <p:extLst>
      <p:ext uri="{BB962C8B-B14F-4D97-AF65-F5344CB8AC3E}">
        <p14:creationId xmlns:p14="http://schemas.microsoft.com/office/powerpoint/2010/main" val="3167679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72821-AF41-4C4C-BB6A-C945388AFA80}"/>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532E2646-F490-40E1-ADDA-60851124DA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48750" y="1981201"/>
            <a:ext cx="6217190" cy="3480387"/>
          </a:xfrm>
        </p:spPr>
      </p:pic>
    </p:spTree>
    <p:extLst>
      <p:ext uri="{BB962C8B-B14F-4D97-AF65-F5344CB8AC3E}">
        <p14:creationId xmlns:p14="http://schemas.microsoft.com/office/powerpoint/2010/main" val="1600300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92A9B-E4DE-47FE-A945-CBDE6AC70CB4}"/>
              </a:ext>
            </a:extLst>
          </p:cNvPr>
          <p:cNvSpPr>
            <a:spLocks noGrp="1"/>
          </p:cNvSpPr>
          <p:nvPr>
            <p:ph type="title"/>
          </p:nvPr>
        </p:nvSpPr>
        <p:spPr/>
        <p:txBody>
          <a:bodyPr/>
          <a:lstStyle/>
          <a:p>
            <a:r>
              <a:rPr lang="en-IN" dirty="0"/>
              <a:t>		NEED FOR PUBLIC AWARENESS</a:t>
            </a:r>
          </a:p>
        </p:txBody>
      </p:sp>
      <p:sp>
        <p:nvSpPr>
          <p:cNvPr id="3" name="Content Placeholder 2">
            <a:extLst>
              <a:ext uri="{FF2B5EF4-FFF2-40B4-BE49-F238E27FC236}">
                <a16:creationId xmlns:a16="http://schemas.microsoft.com/office/drawing/2014/main" id="{A82FED07-F327-406B-AD8B-D5226CD2C4DD}"/>
              </a:ext>
            </a:extLst>
          </p:cNvPr>
          <p:cNvSpPr>
            <a:spLocks noGrp="1"/>
          </p:cNvSpPr>
          <p:nvPr>
            <p:ph idx="1"/>
          </p:nvPr>
        </p:nvSpPr>
        <p:spPr/>
        <p:txBody>
          <a:bodyPr>
            <a:normAutofit/>
          </a:bodyPr>
          <a:lstStyle/>
          <a:p>
            <a:pPr algn="l"/>
            <a:r>
              <a:rPr lang="en-IN" b="0" i="0" dirty="0">
                <a:solidFill>
                  <a:srgbClr val="222222"/>
                </a:solidFill>
                <a:effectLst/>
              </a:rPr>
              <a:t>As the earth's natural resources are rapidly dwindling and our environment is being increasingly degraded by human activities, it is evident that something needs to be done. It is not possible for the Government to perform all the necessary clean-up functions. Prevention of environmental degradation must become a part of all our lives. Just as prevention is better than cure for a disease, protecting our environment is economically more viable than cleaning it up once it is degraded or polluted. Individually we can reduce wastage of natural resources and we can act as watchdogs that inform the Government about resources or polluters that lead to pollution and degradation of the environment; only then will the polluter pay!</a:t>
            </a:r>
          </a:p>
          <a:p>
            <a:pPr marL="0" indent="0" algn="l">
              <a:buNone/>
            </a:pPr>
            <a:r>
              <a:rPr lang="en-IN" b="0" i="0" dirty="0">
                <a:solidFill>
                  <a:srgbClr val="222222"/>
                </a:solidFill>
                <a:effectLst/>
              </a:rPr>
              <a:t> </a:t>
            </a:r>
          </a:p>
          <a:p>
            <a:endParaRPr lang="en-IN" dirty="0"/>
          </a:p>
        </p:txBody>
      </p:sp>
    </p:spTree>
    <p:extLst>
      <p:ext uri="{BB962C8B-B14F-4D97-AF65-F5344CB8AC3E}">
        <p14:creationId xmlns:p14="http://schemas.microsoft.com/office/powerpoint/2010/main" val="2127696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0EFB0-92F0-4DBB-9CAF-611F84C8E7C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A3FDB1A-F192-41F9-ACE6-EC563A734EFF}"/>
              </a:ext>
            </a:extLst>
          </p:cNvPr>
          <p:cNvSpPr>
            <a:spLocks noGrp="1"/>
          </p:cNvSpPr>
          <p:nvPr>
            <p:ph idx="1"/>
          </p:nvPr>
        </p:nvSpPr>
        <p:spPr>
          <a:xfrm>
            <a:off x="677334" y="437323"/>
            <a:ext cx="8596667" cy="5604040"/>
          </a:xfrm>
        </p:spPr>
        <p:txBody>
          <a:bodyPr/>
          <a:lstStyle/>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IN" b="0" i="0" u="none" strike="noStrike" kern="1200" cap="none" spc="0" normalizeH="0" baseline="0" noProof="0" dirty="0">
                <a:ln>
                  <a:noFill/>
                </a:ln>
                <a:solidFill>
                  <a:srgbClr val="222222"/>
                </a:solidFill>
                <a:effectLst/>
                <a:uLnTx/>
                <a:uFillTx/>
                <a:ea typeface="+mn-ea"/>
                <a:cs typeface="+mn-cs"/>
              </a:rPr>
              <a:t>Mass media such as newspapers, radio and TV strongly influences , create public awareness. And reinforce public opinion. Politicians in a democracy always respond positively to a strong public - supported </a:t>
            </a:r>
            <a:r>
              <a:rPr kumimoji="0" lang="en-IN" b="0" i="0" u="none" strike="noStrike" kern="1200" cap="none" spc="0" normalizeH="0" baseline="0" noProof="0" dirty="0" err="1">
                <a:ln>
                  <a:noFill/>
                </a:ln>
                <a:solidFill>
                  <a:srgbClr val="222222"/>
                </a:solidFill>
                <a:effectLst/>
                <a:uLnTx/>
                <a:uFillTx/>
                <a:ea typeface="+mn-ea"/>
                <a:cs typeface="+mn-cs"/>
              </a:rPr>
              <a:t>movement.Thus</a:t>
            </a:r>
            <a:r>
              <a:rPr kumimoji="0" lang="en-IN" b="0" i="0" u="none" strike="noStrike" kern="1200" cap="none" spc="0" normalizeH="0" baseline="0" noProof="0" dirty="0">
                <a:ln>
                  <a:noFill/>
                </a:ln>
                <a:solidFill>
                  <a:srgbClr val="222222"/>
                </a:solidFill>
                <a:effectLst/>
                <a:uLnTx/>
                <a:uFillTx/>
                <a:ea typeface="+mn-ea"/>
                <a:cs typeface="+mn-cs"/>
              </a:rPr>
              <a:t> if you join a NGO that supports conservation of environmental </a:t>
            </a:r>
            <a:r>
              <a:rPr kumimoji="0" lang="en-IN" b="0" i="0" u="none" strike="noStrike" kern="1200" cap="none" spc="0" normalizeH="0" baseline="0" noProof="0" dirty="0" err="1">
                <a:ln>
                  <a:noFill/>
                </a:ln>
                <a:solidFill>
                  <a:srgbClr val="222222"/>
                </a:solidFill>
                <a:effectLst/>
                <a:uLnTx/>
                <a:uFillTx/>
                <a:ea typeface="+mn-ea"/>
                <a:cs typeface="+mn-cs"/>
              </a:rPr>
              <a:t>assets,you</a:t>
            </a:r>
            <a:r>
              <a:rPr kumimoji="0" lang="en-IN" b="0" i="0" u="none" strike="noStrike" kern="1200" cap="none" spc="0" normalizeH="0" baseline="0" noProof="0" dirty="0">
                <a:ln>
                  <a:noFill/>
                </a:ln>
                <a:solidFill>
                  <a:srgbClr val="222222"/>
                </a:solidFill>
                <a:effectLst/>
                <a:uLnTx/>
                <a:uFillTx/>
                <a:ea typeface="+mn-ea"/>
                <a:cs typeface="+mn-cs"/>
              </a:rPr>
              <a:t> might be able to influence politicians to make green policies.</a:t>
            </a:r>
            <a:br>
              <a:rPr kumimoji="0" lang="en-IN" b="0" i="0" u="none" strike="noStrike" kern="1200" cap="none" spc="0" normalizeH="0" baseline="0" noProof="0" dirty="0">
                <a:ln>
                  <a:noFill/>
                </a:ln>
                <a:solidFill>
                  <a:srgbClr val="222222"/>
                </a:solidFill>
                <a:effectLst/>
                <a:uLnTx/>
                <a:uFillTx/>
                <a:ea typeface="+mn-ea"/>
                <a:cs typeface="+mn-cs"/>
              </a:rPr>
            </a:br>
            <a:endParaRPr kumimoji="0" lang="en-IN" b="0" i="0" u="none" strike="noStrike" kern="1200" cap="none" spc="0" normalizeH="0" baseline="0" noProof="0" dirty="0">
              <a:ln>
                <a:noFill/>
              </a:ln>
              <a:solidFill>
                <a:srgbClr val="222222"/>
              </a:solidFill>
              <a:effectLst/>
              <a:uLnTx/>
              <a:uFillTx/>
              <a:ea typeface="+mn-ea"/>
              <a:cs typeface="+mn-cs"/>
            </a:endParaRP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IN" b="0" i="0" u="none" strike="noStrike" kern="1200" cap="none" spc="0" normalizeH="0" baseline="0" noProof="0" dirty="0">
                <a:ln>
                  <a:noFill/>
                </a:ln>
                <a:solidFill>
                  <a:srgbClr val="222222"/>
                </a:solidFill>
                <a:effectLst/>
                <a:uLnTx/>
                <a:uFillTx/>
                <a:ea typeface="+mn-ea"/>
                <a:cs typeface="+mn-cs"/>
              </a:rPr>
              <a:t>Just understanding and making ourselves more aware of our environment and change the way in which we use every </a:t>
            </a:r>
            <a:r>
              <a:rPr kumimoji="0" lang="en-IN" b="0" i="0" u="none" strike="noStrike" kern="1200" cap="none" spc="0" normalizeH="0" baseline="0" noProof="0" dirty="0" err="1">
                <a:ln>
                  <a:noFill/>
                </a:ln>
                <a:solidFill>
                  <a:srgbClr val="222222"/>
                </a:solidFill>
                <a:effectLst/>
                <a:uLnTx/>
                <a:uFillTx/>
                <a:ea typeface="+mn-ea"/>
                <a:cs typeface="+mn-cs"/>
              </a:rPr>
              <a:t>resource.We</a:t>
            </a:r>
            <a:r>
              <a:rPr kumimoji="0" lang="en-IN" b="0" i="0" u="none" strike="noStrike" kern="1200" cap="none" spc="0" normalizeH="0" baseline="0" noProof="0" dirty="0">
                <a:ln>
                  <a:noFill/>
                </a:ln>
                <a:solidFill>
                  <a:srgbClr val="222222"/>
                </a:solidFill>
                <a:effectLst/>
                <a:uLnTx/>
                <a:uFillTx/>
                <a:ea typeface="+mn-ea"/>
                <a:cs typeface="+mn-cs"/>
              </a:rPr>
              <a:t> should shift from wasteful behaviour patterns to environmentally friendly practices , and analyse Old method ls from new </a:t>
            </a:r>
            <a:r>
              <a:rPr kumimoji="0" lang="en-IN" b="0" i="0" u="none" strike="noStrike" kern="1200" cap="none" spc="0" normalizeH="0" baseline="0" noProof="0" dirty="0" err="1">
                <a:ln>
                  <a:noFill/>
                </a:ln>
                <a:solidFill>
                  <a:srgbClr val="222222"/>
                </a:solidFill>
                <a:effectLst/>
                <a:uLnTx/>
                <a:uFillTx/>
                <a:ea typeface="+mn-ea"/>
                <a:cs typeface="+mn-cs"/>
              </a:rPr>
              <a:t>perspectives.Only</a:t>
            </a:r>
            <a:r>
              <a:rPr kumimoji="0" lang="en-IN" b="0" i="0" u="none" strike="noStrike" kern="1200" cap="none" spc="0" normalizeH="0" baseline="0" noProof="0" dirty="0">
                <a:ln>
                  <a:noFill/>
                </a:ln>
                <a:solidFill>
                  <a:srgbClr val="222222"/>
                </a:solidFill>
                <a:effectLst/>
                <a:uLnTx/>
                <a:uFillTx/>
                <a:ea typeface="+mn-ea"/>
                <a:cs typeface="+mn-cs"/>
              </a:rPr>
              <a:t> then will our lifestyles become more sustainable and support our environment.</a:t>
            </a:r>
          </a:p>
          <a:p>
            <a:endParaRPr lang="en-IN" dirty="0"/>
          </a:p>
        </p:txBody>
      </p:sp>
      <p:pic>
        <p:nvPicPr>
          <p:cNvPr id="5" name="Picture 4">
            <a:extLst>
              <a:ext uri="{FF2B5EF4-FFF2-40B4-BE49-F238E27FC236}">
                <a16:creationId xmlns:a16="http://schemas.microsoft.com/office/drawing/2014/main" id="{6F0BF038-4341-4B5C-B9B5-3196AF618B9C}"/>
              </a:ext>
            </a:extLst>
          </p:cNvPr>
          <p:cNvPicPr>
            <a:picLocks noChangeAspect="1"/>
          </p:cNvPicPr>
          <p:nvPr/>
        </p:nvPicPr>
        <p:blipFill rotWithShape="1">
          <a:blip r:embed="rId2">
            <a:extLst>
              <a:ext uri="{28A0092B-C50C-407E-A947-70E740481C1C}">
                <a14:useLocalDpi xmlns:a14="http://schemas.microsoft.com/office/drawing/2010/main" val="0"/>
              </a:ext>
            </a:extLst>
          </a:blip>
          <a:srcRect r="16758"/>
          <a:stretch/>
        </p:blipFill>
        <p:spPr>
          <a:xfrm>
            <a:off x="2917999" y="3790122"/>
            <a:ext cx="4410453" cy="2423517"/>
          </a:xfrm>
          <a:prstGeom prst="rect">
            <a:avLst/>
          </a:prstGeom>
        </p:spPr>
      </p:pic>
    </p:spTree>
    <p:extLst>
      <p:ext uri="{BB962C8B-B14F-4D97-AF65-F5344CB8AC3E}">
        <p14:creationId xmlns:p14="http://schemas.microsoft.com/office/powerpoint/2010/main" val="342407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EB6EE-8EC5-40A8-8891-9FD077620EA6}"/>
              </a:ext>
            </a:extLst>
          </p:cNvPr>
          <p:cNvSpPr>
            <a:spLocks noGrp="1"/>
          </p:cNvSpPr>
          <p:nvPr>
            <p:ph type="title"/>
          </p:nvPr>
        </p:nvSpPr>
        <p:spPr>
          <a:xfrm>
            <a:off x="677334" y="609600"/>
            <a:ext cx="9354562" cy="848139"/>
          </a:xfrm>
        </p:spPr>
        <p:txBody>
          <a:bodyPr/>
          <a:lstStyle/>
          <a:p>
            <a:r>
              <a:rPr lang="en-IN" dirty="0"/>
              <a:t>THE ENVIRONMENT AND ITS STAKEHOLDERS</a:t>
            </a:r>
          </a:p>
        </p:txBody>
      </p:sp>
      <p:sp>
        <p:nvSpPr>
          <p:cNvPr id="3" name="Content Placeholder 2">
            <a:extLst>
              <a:ext uri="{FF2B5EF4-FFF2-40B4-BE49-F238E27FC236}">
                <a16:creationId xmlns:a16="http://schemas.microsoft.com/office/drawing/2014/main" id="{F0636676-513C-4443-95F1-0EFE11E91CF9}"/>
              </a:ext>
            </a:extLst>
          </p:cNvPr>
          <p:cNvSpPr>
            <a:spLocks noGrp="1"/>
          </p:cNvSpPr>
          <p:nvPr>
            <p:ph idx="1"/>
          </p:nvPr>
        </p:nvSpPr>
        <p:spPr>
          <a:xfrm>
            <a:off x="583096" y="1603513"/>
            <a:ext cx="8690906" cy="4437849"/>
          </a:xfrm>
        </p:spPr>
        <p:txBody>
          <a:bodyPr/>
          <a:lstStyle/>
          <a:p>
            <a:r>
              <a:rPr lang="en-IN" dirty="0"/>
              <a:t>Environmental Scientists:</a:t>
            </a:r>
          </a:p>
          <a:p>
            <a:r>
              <a:rPr lang="en-IN" dirty="0"/>
              <a:t>Ecologists:</a:t>
            </a:r>
          </a:p>
          <a:p>
            <a:r>
              <a:rPr lang="en-IN" dirty="0"/>
              <a:t>Conservation Biologists:</a:t>
            </a:r>
          </a:p>
          <a:p>
            <a:r>
              <a:rPr lang="en-IN" dirty="0"/>
              <a:t>Taxonomists:</a:t>
            </a:r>
          </a:p>
          <a:p>
            <a:r>
              <a:rPr lang="en-IN" dirty="0"/>
              <a:t>Conservationists:</a:t>
            </a:r>
          </a:p>
          <a:p>
            <a:r>
              <a:rPr lang="en-IN" dirty="0"/>
              <a:t>Environmentalists:</a:t>
            </a:r>
          </a:p>
          <a:p>
            <a:r>
              <a:rPr lang="en-IN" dirty="0"/>
              <a:t>Traditional knowledge holders:</a:t>
            </a:r>
          </a:p>
          <a:p>
            <a:r>
              <a:rPr lang="en-IN" dirty="0"/>
              <a:t>Socio-environmentalists:</a:t>
            </a:r>
          </a:p>
        </p:txBody>
      </p:sp>
    </p:spTree>
    <p:extLst>
      <p:ext uri="{BB962C8B-B14F-4D97-AF65-F5344CB8AC3E}">
        <p14:creationId xmlns:p14="http://schemas.microsoft.com/office/powerpoint/2010/main" val="3011442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418E2-9EF4-4BB6-AB2D-E1612B6F108D}"/>
              </a:ext>
            </a:extLst>
          </p:cNvPr>
          <p:cNvSpPr>
            <a:spLocks noGrp="1"/>
          </p:cNvSpPr>
          <p:nvPr>
            <p:ph type="title"/>
          </p:nvPr>
        </p:nvSpPr>
        <p:spPr/>
        <p:txBody>
          <a:bodyPr/>
          <a:lstStyle/>
          <a:p>
            <a:endParaRPr lang="en-IN"/>
          </a:p>
        </p:txBody>
      </p:sp>
      <p:pic>
        <p:nvPicPr>
          <p:cNvPr id="4" name="Content Placeholder 3">
            <a:extLst>
              <a:ext uri="{FF2B5EF4-FFF2-40B4-BE49-F238E27FC236}">
                <a16:creationId xmlns:a16="http://schemas.microsoft.com/office/drawing/2014/main" id="{61156BF4-59D9-49C7-9B09-F71349C25CEE}"/>
              </a:ext>
            </a:extLst>
          </p:cNvPr>
          <p:cNvPicPr>
            <a:picLocks noGrp="1" noChangeAspect="1"/>
          </p:cNvPicPr>
          <p:nvPr>
            <p:ph idx="1"/>
          </p:nvPr>
        </p:nvPicPr>
        <p:blipFill rotWithShape="1">
          <a:blip r:embed="rId2"/>
          <a:srcRect b="15073"/>
          <a:stretch/>
        </p:blipFill>
        <p:spPr>
          <a:xfrm>
            <a:off x="1785306" y="1930400"/>
            <a:ext cx="6358589" cy="2951017"/>
          </a:xfrm>
          <a:prstGeom prst="rect">
            <a:avLst/>
          </a:prstGeom>
        </p:spPr>
      </p:pic>
    </p:spTree>
    <p:extLst>
      <p:ext uri="{BB962C8B-B14F-4D97-AF65-F5344CB8AC3E}">
        <p14:creationId xmlns:p14="http://schemas.microsoft.com/office/powerpoint/2010/main" val="974984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3EB5B-A81C-477B-9F49-5644F92B617D}"/>
              </a:ext>
            </a:extLst>
          </p:cNvPr>
          <p:cNvSpPr>
            <a:spLocks noGrp="1"/>
          </p:cNvSpPr>
          <p:nvPr>
            <p:ph type="title"/>
          </p:nvPr>
        </p:nvSpPr>
        <p:spPr>
          <a:xfrm>
            <a:off x="677334" y="609600"/>
            <a:ext cx="8596668" cy="715617"/>
          </a:xfrm>
        </p:spPr>
        <p:txBody>
          <a:bodyPr/>
          <a:lstStyle/>
          <a:p>
            <a:r>
              <a:rPr lang="en-IN" dirty="0"/>
              <a:t>WHAT IS ENVIRONMENT?</a:t>
            </a:r>
          </a:p>
        </p:txBody>
      </p:sp>
      <p:sp>
        <p:nvSpPr>
          <p:cNvPr id="3" name="Content Placeholder 2">
            <a:extLst>
              <a:ext uri="{FF2B5EF4-FFF2-40B4-BE49-F238E27FC236}">
                <a16:creationId xmlns:a16="http://schemas.microsoft.com/office/drawing/2014/main" id="{CEB160DC-A68D-4055-A910-219E7173DFDC}"/>
              </a:ext>
            </a:extLst>
          </p:cNvPr>
          <p:cNvSpPr>
            <a:spLocks noGrp="1"/>
          </p:cNvSpPr>
          <p:nvPr>
            <p:ph idx="1"/>
          </p:nvPr>
        </p:nvSpPr>
        <p:spPr>
          <a:xfrm>
            <a:off x="437321" y="1444487"/>
            <a:ext cx="8945217" cy="4803913"/>
          </a:xfrm>
        </p:spPr>
        <p:txBody>
          <a:bodyPr>
            <a:normAutofit/>
          </a:bodyPr>
          <a:lstStyle/>
          <a:p>
            <a:r>
              <a:rPr lang="en-IN" dirty="0"/>
              <a:t>Everything that surrounds and affects is living organisms is environment. The word ‘Environment’ is derived from the French word ‘</a:t>
            </a:r>
            <a:r>
              <a:rPr lang="en-IN" i="1" dirty="0"/>
              <a:t>ENVIRONMER</a:t>
            </a:r>
            <a:r>
              <a:rPr lang="en-IN" dirty="0"/>
              <a:t>’ which means ‘To encircle or surround’. All the biological and non-biological entities surrounding us are included in Environment.</a:t>
            </a:r>
          </a:p>
          <a:p>
            <a:r>
              <a:rPr lang="en-IN" b="1" dirty="0"/>
              <a:t>According to C.C Park(1980)– ‘Environment refers to sum total of conditions which surround man at a given point in space and time’.</a:t>
            </a:r>
          </a:p>
          <a:p>
            <a:r>
              <a:rPr lang="en-IN" b="1" dirty="0"/>
              <a:t>As per Environmental Protection Act(1986)- ‘Environment includes water, air and land and human beings , other living creatures, plants, micro-organisms and property’.</a:t>
            </a:r>
          </a:p>
          <a:p>
            <a:r>
              <a:rPr lang="en-IN" b="1" dirty="0"/>
              <a:t>Environment is the sum total of all the external forces, influences and conditions, which affect the life, nature, behaviour and the growth, development and maturation of living organisms.</a:t>
            </a:r>
          </a:p>
          <a:p>
            <a:r>
              <a:rPr lang="en-IN" b="1" dirty="0"/>
              <a:t>The environment provides resource which support life on the earth and which also help in the growth of a relationship of interchange between living organisms and the environment in which they live.</a:t>
            </a:r>
          </a:p>
          <a:p>
            <a:endParaRPr lang="en-IN" b="1" dirty="0"/>
          </a:p>
        </p:txBody>
      </p:sp>
    </p:spTree>
    <p:extLst>
      <p:ext uri="{BB962C8B-B14F-4D97-AF65-F5344CB8AC3E}">
        <p14:creationId xmlns:p14="http://schemas.microsoft.com/office/powerpoint/2010/main" val="1064311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BF6A1-3D98-4B94-B26A-8BA15CD6BCB6}"/>
              </a:ext>
            </a:extLst>
          </p:cNvPr>
          <p:cNvSpPr>
            <a:spLocks noGrp="1"/>
          </p:cNvSpPr>
          <p:nvPr>
            <p:ph type="title"/>
          </p:nvPr>
        </p:nvSpPr>
        <p:spPr>
          <a:xfrm>
            <a:off x="677334" y="609600"/>
            <a:ext cx="8596668" cy="954157"/>
          </a:xfrm>
        </p:spPr>
        <p:txBody>
          <a:bodyPr/>
          <a:lstStyle/>
          <a:p>
            <a:r>
              <a:rPr lang="en-IN" dirty="0"/>
              <a:t>ASPECTS OF ENVIRONMENT</a:t>
            </a:r>
          </a:p>
        </p:txBody>
      </p:sp>
      <p:sp>
        <p:nvSpPr>
          <p:cNvPr id="3" name="Content Placeholder 2">
            <a:extLst>
              <a:ext uri="{FF2B5EF4-FFF2-40B4-BE49-F238E27FC236}">
                <a16:creationId xmlns:a16="http://schemas.microsoft.com/office/drawing/2014/main" id="{F9FECC0C-1A78-4A52-A4DE-A35C7FBD5D7F}"/>
              </a:ext>
            </a:extLst>
          </p:cNvPr>
          <p:cNvSpPr>
            <a:spLocks noGrp="1"/>
          </p:cNvSpPr>
          <p:nvPr>
            <p:ph idx="1"/>
          </p:nvPr>
        </p:nvSpPr>
        <p:spPr>
          <a:xfrm>
            <a:off x="530087" y="1563757"/>
            <a:ext cx="8743915" cy="4477605"/>
          </a:xfrm>
        </p:spPr>
        <p:txBody>
          <a:bodyPr/>
          <a:lstStyle/>
          <a:p>
            <a:r>
              <a:rPr lang="en-IN" dirty="0"/>
              <a:t>What is surrounded? – The answer refers to this question is living objects in general and man in particular.</a:t>
            </a:r>
          </a:p>
          <a:p>
            <a:r>
              <a:rPr lang="en-IN" dirty="0"/>
              <a:t>By what surrounded? – The scope of the term environment has been changing and widening by the passage of time more so time more so with respect to human beings. In the primitive age, the environment of man consisted of only physical aspects of the planet earth that is land, air, and water as biological communities. As the time passed on man extended his environment through his social, economic and political functions.</a:t>
            </a:r>
          </a:p>
          <a:p>
            <a:r>
              <a:rPr lang="en-IN" dirty="0"/>
              <a:t>Where surrounded?- It is the physical component of the plant earth, land, air water etc., that support and affect life in the biosphere.</a:t>
            </a:r>
          </a:p>
          <a:p>
            <a:r>
              <a:rPr lang="en-IN" dirty="0"/>
              <a:t>Any external force, substance or condition which surrounds and affects the life of an organism in any way termed as an Environmental factor.</a:t>
            </a:r>
          </a:p>
          <a:p>
            <a:pPr marL="914400" lvl="2" indent="0">
              <a:buNone/>
            </a:pPr>
            <a:endParaRPr lang="en-IN" dirty="0"/>
          </a:p>
        </p:txBody>
      </p:sp>
    </p:spTree>
    <p:extLst>
      <p:ext uri="{BB962C8B-B14F-4D97-AF65-F5344CB8AC3E}">
        <p14:creationId xmlns:p14="http://schemas.microsoft.com/office/powerpoint/2010/main" val="3452034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BC93D-C6B8-41FB-AAC1-F2578E3618E1}"/>
              </a:ext>
            </a:extLst>
          </p:cNvPr>
          <p:cNvSpPr>
            <a:spLocks noGrp="1"/>
          </p:cNvSpPr>
          <p:nvPr>
            <p:ph type="title"/>
          </p:nvPr>
        </p:nvSpPr>
        <p:spPr/>
        <p:txBody>
          <a:bodyPr/>
          <a:lstStyle/>
          <a:p>
            <a:r>
              <a:rPr lang="en-IN" dirty="0"/>
              <a:t>			TYPES OF ENVIRONMENT</a:t>
            </a:r>
          </a:p>
        </p:txBody>
      </p:sp>
      <p:pic>
        <p:nvPicPr>
          <p:cNvPr id="5" name="Content Placeholder 4">
            <a:extLst>
              <a:ext uri="{FF2B5EF4-FFF2-40B4-BE49-F238E27FC236}">
                <a16:creationId xmlns:a16="http://schemas.microsoft.com/office/drawing/2014/main" id="{CFF7F5FF-E93B-4F76-BC32-E93B6214F4E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90261" y="1646583"/>
            <a:ext cx="7434470" cy="3564834"/>
          </a:xfrm>
        </p:spPr>
      </p:pic>
    </p:spTree>
    <p:extLst>
      <p:ext uri="{BB962C8B-B14F-4D97-AF65-F5344CB8AC3E}">
        <p14:creationId xmlns:p14="http://schemas.microsoft.com/office/powerpoint/2010/main" val="3569963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4CE96-E111-45F2-9037-773F63C272C4}"/>
              </a:ext>
            </a:extLst>
          </p:cNvPr>
          <p:cNvSpPr>
            <a:spLocks noGrp="1"/>
          </p:cNvSpPr>
          <p:nvPr>
            <p:ph type="title"/>
          </p:nvPr>
        </p:nvSpPr>
        <p:spPr/>
        <p:txBody>
          <a:bodyPr/>
          <a:lstStyle/>
          <a:p>
            <a:r>
              <a:rPr lang="en-IN" dirty="0"/>
              <a:t>		</a:t>
            </a:r>
          </a:p>
        </p:txBody>
      </p:sp>
      <p:pic>
        <p:nvPicPr>
          <p:cNvPr id="5" name="Content Placeholder 4">
            <a:extLst>
              <a:ext uri="{FF2B5EF4-FFF2-40B4-BE49-F238E27FC236}">
                <a16:creationId xmlns:a16="http://schemas.microsoft.com/office/drawing/2014/main" id="{7D1E4A30-AAF0-48F1-9810-48CDB5AFAAD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88152" y="1418466"/>
            <a:ext cx="8480423" cy="4240212"/>
          </a:xfrm>
        </p:spPr>
      </p:pic>
    </p:spTree>
    <p:extLst>
      <p:ext uri="{BB962C8B-B14F-4D97-AF65-F5344CB8AC3E}">
        <p14:creationId xmlns:p14="http://schemas.microsoft.com/office/powerpoint/2010/main" val="51271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6FFCE-47E3-456D-97B2-7544C0302664}"/>
              </a:ext>
            </a:extLst>
          </p:cNvPr>
          <p:cNvSpPr>
            <a:spLocks noGrp="1"/>
          </p:cNvSpPr>
          <p:nvPr>
            <p:ph type="title"/>
          </p:nvPr>
        </p:nvSpPr>
        <p:spPr/>
        <p:txBody>
          <a:bodyPr/>
          <a:lstStyle/>
          <a:p>
            <a:r>
              <a:rPr lang="en-IN" dirty="0"/>
              <a:t>			ENVIRONMENTAL STUDIES</a:t>
            </a:r>
          </a:p>
        </p:txBody>
      </p:sp>
      <p:sp>
        <p:nvSpPr>
          <p:cNvPr id="3" name="Content Placeholder 2">
            <a:extLst>
              <a:ext uri="{FF2B5EF4-FFF2-40B4-BE49-F238E27FC236}">
                <a16:creationId xmlns:a16="http://schemas.microsoft.com/office/drawing/2014/main" id="{FBBB83AE-5E1E-4D58-AA92-F7E04164395B}"/>
              </a:ext>
            </a:extLst>
          </p:cNvPr>
          <p:cNvSpPr>
            <a:spLocks noGrp="1"/>
          </p:cNvSpPr>
          <p:nvPr>
            <p:ph idx="1"/>
          </p:nvPr>
        </p:nvSpPr>
        <p:spPr>
          <a:xfrm>
            <a:off x="677333" y="1643270"/>
            <a:ext cx="9447327" cy="5035825"/>
          </a:xfrm>
        </p:spPr>
        <p:txBody>
          <a:bodyPr>
            <a:normAutofit/>
          </a:bodyPr>
          <a:lstStyle/>
          <a:p>
            <a:r>
              <a:rPr lang="en-IN" sz="2000" dirty="0">
                <a:solidFill>
                  <a:schemeClr val="tx1"/>
                </a:solidFill>
              </a:rPr>
              <a:t>Environmental study is a multidisciplinary field which systematically studies human interaction with the environment in the  interests of solving complex problems. It is a broad field of study that includes the natural environment, built environments, social environments, organizational environments and the sets of relationships between them.</a:t>
            </a:r>
          </a:p>
          <a:p>
            <a:r>
              <a:rPr lang="en-IN" sz="2000" dirty="0">
                <a:solidFill>
                  <a:schemeClr val="tx1"/>
                </a:solidFill>
              </a:rPr>
              <a:t>Environmental studies involves </a:t>
            </a:r>
            <a:r>
              <a:rPr lang="en-IN" sz="2000" b="0" i="0" dirty="0">
                <a:solidFill>
                  <a:schemeClr val="tx1"/>
                </a:solidFill>
                <a:effectLst/>
              </a:rPr>
              <a:t>principles from the physical sciences, commerce/economics, the humanities, and social sciences to address complex contemporary environmental issues.</a:t>
            </a:r>
            <a:endParaRPr lang="en-IN" sz="2000" dirty="0">
              <a:solidFill>
                <a:schemeClr val="tx1"/>
              </a:solidFill>
            </a:endParaRPr>
          </a:p>
        </p:txBody>
      </p:sp>
    </p:spTree>
    <p:extLst>
      <p:ext uri="{BB962C8B-B14F-4D97-AF65-F5344CB8AC3E}">
        <p14:creationId xmlns:p14="http://schemas.microsoft.com/office/powerpoint/2010/main" val="2733302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D527A-C0AF-4E95-B545-6F58F3FA2D0C}"/>
              </a:ext>
            </a:extLst>
          </p:cNvPr>
          <p:cNvSpPr>
            <a:spLocks noGrp="1"/>
          </p:cNvSpPr>
          <p:nvPr>
            <p:ph type="title"/>
          </p:nvPr>
        </p:nvSpPr>
        <p:spPr/>
        <p:txBody>
          <a:bodyPr/>
          <a:lstStyle/>
          <a:p>
            <a:r>
              <a:rPr lang="en-IN" dirty="0"/>
              <a:t>FEATURES OF ENVIRONMENTAL STUDIES</a:t>
            </a:r>
          </a:p>
        </p:txBody>
      </p:sp>
      <p:sp>
        <p:nvSpPr>
          <p:cNvPr id="3" name="Content Placeholder 2">
            <a:extLst>
              <a:ext uri="{FF2B5EF4-FFF2-40B4-BE49-F238E27FC236}">
                <a16:creationId xmlns:a16="http://schemas.microsoft.com/office/drawing/2014/main" id="{05536C23-71F0-4D26-9934-308523F87114}"/>
              </a:ext>
            </a:extLst>
          </p:cNvPr>
          <p:cNvSpPr>
            <a:spLocks noGrp="1"/>
          </p:cNvSpPr>
          <p:nvPr>
            <p:ph idx="1"/>
          </p:nvPr>
        </p:nvSpPr>
        <p:spPr>
          <a:xfrm>
            <a:off x="677334" y="1563757"/>
            <a:ext cx="8596668" cy="4477605"/>
          </a:xfrm>
        </p:spPr>
        <p:txBody>
          <a:bodyPr>
            <a:normAutofit/>
          </a:bodyPr>
          <a:lstStyle/>
          <a:p>
            <a:r>
              <a:rPr lang="en-IN" dirty="0"/>
              <a:t>It is the study of a range of environments, from the bodies we live, so the physical structures, institutions and industries we build , to the politics, language and cultural practices we use to communicate and to the earth and its complex multitude of animals, flora and bio-physical elements and processes.</a:t>
            </a:r>
          </a:p>
          <a:p>
            <a:r>
              <a:rPr lang="en-IN" dirty="0"/>
              <a:t>In environmental studies the social sciences, humanities art and natural sciences meet and inform each other.</a:t>
            </a:r>
          </a:p>
          <a:p>
            <a:r>
              <a:rPr lang="en-IN" dirty="0"/>
              <a:t>The study incorporates theoretical approaches and disciplinary and interdisciplinary ideas to explore environment issues and options in their historical, comparative and current contexts, considering ecological, political and economic constraints and possibilities.</a:t>
            </a:r>
          </a:p>
          <a:p>
            <a:r>
              <a:rPr lang="en-IN" dirty="0"/>
              <a:t>It encourages exploration of how theoretical and practical matters and intersect and how reflexive, rigorous, critical and creative thinking can inform interpretations and policies in the wider society. </a:t>
            </a:r>
          </a:p>
        </p:txBody>
      </p:sp>
    </p:spTree>
    <p:extLst>
      <p:ext uri="{BB962C8B-B14F-4D97-AF65-F5344CB8AC3E}">
        <p14:creationId xmlns:p14="http://schemas.microsoft.com/office/powerpoint/2010/main" val="2039633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AA1E2-DA65-4E31-80AC-8D91A7B64CF6}"/>
              </a:ext>
            </a:extLst>
          </p:cNvPr>
          <p:cNvSpPr>
            <a:spLocks noGrp="1"/>
          </p:cNvSpPr>
          <p:nvPr>
            <p:ph type="title"/>
          </p:nvPr>
        </p:nvSpPr>
        <p:spPr/>
        <p:txBody>
          <a:bodyPr/>
          <a:lstStyle/>
          <a:p>
            <a:r>
              <a:rPr lang="en-IN" dirty="0"/>
              <a:t>DIFFERENCE BETWEEN ENVIRONMENTAL STUDIES AND ENVIRONMENTAL SCIENCE </a:t>
            </a:r>
          </a:p>
        </p:txBody>
      </p:sp>
      <p:pic>
        <p:nvPicPr>
          <p:cNvPr id="1026" name="Picture 2" descr="How Environmental Studies Vs ...">
            <a:extLst>
              <a:ext uri="{FF2B5EF4-FFF2-40B4-BE49-F238E27FC236}">
                <a16:creationId xmlns:a16="http://schemas.microsoft.com/office/drawing/2014/main" id="{6BDB1947-36AD-43AF-90F1-0C665DACB43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74575" y="2294040"/>
            <a:ext cx="7089913" cy="3576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9332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4D49A-0968-4BBA-A9BF-2D982843FFB3}"/>
              </a:ext>
            </a:extLst>
          </p:cNvPr>
          <p:cNvSpPr>
            <a:spLocks noGrp="1"/>
          </p:cNvSpPr>
          <p:nvPr>
            <p:ph type="title"/>
          </p:nvPr>
        </p:nvSpPr>
        <p:spPr/>
        <p:txBody>
          <a:bodyPr>
            <a:normAutofit fontScale="90000"/>
          </a:bodyPr>
          <a:lstStyle/>
          <a:p>
            <a:r>
              <a:rPr kumimoji="0" lang="en-IN" sz="4400" b="0" i="0" u="none" strike="noStrike" kern="1200" cap="none" spc="0" normalizeH="0" baseline="0" noProof="0" dirty="0">
                <a:ln>
                  <a:noFill/>
                </a:ln>
                <a:solidFill>
                  <a:srgbClr val="90C226"/>
                </a:solidFill>
                <a:effectLst/>
                <a:uLnTx/>
                <a:uFillTx/>
                <a:latin typeface="Trebuchet MS" panose="020B0603020202020204"/>
                <a:ea typeface="+mj-ea"/>
                <a:cs typeface="+mj-cs"/>
              </a:rPr>
              <a:t>MULTIDISCIPLINARY NATURE OF ENVIRONMENTAL STUDIES</a:t>
            </a:r>
            <a:endParaRPr lang="en-IN" dirty="0"/>
          </a:p>
        </p:txBody>
      </p:sp>
      <p:sp>
        <p:nvSpPr>
          <p:cNvPr id="3" name="Content Placeholder 2">
            <a:extLst>
              <a:ext uri="{FF2B5EF4-FFF2-40B4-BE49-F238E27FC236}">
                <a16:creationId xmlns:a16="http://schemas.microsoft.com/office/drawing/2014/main" id="{41D2BFAE-537A-400F-9CED-064DBDC07D57}"/>
              </a:ext>
            </a:extLst>
          </p:cNvPr>
          <p:cNvSpPr>
            <a:spLocks noGrp="1"/>
          </p:cNvSpPr>
          <p:nvPr>
            <p:ph idx="1"/>
          </p:nvPr>
        </p:nvSpPr>
        <p:spPr>
          <a:xfrm>
            <a:off x="583096" y="2160589"/>
            <a:ext cx="8878956" cy="3880773"/>
          </a:xfrm>
        </p:spPr>
        <p:txBody>
          <a:bodyPr>
            <a:normAutofit fontScale="92500" lnSpcReduction="10000"/>
          </a:bodyPr>
          <a:lstStyle/>
          <a:p>
            <a:pPr marL="0" indent="0">
              <a:buNone/>
            </a:pPr>
            <a:r>
              <a:rPr lang="en-IN" sz="1900" dirty="0"/>
              <a:t>Environmental studies is a multidisciplinary study, as it uses the knowledge and methods of different disciplines or fields of study to understand and address the environment and its issues. Environmental studies is a multidisciplinary study, as it: </a:t>
            </a:r>
          </a:p>
          <a:p>
            <a:endParaRPr lang="en-IN" sz="1900" dirty="0"/>
          </a:p>
          <a:p>
            <a:r>
              <a:rPr lang="en-IN" sz="1900" dirty="0"/>
              <a:t>Combines the knowledge and methods of the natural sciences, the humanities, and the social sciences, to understand the physical, biological, social, and economic aspects and dimensions of the environment and its issues. </a:t>
            </a:r>
          </a:p>
          <a:p>
            <a:pPr marL="0" indent="0">
              <a:buNone/>
            </a:pPr>
            <a:endParaRPr lang="en-IN" sz="1900" dirty="0"/>
          </a:p>
          <a:p>
            <a:r>
              <a:rPr lang="en-IN" sz="1900" dirty="0"/>
              <a:t>Incorporates the views and experiences of different disciplines or fields of study, such as environmental science, ethics, policy, law, education, communication, justice, history, sociology, psychology, economics, geography, anthropology, art, and more, to offer a diversity and richness of perspectives and insights on the environment and its issues. </a:t>
            </a:r>
          </a:p>
          <a:p>
            <a:pPr marL="0" indent="0">
              <a:buNone/>
            </a:pPr>
            <a:endParaRPr lang="en-IN" dirty="0"/>
          </a:p>
        </p:txBody>
      </p:sp>
    </p:spTree>
    <p:extLst>
      <p:ext uri="{BB962C8B-B14F-4D97-AF65-F5344CB8AC3E}">
        <p14:creationId xmlns:p14="http://schemas.microsoft.com/office/powerpoint/2010/main" val="17951243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204</TotalTime>
  <Words>1155</Words>
  <Application>Microsoft Office PowerPoint</Application>
  <PresentationFormat>Widescreen</PresentationFormat>
  <Paragraphs>50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Trebuchet MS</vt:lpstr>
      <vt:lpstr>Wingdings 3</vt:lpstr>
      <vt:lpstr>Facet</vt:lpstr>
      <vt:lpstr>MULTIDISCIPLINARY NATURE  OF ENVIRONMENTAL STUDIES</vt:lpstr>
      <vt:lpstr>WHAT IS ENVIRONMENT?</vt:lpstr>
      <vt:lpstr>ASPECTS OF ENVIRONMENT</vt:lpstr>
      <vt:lpstr>   TYPES OF ENVIRONMENT</vt:lpstr>
      <vt:lpstr>  </vt:lpstr>
      <vt:lpstr>   ENVIRONMENTAL STUDIES</vt:lpstr>
      <vt:lpstr>FEATURES OF ENVIRONMENTAL STUDIES</vt:lpstr>
      <vt:lpstr>DIFFERENCE BETWEEN ENVIRONMENTAL STUDIES AND ENVIRONMENTAL SCIENCE </vt:lpstr>
      <vt:lpstr>MULTIDISCIPLINARY NATURE OF ENVIRONMENTAL STUDIES</vt:lpstr>
      <vt:lpstr>MULTIDISCIPLINARY NATURE OF ENVIRONMENTAL STUDIES</vt:lpstr>
      <vt:lpstr>PowerPoint Presentation</vt:lpstr>
      <vt:lpstr>  NEED FOR PUBLIC AWARENESS</vt:lpstr>
      <vt:lpstr>PowerPoint Presentation</vt:lpstr>
      <vt:lpstr>THE ENVIRONMENT AND ITS STAKEHOLDERS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MULTIDISCIPLINARY NATURE OF ENVIRONMENTAL STUDIES</dc:title>
  <dc:creator>anuradharoy2023@outlook.com</dc:creator>
  <cp:lastModifiedBy>anuradharoy2023@outlook.com</cp:lastModifiedBy>
  <cp:revision>39</cp:revision>
  <dcterms:created xsi:type="dcterms:W3CDTF">2024-07-19T07:50:42Z</dcterms:created>
  <dcterms:modified xsi:type="dcterms:W3CDTF">2024-08-16T09:51:27Z</dcterms:modified>
</cp:coreProperties>
</file>