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2" d="100"/>
          <a:sy n="72" d="100"/>
        </p:scale>
        <p:origin x="6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2957407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263263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07525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411971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43499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3003226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3166588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3596224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450665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72170-569B-45BD-B75A-4E58CE508DA7}"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111504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572170-569B-45BD-B75A-4E58CE508DA7}" type="datetimeFigureOut">
              <a:rPr lang="en-IN" smtClean="0"/>
              <a:t>19-09-2024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366058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572170-569B-45BD-B75A-4E58CE508DA7}" type="datetimeFigureOut">
              <a:rPr lang="en-IN" smtClean="0"/>
              <a:t>19-09-2024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2846156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572170-569B-45BD-B75A-4E58CE508DA7}" type="datetimeFigureOut">
              <a:rPr lang="en-IN" smtClean="0"/>
              <a:t>19-09-2024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670334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72170-569B-45BD-B75A-4E58CE508DA7}" type="datetimeFigureOut">
              <a:rPr lang="en-IN" smtClean="0"/>
              <a:t>19-09-2024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3377320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572170-569B-45BD-B75A-4E58CE508DA7}" type="datetimeFigureOut">
              <a:rPr lang="en-IN" smtClean="0"/>
              <a:t>19-09-2024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3057744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572170-569B-45BD-B75A-4E58CE508DA7}" type="datetimeFigureOut">
              <a:rPr lang="en-IN" smtClean="0"/>
              <a:t>19-09-2024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41D41A-F181-459C-A75E-99F2C3A7C9F6}" type="slidenum">
              <a:rPr lang="en-IN" smtClean="0"/>
              <a:t>‹#›</a:t>
            </a:fld>
            <a:endParaRPr lang="en-IN"/>
          </a:p>
        </p:txBody>
      </p:sp>
    </p:spTree>
    <p:extLst>
      <p:ext uri="{BB962C8B-B14F-4D97-AF65-F5344CB8AC3E}">
        <p14:creationId xmlns:p14="http://schemas.microsoft.com/office/powerpoint/2010/main" val="382075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B572170-569B-45BD-B75A-4E58CE508DA7}" type="datetimeFigureOut">
              <a:rPr lang="en-IN" smtClean="0"/>
              <a:t>19-09-2024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241D41A-F181-459C-A75E-99F2C3A7C9F6}" type="slidenum">
              <a:rPr lang="en-IN" smtClean="0"/>
              <a:t>‹#›</a:t>
            </a:fld>
            <a:endParaRPr lang="en-IN"/>
          </a:p>
        </p:txBody>
      </p:sp>
    </p:spTree>
    <p:extLst>
      <p:ext uri="{BB962C8B-B14F-4D97-AF65-F5344CB8AC3E}">
        <p14:creationId xmlns:p14="http://schemas.microsoft.com/office/powerpoint/2010/main" val="1837662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8B850-1505-40A0-A32F-A6803F7BFC87}"/>
              </a:ext>
            </a:extLst>
          </p:cNvPr>
          <p:cNvSpPr>
            <a:spLocks noGrp="1"/>
          </p:cNvSpPr>
          <p:nvPr>
            <p:ph type="ctrTitle"/>
          </p:nvPr>
        </p:nvSpPr>
        <p:spPr>
          <a:xfrm>
            <a:off x="1" y="569844"/>
            <a:ext cx="9886122" cy="2584174"/>
          </a:xfrm>
        </p:spPr>
        <p:txBody>
          <a:bodyPr/>
          <a:lstStyle/>
          <a:p>
            <a:pPr algn="just"/>
            <a:r>
              <a:rPr lang="en-IN" sz="3600" b="1" dirty="0">
                <a:solidFill>
                  <a:schemeClr val="accent2">
                    <a:lumMod val="50000"/>
                  </a:schemeClr>
                </a:solidFill>
              </a:rPr>
              <a:t>What is an Ecosystem? Structure and Function of Ecosystem , Energy Flow in an Ecosystem: Food Chains, Food web and Ecological Succession</a:t>
            </a:r>
          </a:p>
        </p:txBody>
      </p:sp>
      <p:sp>
        <p:nvSpPr>
          <p:cNvPr id="3" name="Subtitle 2">
            <a:extLst>
              <a:ext uri="{FF2B5EF4-FFF2-40B4-BE49-F238E27FC236}">
                <a16:creationId xmlns:a16="http://schemas.microsoft.com/office/drawing/2014/main" id="{DF991E96-A4DB-4FA3-BD47-C85D71497EBA}"/>
              </a:ext>
            </a:extLst>
          </p:cNvPr>
          <p:cNvSpPr>
            <a:spLocks noGrp="1"/>
          </p:cNvSpPr>
          <p:nvPr>
            <p:ph type="subTitle" idx="1"/>
          </p:nvPr>
        </p:nvSpPr>
        <p:spPr>
          <a:xfrm>
            <a:off x="1507067" y="4386470"/>
            <a:ext cx="7766936" cy="1285460"/>
          </a:xfrm>
        </p:spPr>
        <p:txBody>
          <a:bodyPr>
            <a:normAutofit/>
          </a:bodyPr>
          <a:lstStyle/>
          <a:p>
            <a:r>
              <a:rPr lang="en-IN" b="1" dirty="0">
                <a:solidFill>
                  <a:schemeClr val="tx1"/>
                </a:solidFill>
              </a:rPr>
              <a:t>By Anuradha Roy</a:t>
            </a:r>
          </a:p>
          <a:p>
            <a:r>
              <a:rPr lang="en-IN" b="1" dirty="0">
                <a:solidFill>
                  <a:schemeClr val="tx1"/>
                </a:solidFill>
              </a:rPr>
              <a:t>Assistant Professor</a:t>
            </a:r>
          </a:p>
          <a:p>
            <a:r>
              <a:rPr lang="en-IN" b="1" dirty="0">
                <a:solidFill>
                  <a:schemeClr val="tx1"/>
                </a:solidFill>
              </a:rPr>
              <a:t>NAMCE (</a:t>
            </a:r>
            <a:r>
              <a:rPr lang="en-IN" b="1" dirty="0" err="1">
                <a:solidFill>
                  <a:schemeClr val="tx1"/>
                </a:solidFill>
              </a:rPr>
              <a:t>B.Ed</a:t>
            </a:r>
            <a:r>
              <a:rPr lang="en-IN" b="1" dirty="0">
                <a:solidFill>
                  <a:schemeClr val="tx1"/>
                </a:solidFill>
              </a:rPr>
              <a:t>)</a:t>
            </a:r>
          </a:p>
        </p:txBody>
      </p:sp>
    </p:spTree>
    <p:extLst>
      <p:ext uri="{BB962C8B-B14F-4D97-AF65-F5344CB8AC3E}">
        <p14:creationId xmlns:p14="http://schemas.microsoft.com/office/powerpoint/2010/main" val="2806227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A1724-415A-4055-8C85-BEE0C5A987D5}"/>
              </a:ext>
            </a:extLst>
          </p:cNvPr>
          <p:cNvSpPr>
            <a:spLocks noGrp="1"/>
          </p:cNvSpPr>
          <p:nvPr>
            <p:ph type="title"/>
          </p:nvPr>
        </p:nvSpPr>
        <p:spPr/>
        <p:txBody>
          <a:bodyPr/>
          <a:lstStyle/>
          <a:p>
            <a:endParaRPr lang="en-IN" dirty="0"/>
          </a:p>
        </p:txBody>
      </p:sp>
      <p:sp>
        <p:nvSpPr>
          <p:cNvPr id="4" name="Content Placeholder 3">
            <a:extLst>
              <a:ext uri="{FF2B5EF4-FFF2-40B4-BE49-F238E27FC236}">
                <a16:creationId xmlns:a16="http://schemas.microsoft.com/office/drawing/2014/main" id="{CFFDD490-D91F-40E9-ACCB-3AE32307B0CC}"/>
              </a:ext>
            </a:extLst>
          </p:cNvPr>
          <p:cNvSpPr>
            <a:spLocks noGrp="1"/>
          </p:cNvSpPr>
          <p:nvPr>
            <p:ph idx="1"/>
          </p:nvPr>
        </p:nvSpPr>
        <p:spPr>
          <a:xfrm>
            <a:off x="583096" y="463827"/>
            <a:ext cx="8690906" cy="5577536"/>
          </a:xfrm>
        </p:spPr>
        <p:txBody>
          <a:bodyPr>
            <a:normAutofit/>
          </a:bodyPr>
          <a:lstStyle/>
          <a:p>
            <a:r>
              <a:rPr lang="en-IN" dirty="0">
                <a:highlight>
                  <a:srgbClr val="FFFF00"/>
                </a:highlight>
              </a:rPr>
              <a:t>Food web </a:t>
            </a:r>
          </a:p>
          <a:p>
            <a:pPr marL="0" indent="0" algn="just">
              <a:buNone/>
            </a:pPr>
            <a:r>
              <a:rPr lang="en-IN" dirty="0"/>
              <a:t>▪ Charles Elton presented the food web concept in year 1927, which he termed as food cycle. 		</a:t>
            </a:r>
          </a:p>
          <a:p>
            <a:pPr marL="0" indent="0" algn="just">
              <a:buNone/>
            </a:pPr>
            <a:r>
              <a:rPr lang="en-IN" dirty="0"/>
              <a:t>▪ Charles Elton described the concept of food web as</a:t>
            </a:r>
          </a:p>
          <a:p>
            <a:pPr marL="0" indent="0" algn="just">
              <a:buNone/>
            </a:pPr>
            <a:r>
              <a:rPr lang="en-IN" dirty="0"/>
              <a:t> ▪ The carnivore animals prey on the herbivores. </a:t>
            </a:r>
          </a:p>
          <a:p>
            <a:pPr marL="0" indent="0" algn="just">
              <a:buNone/>
            </a:pPr>
            <a:r>
              <a:rPr lang="en-IN" dirty="0"/>
              <a:t>▪ These herbivores obtain the energy from sunlight.</a:t>
            </a:r>
          </a:p>
          <a:p>
            <a:pPr marL="0" indent="0" algn="just">
              <a:buNone/>
            </a:pPr>
            <a:r>
              <a:rPr lang="en-IN" dirty="0"/>
              <a:t> ▪ The later carnivores may also be preyed upon by other carnivores.</a:t>
            </a:r>
          </a:p>
          <a:p>
            <a:pPr marL="0" indent="0" algn="just">
              <a:buNone/>
            </a:pPr>
            <a:r>
              <a:rPr lang="en-IN" dirty="0"/>
              <a:t> ▪ Until a reach where an animal has no enemies it forms a terminus on this food cycle. </a:t>
            </a:r>
          </a:p>
          <a:p>
            <a:pPr marL="0" indent="0" algn="just">
              <a:buNone/>
            </a:pPr>
            <a:r>
              <a:rPr lang="en-IN" dirty="0"/>
              <a:t>▪ There are chains of animals that are related together by food, and all are dependent on plants in the long run.</a:t>
            </a:r>
          </a:p>
          <a:p>
            <a:pPr marL="0" indent="0" algn="just">
              <a:buNone/>
            </a:pPr>
            <a:r>
              <a:rPr lang="en-IN" dirty="0"/>
              <a:t> ▪ This is termed as a food chain and all the food chains in a community is known as the food web.</a:t>
            </a:r>
          </a:p>
          <a:p>
            <a:pPr marL="0" indent="0" algn="just">
              <a:buNone/>
            </a:pPr>
            <a:r>
              <a:rPr lang="en-IN" dirty="0"/>
              <a:t> ▪ A food web is a graphical depiction of feeding connections among species of an ecological community</a:t>
            </a:r>
          </a:p>
        </p:txBody>
      </p:sp>
    </p:spTree>
    <p:extLst>
      <p:ext uri="{BB962C8B-B14F-4D97-AF65-F5344CB8AC3E}">
        <p14:creationId xmlns:p14="http://schemas.microsoft.com/office/powerpoint/2010/main" val="297711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60CD3-3431-4A76-911B-AA7C7488D3D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F4AED4E-7874-422C-A718-0805FFCD6A23}"/>
              </a:ext>
            </a:extLst>
          </p:cNvPr>
          <p:cNvSpPr>
            <a:spLocks noGrp="1"/>
          </p:cNvSpPr>
          <p:nvPr>
            <p:ph idx="1"/>
          </p:nvPr>
        </p:nvSpPr>
        <p:spPr>
          <a:xfrm>
            <a:off x="677333" y="901148"/>
            <a:ext cx="9010005" cy="5791199"/>
          </a:xfrm>
        </p:spPr>
        <p:txBody>
          <a:bodyPr>
            <a:normAutofit/>
          </a:bodyPr>
          <a:lstStyle/>
          <a:p>
            <a:pPr marL="0" indent="0">
              <a:buNone/>
            </a:pPr>
            <a:r>
              <a:rPr lang="en-IN" dirty="0"/>
              <a:t>▪ Food web includes food chains of a particular ecosystem. </a:t>
            </a:r>
          </a:p>
          <a:p>
            <a:pPr marL="0" indent="0">
              <a:buNone/>
            </a:pPr>
            <a:r>
              <a:rPr lang="en-IN" dirty="0"/>
              <a:t>▪ The food web is an illustration of various techniques of feeding that links the ecosystem.</a:t>
            </a:r>
          </a:p>
          <a:p>
            <a:pPr marL="0" indent="0">
              <a:buNone/>
            </a:pPr>
            <a:r>
              <a:rPr lang="en-IN" dirty="0"/>
              <a:t> ▪ The food web also explains the energy flow through species of a community as a result of their feeding relationships.</a:t>
            </a:r>
          </a:p>
          <a:p>
            <a:pPr marL="0" indent="0">
              <a:buNone/>
            </a:pPr>
            <a:r>
              <a:rPr lang="en-IN" dirty="0"/>
              <a:t> ▪ All the food chains are interconnected and overlapping within an ecosystem and they constitute a food web.</a:t>
            </a:r>
          </a:p>
          <a:p>
            <a:pPr marL="0" indent="0">
              <a:buNone/>
            </a:pPr>
            <a:r>
              <a:rPr lang="en-IN" dirty="0"/>
              <a:t> ▪ In natural environment or an ecosystem, the relationships between the food chains are interrelated.</a:t>
            </a:r>
          </a:p>
          <a:p>
            <a:pPr marL="0" indent="0">
              <a:buNone/>
            </a:pPr>
            <a:r>
              <a:rPr lang="en-IN" dirty="0"/>
              <a:t> ▪ These relationships are very complex, as one organism may be a part of multiple food chains. </a:t>
            </a:r>
          </a:p>
          <a:p>
            <a:pPr marL="0" indent="0">
              <a:buNone/>
            </a:pPr>
            <a:r>
              <a:rPr lang="en-IN" dirty="0"/>
              <a:t>▪ Hence, a web like structure is formed in place of a linear food chain.</a:t>
            </a:r>
          </a:p>
          <a:p>
            <a:pPr marL="0" indent="0">
              <a:buNone/>
            </a:pPr>
            <a:r>
              <a:rPr lang="en-IN" dirty="0"/>
              <a:t> ▪ The web like structure if formed with the interlinked food chain and such matrix that is interconnected is known as a food web.</a:t>
            </a:r>
          </a:p>
          <a:p>
            <a:pPr marL="0" indent="0">
              <a:buNone/>
            </a:pPr>
            <a:r>
              <a:rPr lang="en-IN" dirty="0"/>
              <a:t> ▪ Food webs are an inseparable part of an ecosystem; these food webs permit an organism to obtain food from more than one type of organism of the lower trophic level</a:t>
            </a:r>
          </a:p>
        </p:txBody>
      </p:sp>
    </p:spTree>
    <p:extLst>
      <p:ext uri="{BB962C8B-B14F-4D97-AF65-F5344CB8AC3E}">
        <p14:creationId xmlns:p14="http://schemas.microsoft.com/office/powerpoint/2010/main" val="981838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9DEB3-920F-40CF-8604-9BECC33D40D7}"/>
              </a:ext>
            </a:extLst>
          </p:cNvPr>
          <p:cNvSpPr>
            <a:spLocks noGrp="1"/>
          </p:cNvSpPr>
          <p:nvPr>
            <p:ph type="title"/>
          </p:nvPr>
        </p:nvSpPr>
        <p:spPr/>
        <p:txBody>
          <a:bodyPr/>
          <a:lstStyle/>
          <a:p>
            <a:r>
              <a:rPr lang="en-IN" dirty="0"/>
              <a:t>						FOOD 	WEB</a:t>
            </a:r>
          </a:p>
        </p:txBody>
      </p:sp>
      <p:pic>
        <p:nvPicPr>
          <p:cNvPr id="2050" name="Picture 2" descr="Food Chain: Definition, Types, Examples ...">
            <a:extLst>
              <a:ext uri="{FF2B5EF4-FFF2-40B4-BE49-F238E27FC236}">
                <a16:creationId xmlns:a16="http://schemas.microsoft.com/office/drawing/2014/main" id="{5A2CF0EB-6C56-48ED-9B4F-849FCDAF25D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8470" y="2473739"/>
            <a:ext cx="4253947" cy="299720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Food Web - KidsPressMagazine.com">
            <a:extLst>
              <a:ext uri="{FF2B5EF4-FFF2-40B4-BE49-F238E27FC236}">
                <a16:creationId xmlns:a16="http://schemas.microsoft.com/office/drawing/2014/main" id="{690C6D33-D372-486C-AEB3-90DA7F3CDF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8070" y="2703442"/>
            <a:ext cx="3385930" cy="2767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4407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80DF-4F32-4ACF-8515-99A7B2C60755}"/>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1EF38403-914A-4103-B62D-9D8609080FF6}"/>
              </a:ext>
            </a:extLst>
          </p:cNvPr>
          <p:cNvSpPr>
            <a:spLocks noGrp="1"/>
          </p:cNvSpPr>
          <p:nvPr>
            <p:ph idx="1"/>
          </p:nvPr>
        </p:nvSpPr>
        <p:spPr>
          <a:xfrm>
            <a:off x="677333" y="609600"/>
            <a:ext cx="9646109" cy="6122503"/>
          </a:xfrm>
        </p:spPr>
        <p:txBody>
          <a:bodyPr>
            <a:normAutofit/>
          </a:bodyPr>
          <a:lstStyle/>
          <a:p>
            <a:r>
              <a:rPr lang="en-IN" dirty="0">
                <a:highlight>
                  <a:srgbClr val="FFFF00"/>
                </a:highlight>
              </a:rPr>
              <a:t>Ecological Succession:</a:t>
            </a:r>
          </a:p>
          <a:p>
            <a:pPr algn="just"/>
            <a:r>
              <a:rPr lang="en-IN" dirty="0"/>
              <a:t>Ecological Succession is a process through which ecosystems tend to change over a period of tine. Succession can be related to seasonal environmental changes, which create alterations in the community of plants and animals living in the ecosystem. Other successional events may take much longer time periods of time, extending to several decades.</a:t>
            </a:r>
          </a:p>
          <a:p>
            <a:pPr algn="just"/>
            <a:r>
              <a:rPr lang="en-IN" dirty="0"/>
              <a:t>When stripped of its original vegetation by fire, flood, or glaciation, an area of bare ground does not remain devoid of plants and animals. Beginning with plants, area is rapidly colonized by a variety of both plant and animal species that subsequently modify one or more environmental factors. This modification of the environment may in turn allow additional species to become established. The transitional series of communities which develop in a given area are called sere or seral stages, while the final stable and mature community is called the climax. The development of the community by the action of vegetation on the environment leading to the establishment of new species is termed succession. Succession is the universal process of directional change in vegetation during ecological time. It can be recognized by the progressive change in the species composition of the community. Retrogression in community development does not occur unless succession is disturbed or halted by fire, grazing, scraping or erosion.</a:t>
            </a:r>
          </a:p>
        </p:txBody>
      </p:sp>
    </p:spTree>
    <p:extLst>
      <p:ext uri="{BB962C8B-B14F-4D97-AF65-F5344CB8AC3E}">
        <p14:creationId xmlns:p14="http://schemas.microsoft.com/office/powerpoint/2010/main" val="3912977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669CA-BEC6-4D8C-96ED-296AA8662CA1}"/>
              </a:ext>
            </a:extLst>
          </p:cNvPr>
          <p:cNvSpPr>
            <a:spLocks noGrp="1"/>
          </p:cNvSpPr>
          <p:nvPr>
            <p:ph type="title"/>
          </p:nvPr>
        </p:nvSpPr>
        <p:spPr/>
        <p:txBody>
          <a:bodyPr/>
          <a:lstStyle/>
          <a:p>
            <a:endParaRPr lang="en-IN"/>
          </a:p>
        </p:txBody>
      </p:sp>
      <p:pic>
        <p:nvPicPr>
          <p:cNvPr id="4" name="Content Placeholder 3">
            <a:extLst>
              <a:ext uri="{FF2B5EF4-FFF2-40B4-BE49-F238E27FC236}">
                <a16:creationId xmlns:a16="http://schemas.microsoft.com/office/drawing/2014/main" id="{EB955302-ED24-48CB-95A1-29F99059C051}"/>
              </a:ext>
            </a:extLst>
          </p:cNvPr>
          <p:cNvPicPr>
            <a:picLocks noGrp="1" noChangeAspect="1"/>
          </p:cNvPicPr>
          <p:nvPr>
            <p:ph idx="1"/>
          </p:nvPr>
        </p:nvPicPr>
        <p:blipFill rotWithShape="1">
          <a:blip r:embed="rId2"/>
          <a:srcRect b="15073"/>
          <a:stretch/>
        </p:blipFill>
        <p:spPr>
          <a:xfrm>
            <a:off x="3313043" y="2809462"/>
            <a:ext cx="4375324" cy="1965922"/>
          </a:xfrm>
          <a:prstGeom prst="rect">
            <a:avLst/>
          </a:prstGeom>
        </p:spPr>
      </p:pic>
    </p:spTree>
    <p:extLst>
      <p:ext uri="{BB962C8B-B14F-4D97-AF65-F5344CB8AC3E}">
        <p14:creationId xmlns:p14="http://schemas.microsoft.com/office/powerpoint/2010/main" val="3051352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09814-3C97-497B-B4CF-4CD22BECFE4E}"/>
              </a:ext>
            </a:extLst>
          </p:cNvPr>
          <p:cNvSpPr>
            <a:spLocks noGrp="1"/>
          </p:cNvSpPr>
          <p:nvPr>
            <p:ph type="title"/>
          </p:nvPr>
        </p:nvSpPr>
        <p:spPr/>
        <p:txBody>
          <a:bodyPr/>
          <a:lstStyle/>
          <a:p>
            <a:r>
              <a:rPr kumimoji="0" lang="en-IN" sz="5400" b="0" i="0" u="none" strike="noStrike" kern="1200" cap="none" spc="0" normalizeH="0" baseline="0" noProof="0" dirty="0">
                <a:ln>
                  <a:noFill/>
                </a:ln>
                <a:solidFill>
                  <a:srgbClr val="90C226"/>
                </a:solidFill>
                <a:effectLst/>
                <a:uLnTx/>
                <a:uFillTx/>
                <a:latin typeface="Trebuchet MS" panose="020B0603020202020204"/>
                <a:ea typeface="+mj-ea"/>
                <a:cs typeface="+mj-cs"/>
              </a:rPr>
              <a:t>What is an Ecosystem?</a:t>
            </a:r>
            <a:endParaRPr lang="en-IN" dirty="0"/>
          </a:p>
        </p:txBody>
      </p:sp>
      <p:sp>
        <p:nvSpPr>
          <p:cNvPr id="3" name="Content Placeholder 2">
            <a:extLst>
              <a:ext uri="{FF2B5EF4-FFF2-40B4-BE49-F238E27FC236}">
                <a16:creationId xmlns:a16="http://schemas.microsoft.com/office/drawing/2014/main" id="{3BF7475D-FC04-425B-87E1-45D8EB19AC0D}"/>
              </a:ext>
            </a:extLst>
          </p:cNvPr>
          <p:cNvSpPr>
            <a:spLocks noGrp="1"/>
          </p:cNvSpPr>
          <p:nvPr>
            <p:ph idx="1"/>
          </p:nvPr>
        </p:nvSpPr>
        <p:spPr>
          <a:xfrm>
            <a:off x="677334" y="1616765"/>
            <a:ext cx="8596668" cy="4424597"/>
          </a:xfrm>
        </p:spPr>
        <p:txBody>
          <a:bodyPr>
            <a:normAutofit/>
          </a:bodyPr>
          <a:lstStyle/>
          <a:p>
            <a:pPr algn="just"/>
            <a:r>
              <a:rPr lang="en-IN" b="0" i="0" dirty="0">
                <a:effectLst/>
                <a:latin typeface="apercu-pro"/>
              </a:rPr>
              <a:t>The term `eco' refers to a part of the world and `system' refers to the co-ordinating units. An ecosystem is a community of organisms and their physical environment interacting together. Environment involves both living organisms and the non-living physical conditions. These two are inseparable but inter-related. The living and physical components are linked together through nutrient cycles and energy flows.</a:t>
            </a:r>
          </a:p>
          <a:p>
            <a:pPr marL="0" indent="0" algn="just">
              <a:buNone/>
            </a:pPr>
            <a:r>
              <a:rPr lang="en-IN" b="0" i="0" dirty="0">
                <a:effectLst/>
                <a:latin typeface="apercu-pro"/>
              </a:rPr>
              <a:t>An ecosystem includes all the living things (plants, animals and organisms) in a given area, interacting with each other, and with their non-living environments (weather, earth, sun, soil, climate, atmosphere). In an ecosystem, each organism has its own niche or role to play.</a:t>
            </a:r>
          </a:p>
          <a:p>
            <a:pPr algn="just"/>
            <a:r>
              <a:rPr lang="en-IN" b="0" i="0" dirty="0">
                <a:effectLst/>
                <a:latin typeface="apercu-pro"/>
              </a:rPr>
              <a:t>Sir Arthur George </a:t>
            </a:r>
            <a:r>
              <a:rPr lang="en-IN" b="0" i="0" dirty="0" err="1">
                <a:effectLst/>
                <a:latin typeface="apercu-pro"/>
              </a:rPr>
              <a:t>Tansley</a:t>
            </a:r>
            <a:r>
              <a:rPr lang="en-IN" b="0" i="0" dirty="0">
                <a:effectLst/>
                <a:latin typeface="apercu-pro"/>
              </a:rPr>
              <a:t> (1871 –1955) was an English botanist who introduced the concept of the ecosystem into biology</a:t>
            </a:r>
          </a:p>
          <a:p>
            <a:pPr marL="0" indent="0">
              <a:buNone/>
            </a:pPr>
            <a:br>
              <a:rPr lang="en-IN" dirty="0"/>
            </a:br>
            <a:endParaRPr lang="en-IN" b="0" i="0" dirty="0">
              <a:effectLst/>
              <a:latin typeface="apercu-pro"/>
            </a:endParaRPr>
          </a:p>
          <a:p>
            <a:pPr marL="0" indent="0">
              <a:buNone/>
            </a:pPr>
            <a:endParaRPr lang="en-IN" b="0" i="0" dirty="0">
              <a:effectLst/>
              <a:latin typeface="apercu-pro"/>
            </a:endParaRPr>
          </a:p>
          <a:p>
            <a:endParaRPr lang="en-IN" dirty="0"/>
          </a:p>
        </p:txBody>
      </p:sp>
      <p:pic>
        <p:nvPicPr>
          <p:cNvPr id="5" name="Picture 4">
            <a:extLst>
              <a:ext uri="{FF2B5EF4-FFF2-40B4-BE49-F238E27FC236}">
                <a16:creationId xmlns:a16="http://schemas.microsoft.com/office/drawing/2014/main" id="{EB3378A3-B86A-4A03-A244-7261EF230F2B}"/>
              </a:ext>
            </a:extLst>
          </p:cNvPr>
          <p:cNvPicPr>
            <a:picLocks noChangeAspect="1"/>
          </p:cNvPicPr>
          <p:nvPr/>
        </p:nvPicPr>
        <p:blipFill>
          <a:blip r:embed="rId2"/>
          <a:stretch>
            <a:fillRect/>
          </a:stretch>
        </p:blipFill>
        <p:spPr>
          <a:xfrm>
            <a:off x="3044514" y="5136323"/>
            <a:ext cx="3457575" cy="1323975"/>
          </a:xfrm>
          <a:prstGeom prst="rect">
            <a:avLst/>
          </a:prstGeom>
        </p:spPr>
      </p:pic>
    </p:spTree>
    <p:extLst>
      <p:ext uri="{BB962C8B-B14F-4D97-AF65-F5344CB8AC3E}">
        <p14:creationId xmlns:p14="http://schemas.microsoft.com/office/powerpoint/2010/main" val="799643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7CFE4-9703-4D53-9C88-2E4B213DB858}"/>
              </a:ext>
            </a:extLst>
          </p:cNvPr>
          <p:cNvSpPr>
            <a:spLocks noGrp="1"/>
          </p:cNvSpPr>
          <p:nvPr>
            <p:ph type="title"/>
          </p:nvPr>
        </p:nvSpPr>
        <p:spPr/>
        <p:txBody>
          <a:bodyPr/>
          <a:lstStyle/>
          <a:p>
            <a:r>
              <a:rPr lang="en-IN" dirty="0"/>
              <a:t>		</a:t>
            </a:r>
            <a:r>
              <a:rPr lang="en-IN" b="1" dirty="0"/>
              <a:t>STRUCTURE OF ECOSYSTEM</a:t>
            </a:r>
          </a:p>
        </p:txBody>
      </p:sp>
      <p:sp>
        <p:nvSpPr>
          <p:cNvPr id="5" name="TextBox 4">
            <a:extLst>
              <a:ext uri="{FF2B5EF4-FFF2-40B4-BE49-F238E27FC236}">
                <a16:creationId xmlns:a16="http://schemas.microsoft.com/office/drawing/2014/main" id="{9C06D334-0207-477A-8C18-6ACFE11679FC}"/>
              </a:ext>
            </a:extLst>
          </p:cNvPr>
          <p:cNvSpPr txBox="1"/>
          <p:nvPr/>
        </p:nvSpPr>
        <p:spPr>
          <a:xfrm>
            <a:off x="6096000" y="1450768"/>
            <a:ext cx="3058390" cy="369332"/>
          </a:xfrm>
          <a:prstGeom prst="rect">
            <a:avLst/>
          </a:prstGeom>
          <a:noFill/>
        </p:spPr>
        <p:txBody>
          <a:bodyPr wrap="square">
            <a:spAutoFit/>
          </a:bodyPr>
          <a:lstStyle/>
          <a:p>
            <a:endParaRPr lang="en-IN" dirty="0"/>
          </a:p>
        </p:txBody>
      </p:sp>
      <p:sp>
        <p:nvSpPr>
          <p:cNvPr id="7" name="Content Placeholder 6">
            <a:extLst>
              <a:ext uri="{FF2B5EF4-FFF2-40B4-BE49-F238E27FC236}">
                <a16:creationId xmlns:a16="http://schemas.microsoft.com/office/drawing/2014/main" id="{1935D93F-C329-4080-A6AC-81BBB20BC8B5}"/>
              </a:ext>
            </a:extLst>
          </p:cNvPr>
          <p:cNvSpPr>
            <a:spLocks noGrp="1"/>
          </p:cNvSpPr>
          <p:nvPr>
            <p:ph idx="1"/>
          </p:nvPr>
        </p:nvSpPr>
        <p:spPr>
          <a:xfrm>
            <a:off x="817418" y="1579419"/>
            <a:ext cx="8456584" cy="4461944"/>
          </a:xfrm>
        </p:spPr>
        <p:txBody>
          <a:bodyPr>
            <a:normAutofit/>
          </a:bodyPr>
          <a:lstStyle/>
          <a:p>
            <a:r>
              <a:rPr lang="en-IN" dirty="0"/>
              <a:t>The structure of an ecosystem is characterised by the organisation of both biotic and abiotic  components. This includes the distribution of energy in our environment. It also includes the climatic conditions prevailing in that particular environment.</a:t>
            </a:r>
          </a:p>
          <a:p>
            <a:r>
              <a:rPr lang="en-IN" dirty="0"/>
              <a:t>The structure of an ecosystem can be split into two main components, namely:</a:t>
            </a:r>
          </a:p>
          <a:p>
            <a:pPr marL="0" indent="0">
              <a:buNone/>
            </a:pPr>
            <a:r>
              <a:rPr lang="en-IN" dirty="0"/>
              <a:t>• Biotic Components</a:t>
            </a:r>
          </a:p>
          <a:p>
            <a:pPr marL="0" indent="0">
              <a:buNone/>
            </a:pPr>
            <a:r>
              <a:rPr lang="en-IN" dirty="0"/>
              <a:t>• Abiotic Components</a:t>
            </a:r>
          </a:p>
          <a:p>
            <a:r>
              <a:rPr lang="en-IN" dirty="0"/>
              <a:t>The biotic and abiotic components are interrelated in an ecosystem. It is an open system where the energy and components can flow throughout the boundaries</a:t>
            </a:r>
          </a:p>
          <a:p>
            <a:endParaRPr lang="en-IN" dirty="0"/>
          </a:p>
        </p:txBody>
      </p:sp>
    </p:spTree>
    <p:extLst>
      <p:ext uri="{BB962C8B-B14F-4D97-AF65-F5344CB8AC3E}">
        <p14:creationId xmlns:p14="http://schemas.microsoft.com/office/powerpoint/2010/main" val="3937296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99CC0-3363-44C4-996B-C1FAF7F5CFDE}"/>
              </a:ext>
            </a:extLst>
          </p:cNvPr>
          <p:cNvSpPr>
            <a:spLocks noGrp="1"/>
          </p:cNvSpPr>
          <p:nvPr>
            <p:ph type="title"/>
          </p:nvPr>
        </p:nvSpPr>
        <p:spPr/>
        <p:txBody>
          <a:bodyPr/>
          <a:lstStyle/>
          <a:p>
            <a:endParaRPr lang="en-IN"/>
          </a:p>
        </p:txBody>
      </p:sp>
      <p:pic>
        <p:nvPicPr>
          <p:cNvPr id="1026" name="Picture 2" descr="Ecosystem- Structure, Functions, Units ...">
            <a:extLst>
              <a:ext uri="{FF2B5EF4-FFF2-40B4-BE49-F238E27FC236}">
                <a16:creationId xmlns:a16="http://schemas.microsoft.com/office/drawing/2014/main" id="{E368E50A-CFE9-41F5-92CD-45F5DE8B214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37860" y="2068946"/>
            <a:ext cx="6920680" cy="3791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9385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84F1C-A8D7-4575-B67E-0A6A9B599ABA}"/>
              </a:ext>
            </a:extLst>
          </p:cNvPr>
          <p:cNvSpPr>
            <a:spLocks noGrp="1"/>
          </p:cNvSpPr>
          <p:nvPr>
            <p:ph type="title"/>
          </p:nvPr>
        </p:nvSpPr>
        <p:spPr>
          <a:xfrm>
            <a:off x="677334" y="609600"/>
            <a:ext cx="8596668" cy="1011382"/>
          </a:xfrm>
        </p:spPr>
        <p:txBody>
          <a:bodyPr/>
          <a:lstStyle/>
          <a:p>
            <a:r>
              <a:rPr lang="en-IN" dirty="0"/>
              <a:t>			</a:t>
            </a:r>
            <a:r>
              <a:rPr lang="en-IN" b="1" dirty="0"/>
              <a:t>Structure of Ecosystem</a:t>
            </a:r>
          </a:p>
        </p:txBody>
      </p:sp>
      <p:sp>
        <p:nvSpPr>
          <p:cNvPr id="3" name="Content Placeholder 2">
            <a:extLst>
              <a:ext uri="{FF2B5EF4-FFF2-40B4-BE49-F238E27FC236}">
                <a16:creationId xmlns:a16="http://schemas.microsoft.com/office/drawing/2014/main" id="{491199E1-ACF3-49B2-9D94-634C8ABF7EF0}"/>
              </a:ext>
            </a:extLst>
          </p:cNvPr>
          <p:cNvSpPr>
            <a:spLocks noGrp="1"/>
          </p:cNvSpPr>
          <p:nvPr>
            <p:ph idx="1"/>
          </p:nvPr>
        </p:nvSpPr>
        <p:spPr>
          <a:xfrm>
            <a:off x="803565" y="1856509"/>
            <a:ext cx="9005454" cy="4890655"/>
          </a:xfrm>
        </p:spPr>
        <p:txBody>
          <a:bodyPr>
            <a:normAutofit/>
          </a:bodyPr>
          <a:lstStyle/>
          <a:p>
            <a:r>
              <a:rPr lang="en-IN" dirty="0">
                <a:highlight>
                  <a:srgbClr val="FFFF00"/>
                </a:highlight>
              </a:rPr>
              <a:t>Biotic Components: </a:t>
            </a:r>
            <a:r>
              <a:rPr lang="en-IN" dirty="0"/>
              <a:t>Biotic components refer to all life in an ecosystem. Based on nutrition, biotic components can be categorised into autotrophs, heterotrophs and saprotrophs (or decomposers).</a:t>
            </a:r>
          </a:p>
          <a:p>
            <a:r>
              <a:rPr lang="en-IN" dirty="0"/>
              <a:t>• Producers include all autotrophs such as plants. They are called autotrophs as they can produce food through the process of photosynthesis. Consequently, all other organisms higher up on the food chain rely on producers for food.</a:t>
            </a:r>
          </a:p>
          <a:p>
            <a:r>
              <a:rPr lang="en-IN" dirty="0"/>
              <a:t> • Consumers or heterotrophs are organisms that depend on other organisms for food. Consumers are further classified into primary consumers, secondary consumers and tertiary consumers. </a:t>
            </a:r>
          </a:p>
          <a:p>
            <a:r>
              <a:rPr lang="en-IN" dirty="0"/>
              <a:t>• Primary consumers are always herbivores that they rely on producers for food. • Secondary consumers depend on primary consumers for energy. They can either be a carnivore or an omnivore. </a:t>
            </a:r>
          </a:p>
        </p:txBody>
      </p:sp>
    </p:spTree>
    <p:extLst>
      <p:ext uri="{BB962C8B-B14F-4D97-AF65-F5344CB8AC3E}">
        <p14:creationId xmlns:p14="http://schemas.microsoft.com/office/powerpoint/2010/main" val="3451705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2FA25-1EBA-494D-8C31-DD418F6440D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B6758F6-A220-4ED5-B43E-486BA37CF8BE}"/>
              </a:ext>
            </a:extLst>
          </p:cNvPr>
          <p:cNvSpPr>
            <a:spLocks noGrp="1"/>
          </p:cNvSpPr>
          <p:nvPr>
            <p:ph idx="1"/>
          </p:nvPr>
        </p:nvSpPr>
        <p:spPr>
          <a:xfrm>
            <a:off x="677334" y="1676401"/>
            <a:ext cx="8596668" cy="4364962"/>
          </a:xfrm>
        </p:spPr>
        <p:txBody>
          <a:bodyPr>
            <a:normAutofit/>
          </a:bodyPr>
          <a:lstStyle/>
          <a:p>
            <a:endParaRPr lang="en-IN" dirty="0">
              <a:highlight>
                <a:srgbClr val="FFFF00"/>
              </a:highlight>
            </a:endParaRPr>
          </a:p>
          <a:p>
            <a:r>
              <a:rPr lang="en-IN" dirty="0"/>
              <a:t>• Tertiary consumers are organisms that depend on secondary consumers for food. Tertiary consumers can also be an omnivore.</a:t>
            </a:r>
          </a:p>
          <a:p>
            <a:r>
              <a:rPr lang="en-IN" dirty="0"/>
              <a:t> • Quaternary consumers are present in some food chains. These organisms prey on tertiary consumers for energy. Furthermore, they are usually at the top of a food chain as they have no natural predators.</a:t>
            </a:r>
          </a:p>
          <a:p>
            <a:r>
              <a:rPr lang="en-IN" dirty="0"/>
              <a:t> • Decomposers include saprophytes such as fungi and bacteria. They directly thrive on the dead and decaying organic matter. Decomposers are essential for the ecosystem as they help in recycling nutrients to be reused by plants.</a:t>
            </a:r>
            <a:endParaRPr lang="en-IN" dirty="0">
              <a:highlight>
                <a:srgbClr val="FFFF00"/>
              </a:highlight>
            </a:endParaRPr>
          </a:p>
          <a:p>
            <a:r>
              <a:rPr lang="en-IN" dirty="0">
                <a:highlight>
                  <a:srgbClr val="FFFF00"/>
                </a:highlight>
              </a:rPr>
              <a:t>Abiotic components </a:t>
            </a:r>
            <a:r>
              <a:rPr lang="en-IN" dirty="0"/>
              <a:t>are the non-living component of an ecosystem. It includes air, water, soil, minerals, sunlight, temperature, nutrients, wind, altitude, turbidity, etc.</a:t>
            </a:r>
          </a:p>
        </p:txBody>
      </p:sp>
    </p:spTree>
    <p:extLst>
      <p:ext uri="{BB962C8B-B14F-4D97-AF65-F5344CB8AC3E}">
        <p14:creationId xmlns:p14="http://schemas.microsoft.com/office/powerpoint/2010/main" val="4274652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EE84E-29FC-40A9-81B9-333644920FD9}"/>
              </a:ext>
            </a:extLst>
          </p:cNvPr>
          <p:cNvSpPr>
            <a:spLocks noGrp="1"/>
          </p:cNvSpPr>
          <p:nvPr>
            <p:ph type="title"/>
          </p:nvPr>
        </p:nvSpPr>
        <p:spPr>
          <a:xfrm>
            <a:off x="677334" y="609600"/>
            <a:ext cx="8596668" cy="1122218"/>
          </a:xfrm>
        </p:spPr>
        <p:txBody>
          <a:bodyPr/>
          <a:lstStyle/>
          <a:p>
            <a:r>
              <a:rPr lang="en-IN" dirty="0"/>
              <a:t>			</a:t>
            </a:r>
            <a:r>
              <a:rPr lang="en-IN" b="1" dirty="0"/>
              <a:t>Functions Of Ecosystem</a:t>
            </a:r>
          </a:p>
        </p:txBody>
      </p:sp>
      <p:sp>
        <p:nvSpPr>
          <p:cNvPr id="3" name="Content Placeholder 2">
            <a:extLst>
              <a:ext uri="{FF2B5EF4-FFF2-40B4-BE49-F238E27FC236}">
                <a16:creationId xmlns:a16="http://schemas.microsoft.com/office/drawing/2014/main" id="{7580327A-D7BF-4CB7-BF6F-2C974219AA37}"/>
              </a:ext>
            </a:extLst>
          </p:cNvPr>
          <p:cNvSpPr>
            <a:spLocks noGrp="1"/>
          </p:cNvSpPr>
          <p:nvPr>
            <p:ph idx="1"/>
          </p:nvPr>
        </p:nvSpPr>
        <p:spPr>
          <a:xfrm>
            <a:off x="677334" y="1634837"/>
            <a:ext cx="8596668" cy="4406526"/>
          </a:xfrm>
        </p:spPr>
        <p:txBody>
          <a:bodyPr/>
          <a:lstStyle/>
          <a:p>
            <a:r>
              <a:rPr lang="en-IN" dirty="0"/>
              <a:t>The functions of the ecosystem are as follows: </a:t>
            </a:r>
          </a:p>
          <a:p>
            <a:r>
              <a:rPr lang="en-IN" dirty="0"/>
              <a:t>1. It regulates the essential ecological processes, supports life systems and renders stability.</a:t>
            </a:r>
          </a:p>
          <a:p>
            <a:r>
              <a:rPr lang="en-IN" dirty="0"/>
              <a:t> 2. It is also responsible for the cycling of nutrients between biotic and abiotic components. </a:t>
            </a:r>
          </a:p>
          <a:p>
            <a:r>
              <a:rPr lang="en-IN" dirty="0"/>
              <a:t>3. It maintains a balance among the various trophic levels in the ecosystem.</a:t>
            </a:r>
          </a:p>
          <a:p>
            <a:r>
              <a:rPr lang="en-IN" dirty="0"/>
              <a:t> 4. It cycles the minerals through the biosphere.</a:t>
            </a:r>
          </a:p>
          <a:p>
            <a:r>
              <a:rPr lang="en-IN" dirty="0"/>
              <a:t> 5. The abiotic components help in the synthesis of organic components that involves the exchange of energy.</a:t>
            </a:r>
          </a:p>
        </p:txBody>
      </p:sp>
    </p:spTree>
    <p:extLst>
      <p:ext uri="{BB962C8B-B14F-4D97-AF65-F5344CB8AC3E}">
        <p14:creationId xmlns:p14="http://schemas.microsoft.com/office/powerpoint/2010/main" val="4141094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C2EE9-3833-4BB9-AE00-4DD345DF7AF8}"/>
              </a:ext>
            </a:extLst>
          </p:cNvPr>
          <p:cNvSpPr>
            <a:spLocks noGrp="1"/>
          </p:cNvSpPr>
          <p:nvPr>
            <p:ph type="title"/>
          </p:nvPr>
        </p:nvSpPr>
        <p:spPr>
          <a:xfrm>
            <a:off x="677333" y="278296"/>
            <a:ext cx="8596669" cy="1245704"/>
          </a:xfrm>
        </p:spPr>
        <p:txBody>
          <a:bodyPr>
            <a:normAutofit fontScale="90000"/>
          </a:bodyPr>
          <a:lstStyle/>
          <a:p>
            <a:r>
              <a:rPr lang="en-IN" sz="3600" b="1" dirty="0"/>
              <a:t>Energy Flow in an Ecosystem: Food Chains, Food web and Ecological Succession</a:t>
            </a:r>
            <a:endParaRPr lang="en-IN" dirty="0"/>
          </a:p>
        </p:txBody>
      </p:sp>
      <p:sp>
        <p:nvSpPr>
          <p:cNvPr id="3" name="Content Placeholder 2">
            <a:extLst>
              <a:ext uri="{FF2B5EF4-FFF2-40B4-BE49-F238E27FC236}">
                <a16:creationId xmlns:a16="http://schemas.microsoft.com/office/drawing/2014/main" id="{450818C1-0CD7-4B05-A529-590347267CCF}"/>
              </a:ext>
            </a:extLst>
          </p:cNvPr>
          <p:cNvSpPr>
            <a:spLocks noGrp="1"/>
          </p:cNvSpPr>
          <p:nvPr>
            <p:ph idx="1"/>
          </p:nvPr>
        </p:nvSpPr>
        <p:spPr>
          <a:xfrm>
            <a:off x="278297" y="1391478"/>
            <a:ext cx="10548730" cy="5466522"/>
          </a:xfrm>
        </p:spPr>
        <p:txBody>
          <a:bodyPr>
            <a:normAutofit/>
          </a:bodyPr>
          <a:lstStyle/>
          <a:p>
            <a:r>
              <a:rPr lang="en-IN" dirty="0">
                <a:highlight>
                  <a:srgbClr val="FFFF00"/>
                </a:highlight>
              </a:rPr>
              <a:t>1.Food Chain: </a:t>
            </a:r>
          </a:p>
          <a:p>
            <a:r>
              <a:rPr lang="en-IN" dirty="0"/>
              <a:t> Food Chain The sun is the ultimate source of energy on earth. It provides the energy required for all plant life. The plants utilise this energy for the process of photosynthesis, which is used to synthesise their food. During this biological process, light energy is converted into chemical energy and is passed on through successive levels. The flow of energy from a producer, to a consumer and eventually, to an apex predator or a detritivore is called the food chain. </a:t>
            </a:r>
          </a:p>
          <a:p>
            <a:endParaRPr lang="en-IN" dirty="0"/>
          </a:p>
          <a:p>
            <a:endParaRPr lang="en-IN" dirty="0"/>
          </a:p>
          <a:p>
            <a:endParaRPr lang="en-IN" dirty="0"/>
          </a:p>
          <a:p>
            <a:endParaRPr lang="en-IN" dirty="0"/>
          </a:p>
          <a:p>
            <a:endParaRPr lang="en-IN" dirty="0"/>
          </a:p>
          <a:p>
            <a:r>
              <a:rPr lang="en-IN" dirty="0"/>
              <a:t>Dead and decaying matter, along with organic debris, is broken down into its constituents by scavengers. The reducers then absorb these constituents. After gaining the energy, the reducers liberate molecules to the environment, which can be utilised again by the producers.  </a:t>
            </a:r>
          </a:p>
        </p:txBody>
      </p:sp>
      <p:pic>
        <p:nvPicPr>
          <p:cNvPr id="4" name="Picture 2" descr="Food Chain: Definition, Types, Examples ...">
            <a:extLst>
              <a:ext uri="{FF2B5EF4-FFF2-40B4-BE49-F238E27FC236}">
                <a16:creationId xmlns:a16="http://schemas.microsoft.com/office/drawing/2014/main" id="{2F4F5384-00AB-491B-B5DE-B79C7A59AF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3374" y="3371038"/>
            <a:ext cx="3326296" cy="1664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623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9A020-5B61-4163-8C04-73152045DFAE}"/>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134BF30F-F614-4CCF-8E02-9034B5B07717}"/>
              </a:ext>
            </a:extLst>
          </p:cNvPr>
          <p:cNvSpPr>
            <a:spLocks noGrp="1"/>
          </p:cNvSpPr>
          <p:nvPr>
            <p:ph idx="1"/>
          </p:nvPr>
        </p:nvSpPr>
        <p:spPr>
          <a:xfrm>
            <a:off x="543339" y="238540"/>
            <a:ext cx="8730663" cy="6009860"/>
          </a:xfrm>
        </p:spPr>
        <p:txBody>
          <a:bodyPr>
            <a:normAutofit lnSpcReduction="10000"/>
          </a:bodyPr>
          <a:lstStyle/>
          <a:p>
            <a:r>
              <a:rPr lang="en-IN" dirty="0">
                <a:highlight>
                  <a:srgbClr val="FFFF00"/>
                </a:highlight>
              </a:rPr>
              <a:t>A classic example of a food chain in an ecosystem   </a:t>
            </a:r>
          </a:p>
          <a:p>
            <a:pPr marL="0" indent="0">
              <a:buNone/>
            </a:pPr>
            <a:r>
              <a:rPr lang="en-IN" dirty="0"/>
              <a:t>▪ The food chain is an ideal representation of flow of energy in the ecosystem.</a:t>
            </a:r>
          </a:p>
          <a:p>
            <a:pPr marL="0" indent="0">
              <a:buNone/>
            </a:pPr>
            <a:r>
              <a:rPr lang="en-IN" dirty="0"/>
              <a:t>▪ In food chain, the plants or producers are consumed by only the primary consumers, primary consumers are fed by only the secondary consumers and so on. </a:t>
            </a:r>
          </a:p>
          <a:p>
            <a:pPr marL="0" indent="0" algn="just">
              <a:buNone/>
            </a:pPr>
            <a:r>
              <a:rPr lang="en-IN" dirty="0"/>
              <a:t>▪ The producers that are capable to produce their own food are called autotrophs.</a:t>
            </a:r>
          </a:p>
          <a:p>
            <a:pPr marL="0" indent="0" algn="just">
              <a:buNone/>
            </a:pPr>
            <a:r>
              <a:rPr lang="en-IN" dirty="0"/>
              <a:t> ▪ Any food chain consists of three main tropic levels, viz., producers, consumers and decomposers. </a:t>
            </a:r>
          </a:p>
          <a:p>
            <a:pPr marL="0" indent="0" algn="just">
              <a:buNone/>
            </a:pPr>
            <a:r>
              <a:rPr lang="en-IN" dirty="0"/>
              <a:t>▪ The energy efficiency of each tropic level is very low. Hence, shorter the food chain greater will be the accessibility of food.</a:t>
            </a:r>
          </a:p>
          <a:p>
            <a:pPr marL="0" indent="0" algn="just">
              <a:buNone/>
            </a:pPr>
            <a:r>
              <a:rPr lang="en-IN" dirty="0"/>
              <a:t> ▪  The typical food chain in a ground ecosystem proceeds as grass     </a:t>
            </a:r>
          </a:p>
          <a:p>
            <a:pPr marL="0" indent="0" algn="just">
              <a:buNone/>
            </a:pPr>
            <a:r>
              <a:rPr lang="en-IN" dirty="0"/>
              <a:t>	 mouse—————-&gt; snake ————&gt;     hawk.</a:t>
            </a:r>
          </a:p>
          <a:p>
            <a:pPr marL="0" indent="0" algn="just">
              <a:buNone/>
            </a:pPr>
            <a:r>
              <a:rPr lang="en-IN" dirty="0"/>
              <a:t> ▪ Food webs are more complex and are interrelated at different tropic levels.</a:t>
            </a:r>
          </a:p>
          <a:p>
            <a:pPr marL="0" indent="0" algn="just">
              <a:buNone/>
            </a:pPr>
            <a:r>
              <a:rPr lang="en-IN" dirty="0"/>
              <a:t> ▪ Organisms have more than one choice for food and hence can survive better</a:t>
            </a:r>
          </a:p>
          <a:p>
            <a:pPr marL="0" indent="0" algn="just">
              <a:buNone/>
            </a:pPr>
            <a:r>
              <a:rPr lang="en-IN" dirty="0"/>
              <a:t> ▪ Hawks don’t restrict their food to snakes, snakes eat animals other than mice, and mice eat grass as well as grasshoppers, and so on. </a:t>
            </a:r>
          </a:p>
          <a:p>
            <a:pPr marL="0" indent="0" algn="just">
              <a:buNone/>
            </a:pPr>
            <a:r>
              <a:rPr lang="en-IN" dirty="0"/>
              <a:t>▪ A more realistic illustration of feeding habits in an ecosystem is called a food web. </a:t>
            </a:r>
          </a:p>
          <a:p>
            <a:endParaRPr lang="en-IN" dirty="0"/>
          </a:p>
        </p:txBody>
      </p:sp>
    </p:spTree>
    <p:extLst>
      <p:ext uri="{BB962C8B-B14F-4D97-AF65-F5344CB8AC3E}">
        <p14:creationId xmlns:p14="http://schemas.microsoft.com/office/powerpoint/2010/main" val="58996523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71</TotalTime>
  <Words>1606</Words>
  <Application>Microsoft Office PowerPoint</Application>
  <PresentationFormat>Widescreen</PresentationFormat>
  <Paragraphs>76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apercu-pro</vt:lpstr>
      <vt:lpstr>Arial</vt:lpstr>
      <vt:lpstr>Trebuchet MS</vt:lpstr>
      <vt:lpstr>Wingdings 3</vt:lpstr>
      <vt:lpstr>Facet</vt:lpstr>
      <vt:lpstr>What is an Ecosystem? Structure and Function of Ecosystem , Energy Flow in an Ecosystem: Food Chains, Food web and Ecological Succession</vt:lpstr>
      <vt:lpstr>What is an Ecosystem?</vt:lpstr>
      <vt:lpstr>  STRUCTURE OF ECOSYSTEM</vt:lpstr>
      <vt:lpstr>PowerPoint Presentation</vt:lpstr>
      <vt:lpstr>   Structure of Ecosystem</vt:lpstr>
      <vt:lpstr>PowerPoint Presentation</vt:lpstr>
      <vt:lpstr>   Functions Of Ecosystem</vt:lpstr>
      <vt:lpstr>Energy Flow in an Ecosystem: Food Chains, Food web and Ecological Succession</vt:lpstr>
      <vt:lpstr>PowerPoint Presentation</vt:lpstr>
      <vt:lpstr>PowerPoint Presentation</vt:lpstr>
      <vt:lpstr>PowerPoint Presentation</vt:lpstr>
      <vt:lpstr>      FOOD  WEB</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an Ecosystem? Structure and Function of Ecosystem</dc:title>
  <dc:creator>anuradharoy2023@outlook.com</dc:creator>
  <cp:lastModifiedBy>anuradharoy2023@outlook.com</cp:lastModifiedBy>
  <cp:revision>37</cp:revision>
  <dcterms:created xsi:type="dcterms:W3CDTF">2024-09-19T08:48:43Z</dcterms:created>
  <dcterms:modified xsi:type="dcterms:W3CDTF">2024-09-19T11:16:45Z</dcterms:modified>
</cp:coreProperties>
</file>