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291F5-B3E9-4A54-92A9-22E37FEE9225}" type="datetimeFigureOut">
              <a:rPr lang="en-US" smtClean="0"/>
              <a:pPr/>
              <a:t>9/11/2024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F50C-9BA3-48AB-9197-74C072C2E3D8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ritannica.com/science/emotion" TargetMode="External"/><Relationship Id="rId3" Type="http://schemas.openxmlformats.org/officeDocument/2006/relationships/hyperlink" Target="https://www.britannica.com/topic/social-group" TargetMode="External"/><Relationship Id="rId7" Type="http://schemas.openxmlformats.org/officeDocument/2006/relationships/hyperlink" Target="https://www.britannica.com/topic/play-behaviour" TargetMode="External"/><Relationship Id="rId2" Type="http://schemas.openxmlformats.org/officeDocument/2006/relationships/hyperlink" Target="https://www.britannica.com/topic/human-be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ritannica.com/topic/personal-identity" TargetMode="External"/><Relationship Id="rId5" Type="http://schemas.openxmlformats.org/officeDocument/2006/relationships/hyperlink" Target="https://www.britannica.com/topic/communication" TargetMode="External"/><Relationship Id="rId4" Type="http://schemas.openxmlformats.org/officeDocument/2006/relationships/hyperlink" Target="https://www.merriam-webster.com/dictionary/cultur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3929090"/>
          </a:xfrm>
        </p:spPr>
        <p:txBody>
          <a:bodyPr/>
          <a:lstStyle/>
          <a:p>
            <a:r>
              <a:rPr lang="en-IN" dirty="0"/>
              <a:t>Concept of Language, definitions</a:t>
            </a:r>
            <a:r>
              <a:rPr lang="en-IN"/>
              <a:t>, functions, </a:t>
            </a:r>
            <a:r>
              <a:rPr lang="en-IN" dirty="0"/>
              <a:t>principles and characteristics.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32" y="7715280"/>
            <a:ext cx="6400800" cy="323840"/>
          </a:xfrm>
        </p:spPr>
        <p:txBody>
          <a:bodyPr>
            <a:normAutofit fontScale="55000" lnSpcReduction="20000"/>
          </a:bodyPr>
          <a:lstStyle/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Concept of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714488"/>
            <a:ext cx="8229600" cy="49006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dirty="0"/>
              <a:t>     Language is a form of human communication by means of a system of a symbols principally transmitted by </a:t>
            </a:r>
            <a:r>
              <a:rPr lang="en-IN"/>
              <a:t>vocal cord. </a:t>
            </a:r>
            <a:endParaRPr lang="en-IN" dirty="0"/>
          </a:p>
          <a:p>
            <a:pPr>
              <a:buNone/>
            </a:pPr>
            <a:r>
              <a:rPr lang="en-IN" dirty="0"/>
              <a:t> </a:t>
            </a:r>
          </a:p>
          <a:p>
            <a:pPr>
              <a:buNone/>
            </a:pPr>
            <a:r>
              <a:rPr lang="en-IN" dirty="0"/>
              <a:t>     A </a:t>
            </a:r>
            <a:r>
              <a:rPr lang="en-IN" b="1" dirty="0"/>
              <a:t>language</a:t>
            </a:r>
            <a:r>
              <a:rPr lang="en-IN" dirty="0"/>
              <a:t> is a system of signs for encoding and decoding information. </a:t>
            </a:r>
            <a:r>
              <a:rPr lang="en-IN" b="1" dirty="0"/>
              <a:t>Language</a:t>
            </a:r>
            <a:r>
              <a:rPr lang="en-IN" dirty="0"/>
              <a:t> refers to the cognitive faculty that enables humans to learn and use systems of complex communication.</a:t>
            </a:r>
          </a:p>
          <a:p>
            <a:pPr>
              <a:buNone/>
            </a:pPr>
            <a:r>
              <a:rPr lang="en-IN" b="1" dirty="0"/>
              <a:t>    </a:t>
            </a:r>
          </a:p>
          <a:p>
            <a:pPr>
              <a:buNone/>
            </a:pPr>
            <a:r>
              <a:rPr lang="en-IN" b="1" dirty="0"/>
              <a:t>    Language</a:t>
            </a:r>
            <a:r>
              <a:rPr lang="en-IN" dirty="0"/>
              <a:t>, a system of conventional spoken, manual, or written symbols by means of which </a:t>
            </a:r>
            <a:r>
              <a:rPr lang="en-IN" dirty="0">
                <a:hlinkClick r:id="rId2"/>
              </a:rPr>
              <a:t>human</a:t>
            </a:r>
            <a:r>
              <a:rPr lang="en-IN" dirty="0"/>
              <a:t> beings, as members of a </a:t>
            </a:r>
            <a:r>
              <a:rPr lang="en-IN" dirty="0">
                <a:hlinkClick r:id="rId3"/>
              </a:rPr>
              <a:t>social group</a:t>
            </a:r>
            <a:r>
              <a:rPr lang="en-IN" dirty="0"/>
              <a:t> and participants in its </a:t>
            </a:r>
            <a:r>
              <a:rPr lang="en-IN" dirty="0">
                <a:hlinkClick r:id="rId4"/>
              </a:rPr>
              <a:t>culture</a:t>
            </a:r>
            <a:r>
              <a:rPr lang="en-IN" dirty="0"/>
              <a:t>, express themselves. The functions of language include </a:t>
            </a:r>
            <a:r>
              <a:rPr lang="en-IN" dirty="0">
                <a:hlinkClick r:id="rId5"/>
              </a:rPr>
              <a:t>communication</a:t>
            </a:r>
            <a:r>
              <a:rPr lang="en-IN" dirty="0"/>
              <a:t>, the expression of </a:t>
            </a:r>
            <a:r>
              <a:rPr lang="en-IN" dirty="0">
                <a:hlinkClick r:id="rId6"/>
              </a:rPr>
              <a:t>identity</a:t>
            </a:r>
            <a:r>
              <a:rPr lang="en-IN" dirty="0"/>
              <a:t>, </a:t>
            </a:r>
            <a:r>
              <a:rPr lang="en-IN" dirty="0">
                <a:hlinkClick r:id="rId7"/>
              </a:rPr>
              <a:t>play</a:t>
            </a:r>
            <a:r>
              <a:rPr lang="en-IN" dirty="0"/>
              <a:t>, imaginative expression, and </a:t>
            </a:r>
            <a:r>
              <a:rPr lang="en-IN" dirty="0">
                <a:hlinkClick r:id="rId8"/>
              </a:rPr>
              <a:t>emotional</a:t>
            </a:r>
            <a:r>
              <a:rPr lang="en-IN" dirty="0"/>
              <a:t> release.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Definition of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>
                <a:solidFill>
                  <a:schemeClr val="accent2"/>
                </a:solidFill>
              </a:rPr>
              <a:t>Henry Sweet</a:t>
            </a:r>
            <a:r>
              <a:rPr lang="en-IN" dirty="0"/>
              <a:t>: language may be defined as the expression of thought by means of speech sound.</a:t>
            </a:r>
          </a:p>
          <a:p>
            <a:r>
              <a:rPr lang="en-IN" dirty="0">
                <a:solidFill>
                  <a:schemeClr val="accent2"/>
                </a:solidFill>
              </a:rPr>
              <a:t>Encyclopaedia Britannica</a:t>
            </a:r>
            <a:r>
              <a:rPr lang="en-IN" dirty="0"/>
              <a:t>: language is a system of conventional spoken or written symbols by means of which human beings, as member of social group participants in its cultures, </a:t>
            </a:r>
            <a:r>
              <a:rPr lang="en-IN"/>
              <a:t>communicate.</a:t>
            </a:r>
            <a:endParaRPr lang="en-IN" dirty="0"/>
          </a:p>
          <a:p>
            <a:r>
              <a:rPr lang="en-IN" dirty="0">
                <a:solidFill>
                  <a:schemeClr val="accent2"/>
                </a:solidFill>
              </a:rPr>
              <a:t>Sapir(1921): </a:t>
            </a:r>
            <a:r>
              <a:rPr lang="en-IN" dirty="0"/>
              <a:t>Language is a purely and non-instinctive method of communicating ideas, emotions and desires by means of a system of voluntarily produce symbol</a:t>
            </a:r>
          </a:p>
          <a:p>
            <a:pPr>
              <a:buNone/>
            </a:pPr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Principles of language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Meaningful learning.</a:t>
            </a:r>
          </a:p>
          <a:p>
            <a:r>
              <a:rPr lang="en-IN" dirty="0"/>
              <a:t>Self confidence.</a:t>
            </a:r>
          </a:p>
          <a:p>
            <a:r>
              <a:rPr lang="en-IN" dirty="0"/>
              <a:t>The language culture connection.</a:t>
            </a:r>
          </a:p>
          <a:p>
            <a:r>
              <a:rPr lang="en-IN" dirty="0"/>
              <a:t>Communicative competence.</a:t>
            </a:r>
          </a:p>
          <a:p>
            <a:r>
              <a:rPr lang="en-IN" dirty="0"/>
              <a:t>Principles of speech, basic sentences, habits</a:t>
            </a:r>
          </a:p>
          <a:p>
            <a:r>
              <a:rPr lang="en-IN" dirty="0"/>
              <a:t>Principles of vocabulary control</a:t>
            </a:r>
          </a:p>
          <a:p>
            <a:r>
              <a:rPr lang="en-IN" dirty="0"/>
              <a:t>Principles of shaping responses</a:t>
            </a:r>
          </a:p>
          <a:p>
            <a:r>
              <a:rPr lang="en-IN" dirty="0"/>
              <a:t>Principles of situational use of language</a:t>
            </a:r>
          </a:p>
          <a:p>
            <a:r>
              <a:rPr lang="en-IN" dirty="0"/>
              <a:t>Principles of immediate reinforcement</a:t>
            </a:r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Characteristics of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Language is symbolic.</a:t>
            </a:r>
          </a:p>
          <a:p>
            <a:r>
              <a:rPr lang="en-IN" dirty="0"/>
              <a:t>Language is social.</a:t>
            </a:r>
          </a:p>
          <a:p>
            <a:r>
              <a:rPr lang="en-IN" dirty="0"/>
              <a:t>Language is systematic.</a:t>
            </a:r>
          </a:p>
          <a:p>
            <a:r>
              <a:rPr lang="en-IN" dirty="0"/>
              <a:t>Language is productive and creative.</a:t>
            </a:r>
          </a:p>
          <a:p>
            <a:r>
              <a:rPr lang="en-IN" dirty="0"/>
              <a:t>Language is vocal.</a:t>
            </a:r>
          </a:p>
          <a:p>
            <a:r>
              <a:rPr lang="en-IN" dirty="0"/>
              <a:t>Language is arbitrary.(based on or individual direction or preference or sometimes impulse </a:t>
            </a:r>
            <a:r>
              <a:rPr lang="en-IN"/>
              <a:t>or caprice)</a:t>
            </a:r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000" b="1" dirty="0"/>
              <a:t>Role of language across the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Knowledge development.</a:t>
            </a:r>
          </a:p>
          <a:p>
            <a:r>
              <a:rPr lang="en-IN" dirty="0"/>
              <a:t>Skill development.</a:t>
            </a:r>
          </a:p>
          <a:p>
            <a:r>
              <a:rPr lang="en-IN" dirty="0"/>
              <a:t>Ability development.</a:t>
            </a:r>
          </a:p>
          <a:p>
            <a:r>
              <a:rPr lang="en-IN" dirty="0"/>
              <a:t>Thought development.</a:t>
            </a:r>
          </a:p>
          <a:p>
            <a:r>
              <a:rPr lang="en-IN" dirty="0"/>
              <a:t>Personality development.</a:t>
            </a:r>
          </a:p>
          <a:p>
            <a:r>
              <a:rPr lang="en-IN" dirty="0"/>
              <a:t>Thinking development.</a:t>
            </a:r>
          </a:p>
          <a:p>
            <a:r>
              <a:rPr lang="en-IN" dirty="0"/>
              <a:t>Emotion and conscience development.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IN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dirty="0"/>
          </a:p>
          <a:p>
            <a:pPr algn="ctr">
              <a:buNone/>
            </a:pPr>
            <a:r>
              <a:rPr lang="en-IN" dirty="0"/>
              <a:t>  </a:t>
            </a:r>
            <a:r>
              <a:rPr lang="en-IN" sz="4800" b="1" dirty="0"/>
              <a:t>Thank you so much</a:t>
            </a:r>
          </a:p>
          <a:p>
            <a:pPr algn="ctr">
              <a:buNone/>
            </a:pPr>
            <a:r>
              <a:rPr lang="en-IN" sz="4800" b="1"/>
              <a:t>dear trainees </a:t>
            </a:r>
            <a:endParaRPr lang="en-IN" sz="4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330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Concept of Language, definitions, functions, principles and characteristics.</vt:lpstr>
      <vt:lpstr>Concept of language</vt:lpstr>
      <vt:lpstr>Definition of language</vt:lpstr>
      <vt:lpstr>Principles of language teaching</vt:lpstr>
      <vt:lpstr>Characteristics of language</vt:lpstr>
      <vt:lpstr>Role of language across the curriculum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of Language, functions and characteristics. Role of language across the curriculum</dc:title>
  <dc:creator>Uttam</dc:creator>
  <cp:lastModifiedBy>Uttam Das</cp:lastModifiedBy>
  <cp:revision>52</cp:revision>
  <dcterms:created xsi:type="dcterms:W3CDTF">2018-09-10T07:00:14Z</dcterms:created>
  <dcterms:modified xsi:type="dcterms:W3CDTF">2024-09-11T07:16:31Z</dcterms:modified>
</cp:coreProperties>
</file>