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4" r:id="rId8"/>
    <p:sldId id="265" r:id="rId9"/>
    <p:sldId id="266" r:id="rId10"/>
    <p:sldId id="267" r:id="rId11"/>
    <p:sldId id="268" r:id="rId12"/>
    <p:sldId id="269" r:id="rId13"/>
    <p:sldId id="294" r:id="rId14"/>
    <p:sldId id="270" r:id="rId15"/>
    <p:sldId id="271" r:id="rId16"/>
    <p:sldId id="272" r:id="rId17"/>
    <p:sldId id="273" r:id="rId18"/>
    <p:sldId id="274" r:id="rId19"/>
    <p:sldId id="275" r:id="rId20"/>
    <p:sldId id="276" r:id="rId21"/>
    <p:sldId id="277" r:id="rId22"/>
    <p:sldId id="278" r:id="rId23"/>
    <p:sldId id="279" r:id="rId24"/>
    <p:sldId id="280" r:id="rId25"/>
    <p:sldId id="282" r:id="rId26"/>
    <p:sldId id="283" r:id="rId27"/>
    <p:sldId id="284" r:id="rId28"/>
    <p:sldId id="286" r:id="rId29"/>
    <p:sldId id="287" r:id="rId30"/>
    <p:sldId id="288" r:id="rId31"/>
    <p:sldId id="289" r:id="rId32"/>
    <p:sldId id="292" r:id="rId33"/>
    <p:sldId id="29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5797F5D7-D7E8-4040-945F-65F6ADF30036}" type="datetimeFigureOut">
              <a:rPr lang="en-US" smtClean="0"/>
              <a:pPr/>
              <a:t>10/21/2022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DE32FE3-A972-46C2-AFE4-5F88D4EB3611}"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5797F5D7-D7E8-4040-945F-65F6ADF30036}" type="datetimeFigureOut">
              <a:rPr lang="en-US" smtClean="0"/>
              <a:pPr/>
              <a:t>10/21/2022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DE32FE3-A972-46C2-AFE4-5F88D4EB3611}"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5797F5D7-D7E8-4040-945F-65F6ADF30036}" type="datetimeFigureOut">
              <a:rPr lang="en-US" smtClean="0"/>
              <a:pPr/>
              <a:t>10/21/2022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DE32FE3-A972-46C2-AFE4-5F88D4EB3611}"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5797F5D7-D7E8-4040-945F-65F6ADF30036}" type="datetimeFigureOut">
              <a:rPr lang="en-US" smtClean="0"/>
              <a:pPr/>
              <a:t>10/21/2022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DE32FE3-A972-46C2-AFE4-5F88D4EB3611}"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97F5D7-D7E8-4040-945F-65F6ADF30036}" type="datetimeFigureOut">
              <a:rPr lang="en-US" smtClean="0"/>
              <a:pPr/>
              <a:t>10/21/2022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DE32FE3-A972-46C2-AFE4-5F88D4EB3611}"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5797F5D7-D7E8-4040-945F-65F6ADF30036}" type="datetimeFigureOut">
              <a:rPr lang="en-US" smtClean="0"/>
              <a:pPr/>
              <a:t>10/21/2022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DE32FE3-A972-46C2-AFE4-5F88D4EB3611}"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5797F5D7-D7E8-4040-945F-65F6ADF30036}" type="datetimeFigureOut">
              <a:rPr lang="en-US" smtClean="0"/>
              <a:pPr/>
              <a:t>10/21/2022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DE32FE3-A972-46C2-AFE4-5F88D4EB3611}"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5797F5D7-D7E8-4040-945F-65F6ADF30036}" type="datetimeFigureOut">
              <a:rPr lang="en-US" smtClean="0"/>
              <a:pPr/>
              <a:t>10/21/2022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DE32FE3-A972-46C2-AFE4-5F88D4EB3611}"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97F5D7-D7E8-4040-945F-65F6ADF30036}" type="datetimeFigureOut">
              <a:rPr lang="en-US" smtClean="0"/>
              <a:pPr/>
              <a:t>10/21/2022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DE32FE3-A972-46C2-AFE4-5F88D4EB3611}"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97F5D7-D7E8-4040-945F-65F6ADF30036}" type="datetimeFigureOut">
              <a:rPr lang="en-US" smtClean="0"/>
              <a:pPr/>
              <a:t>10/21/2022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DE32FE3-A972-46C2-AFE4-5F88D4EB3611}"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97F5D7-D7E8-4040-945F-65F6ADF30036}" type="datetimeFigureOut">
              <a:rPr lang="en-US" smtClean="0"/>
              <a:pPr/>
              <a:t>10/21/2022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DE32FE3-A972-46C2-AFE4-5F88D4EB3611}"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97F5D7-D7E8-4040-945F-65F6ADF30036}" type="datetimeFigureOut">
              <a:rPr lang="en-US" smtClean="0"/>
              <a:pPr/>
              <a:t>10/21/2022</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E32FE3-A972-46C2-AFE4-5F88D4EB3611}"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14357"/>
            <a:ext cx="7772400" cy="2500330"/>
          </a:xfrm>
        </p:spPr>
        <p:style>
          <a:lnRef idx="0">
            <a:schemeClr val="accent4"/>
          </a:lnRef>
          <a:fillRef idx="3">
            <a:schemeClr val="accent4"/>
          </a:fillRef>
          <a:effectRef idx="3">
            <a:schemeClr val="accent4"/>
          </a:effectRef>
          <a:fontRef idx="minor">
            <a:schemeClr val="lt1"/>
          </a:fontRef>
        </p:style>
        <p:txBody>
          <a:bodyPr/>
          <a:lstStyle/>
          <a:p>
            <a:r>
              <a:rPr lang="en-IN" dirty="0"/>
              <a:t>Meaning and concept of language across curriculum</a:t>
            </a:r>
          </a:p>
        </p:txBody>
      </p:sp>
      <p:sp>
        <p:nvSpPr>
          <p:cNvPr id="3" name="Subtitle 2"/>
          <p:cNvSpPr>
            <a:spLocks noGrp="1"/>
          </p:cNvSpPr>
          <p:nvPr>
            <p:ph type="subTitle" idx="1"/>
          </p:nvPr>
        </p:nvSpPr>
        <p:spPr/>
        <p:txBody>
          <a:bodyPr>
            <a:noAutofit/>
          </a:bodyPr>
          <a:lstStyle/>
          <a:p>
            <a:r>
              <a:rPr lang="en-IN" sz="6600" b="1" dirty="0"/>
              <a:t>Paper-4</a:t>
            </a:r>
          </a:p>
          <a:p>
            <a:r>
              <a:rPr lang="en-IN" sz="6600" b="1" dirty="0"/>
              <a:t>Unit-</a:t>
            </a:r>
            <a:r>
              <a:rPr lang="en-IN" sz="6600" b="1" dirty="0" err="1"/>
              <a:t>i</a:t>
            </a:r>
            <a:endParaRPr lang="en-IN" sz="6600" b="1"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descr="C:\Users\Uttam\Downloads\LAC meaning\language-across-curriculum-meaning-definition-and-principles-10-638.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Tree>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218" name="Picture 2" descr="C:\Users\Uttam\Downloads\LAC meaning\language-across-curriculum-meaning-definition-and-principles-11-638.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Tree>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42" name="Picture 2" descr="C:\Users\Uttam\Downloads\LAC meaning\language-across-curriculum-meaning-definition-and-principles-12-638.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Tree>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In case of the teacher</a:t>
            </a:r>
          </a:p>
        </p:txBody>
      </p:sp>
      <p:sp>
        <p:nvSpPr>
          <p:cNvPr id="3" name="Content Placeholder 2"/>
          <p:cNvSpPr>
            <a:spLocks noGrp="1"/>
          </p:cNvSpPr>
          <p:nvPr>
            <p:ph idx="1"/>
          </p:nvPr>
        </p:nvSpPr>
        <p:spPr/>
        <p:txBody>
          <a:bodyPr/>
          <a:lstStyle/>
          <a:p>
            <a:endParaRPr lang="en-IN"/>
          </a:p>
        </p:txBody>
      </p:sp>
    </p:spTree>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 the case of teachers</a:t>
            </a:r>
          </a:p>
        </p:txBody>
      </p:sp>
      <p:pic>
        <p:nvPicPr>
          <p:cNvPr id="11266" name="Picture 2" descr="C:\Users\Uttam\Downloads\LAC meaning\language-across-curriculum-meaning-definition-and-principles-14-638.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wipe(down)">
                                      <p:cBhvr>
                                        <p:cTn id="10"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2290" name="Picture 2" descr="C:\Users\Uttam\Downloads\LAC meaning\language-across-curriculum-meaning-definition-and-principles-15-638.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down)">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3314" name="Picture 2" descr="C:\Users\Uttam\Downloads\LAC meaning\language-across-curriculum-meaning-definition-and-principles-16-638.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13314"/>
                                        </p:tgtEl>
                                        <p:attrNameLst>
                                          <p:attrName>style.visibility</p:attrName>
                                        </p:attrNameLst>
                                      </p:cBhvr>
                                      <p:to>
                                        <p:strVal val="visible"/>
                                      </p:to>
                                    </p:set>
                                    <p:animEffect transition="in" filter="wipe(down)">
                                      <p:cBhvr>
                                        <p:cTn id="10"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4338" name="Picture 2" descr="C:\Users\Uttam\Downloads\LAC meaning\language-across-curriculum-meaning-definition-and-principles-17-638.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Effect transition="in" filter="wipe(down)">
                                      <p:cBhvr>
                                        <p:cTn id="10"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5362" name="Picture 2" descr="C:\Users\Uttam\Downloads\LAC meaning\language-across-curriculum-meaning-definition-and-principles-18-638.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15362"/>
                                        </p:tgtEl>
                                        <p:attrNameLst>
                                          <p:attrName>style.visibility</p:attrName>
                                        </p:attrNameLst>
                                      </p:cBhvr>
                                      <p:to>
                                        <p:strVal val="visible"/>
                                      </p:to>
                                    </p:set>
                                    <p:animEffect transition="in" filter="wipe(down)">
                                      <p:cBhvr>
                                        <p:cTn id="10"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6386" name="Picture 2" descr="C:\Users\Uttam\Downloads\LAC meaning\language-across-curriculum-meaning-definition-and-principles-19-638.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16386"/>
                                        </p:tgtEl>
                                        <p:attrNameLst>
                                          <p:attrName>style.visibility</p:attrName>
                                        </p:attrNameLst>
                                      </p:cBhvr>
                                      <p:to>
                                        <p:strVal val="visible"/>
                                      </p:to>
                                    </p:set>
                                    <p:animEffect transition="in" filter="wipe(down)">
                                      <p:cBhvr>
                                        <p:cTn id="10"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IN" dirty="0"/>
              <a:t>Meaning of LAC</a:t>
            </a:r>
          </a:p>
        </p:txBody>
      </p:sp>
      <p:sp>
        <p:nvSpPr>
          <p:cNvPr id="3" name="Content Placeholder 2"/>
          <p:cNvSpPr>
            <a:spLocks noGrp="1"/>
          </p:cNvSpPr>
          <p:nvPr>
            <p:ph idx="1"/>
          </p:nvPr>
        </p:nvSpPr>
        <p:spPr>
          <a:xfrm>
            <a:off x="0" y="1600200"/>
            <a:ext cx="9001156" cy="5257800"/>
          </a:xfrm>
        </p:spPr>
        <p:style>
          <a:lnRef idx="2">
            <a:schemeClr val="accent1">
              <a:shade val="50000"/>
            </a:schemeClr>
          </a:lnRef>
          <a:fillRef idx="1">
            <a:schemeClr val="accent1"/>
          </a:fillRef>
          <a:effectRef idx="0">
            <a:schemeClr val="accent1"/>
          </a:effectRef>
          <a:fontRef idx="minor">
            <a:schemeClr val="lt1"/>
          </a:fontRef>
        </p:style>
        <p:txBody>
          <a:bodyPr/>
          <a:lstStyle/>
          <a:p>
            <a:pPr algn="just"/>
            <a:r>
              <a:rPr lang="en-IN" dirty="0"/>
              <a:t>Language Across Curriculum is a modern concept that a foreign or second language should be taught out of the traditional language classroom by using contextual and content based language teaching methodologies throughout the school hours. Hence it demands that language learning should occur in language classroom as well as other subject classrooms</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7410" name="Picture 2" descr="C:\Users\Uttam\Downloads\LAC meaning\language-across-curriculum-meaning-definition-and-principles-20-638.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17410"/>
                                        </p:tgtEl>
                                        <p:attrNameLst>
                                          <p:attrName>style.visibility</p:attrName>
                                        </p:attrNameLst>
                                      </p:cBhvr>
                                      <p:to>
                                        <p:strVal val="visible"/>
                                      </p:to>
                                    </p:set>
                                    <p:animEffect transition="in" filter="wipe(down)">
                                      <p:cBhvr>
                                        <p:cTn id="10"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8434" name="Picture 2" descr="C:\Users\Uttam\Downloads\LAC meaning\language-across-curriculum-meaning-definition-and-principles-21-638.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18434"/>
                                        </p:tgtEl>
                                        <p:attrNameLst>
                                          <p:attrName>style.visibility</p:attrName>
                                        </p:attrNameLst>
                                      </p:cBhvr>
                                      <p:to>
                                        <p:strVal val="visible"/>
                                      </p:to>
                                    </p:set>
                                    <p:animEffect transition="in" filter="wipe(down)">
                                      <p:cBhvr>
                                        <p:cTn id="10"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9458" name="Picture 2" descr="C:\Users\Uttam\Downloads\LAC meaning\language-across-curriculum-meaning-definition-and-principles-22-638.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19458"/>
                                        </p:tgtEl>
                                        <p:attrNameLst>
                                          <p:attrName>style.visibility</p:attrName>
                                        </p:attrNameLst>
                                      </p:cBhvr>
                                      <p:to>
                                        <p:strVal val="visible"/>
                                      </p:to>
                                    </p:set>
                                    <p:animEffect transition="in" filter="wipe(down)">
                                      <p:cBhvr>
                                        <p:cTn id="10"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482" name="Picture 2" descr="C:\Users\Uttam\Downloads\LAC meaning\language-across-curriculum-meaning-definition-and-principles-23-638.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0482"/>
                                        </p:tgtEl>
                                        <p:attrNameLst>
                                          <p:attrName>style.visibility</p:attrName>
                                        </p:attrNameLst>
                                      </p:cBhvr>
                                      <p:to>
                                        <p:strVal val="visible"/>
                                      </p:to>
                                    </p:set>
                                    <p:animEffect transition="in" filter="fade">
                                      <p:cBhvr>
                                        <p:cTn id="10" dur="2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IN" dirty="0"/>
              <a:t>Benefits by LAC</a:t>
            </a:r>
          </a:p>
        </p:txBody>
      </p:sp>
      <p:pic>
        <p:nvPicPr>
          <p:cNvPr id="21507" name="Picture 3" descr="C:\Users\Uttam\Downloads\LAC meaning\language-across-curriculum-meaning-definition-and-principles-24-638.jpg"/>
          <p:cNvPicPr>
            <a:picLocks noGrp="1" noChangeAspect="1" noChangeArrowheads="1"/>
          </p:cNvPicPr>
          <p:nvPr>
            <p:ph sz="half" idx="1"/>
          </p:nvPr>
        </p:nvPicPr>
        <p:blipFill>
          <a:blip r:embed="rId2"/>
          <a:srcRect/>
          <a:stretch>
            <a:fillRect/>
          </a:stretch>
        </p:blipFill>
        <p:spPr bwMode="auto">
          <a:xfrm>
            <a:off x="142844" y="1142984"/>
            <a:ext cx="4500594" cy="5715016"/>
          </a:xfrm>
          <a:prstGeom prst="rect">
            <a:avLst/>
          </a:prstGeom>
          <a:noFill/>
        </p:spPr>
      </p:pic>
      <p:pic>
        <p:nvPicPr>
          <p:cNvPr id="21508" name="Picture 4" descr="C:\Users\Uttam\Downloads\LAC meaning\language-across-curriculum-meaning-definition-and-principles-25-638.jpg"/>
          <p:cNvPicPr>
            <a:picLocks noGrp="1" noChangeAspect="1" noChangeArrowheads="1"/>
          </p:cNvPicPr>
          <p:nvPr>
            <p:ph sz="half" idx="2"/>
          </p:nvPr>
        </p:nvPicPr>
        <p:blipFill>
          <a:blip r:embed="rId3"/>
          <a:srcRect/>
          <a:stretch>
            <a:fillRect/>
          </a:stretch>
        </p:blipFill>
        <p:spPr bwMode="auto">
          <a:xfrm>
            <a:off x="4643438" y="1142984"/>
            <a:ext cx="4500562" cy="5715016"/>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21507"/>
                                        </p:tgtEl>
                                        <p:attrNameLst>
                                          <p:attrName>style.visibility</p:attrName>
                                        </p:attrNameLst>
                                      </p:cBhvr>
                                      <p:to>
                                        <p:strVal val="visible"/>
                                      </p:to>
                                    </p:set>
                                    <p:animEffect transition="in" filter="wipe(down)">
                                      <p:cBhvr>
                                        <p:cTn id="10" dur="500"/>
                                        <p:tgtEl>
                                          <p:spTgt spid="21507"/>
                                        </p:tgtEl>
                                      </p:cBhvr>
                                    </p:animEffect>
                                  </p:childTnLst>
                                </p:cTn>
                              </p:par>
                              <p:par>
                                <p:cTn id="11" presetID="22" presetClass="entr" presetSubtype="4" fill="hold" nodeType="withEffect">
                                  <p:stCondLst>
                                    <p:cond delay="0"/>
                                  </p:stCondLst>
                                  <p:childTnLst>
                                    <p:set>
                                      <p:cBhvr>
                                        <p:cTn id="12" dur="1" fill="hold">
                                          <p:stCondLst>
                                            <p:cond delay="0"/>
                                          </p:stCondLst>
                                        </p:cTn>
                                        <p:tgtEl>
                                          <p:spTgt spid="21508"/>
                                        </p:tgtEl>
                                        <p:attrNameLst>
                                          <p:attrName>style.visibility</p:attrName>
                                        </p:attrNameLst>
                                      </p:cBhvr>
                                      <p:to>
                                        <p:strVal val="visible"/>
                                      </p:to>
                                    </p:set>
                                    <p:animEffect transition="in" filter="wipe(down)">
                                      <p:cBhvr>
                                        <p:cTn id="13"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2530" name="Picture 2" descr="C:\Users\Uttam\Downloads\LAC meaning\language-across-curriculum-meaning-definition-and-principles-26-638.jpg"/>
          <p:cNvPicPr>
            <a:picLocks noGrp="1" noChangeAspect="1" noChangeArrowheads="1"/>
          </p:cNvPicPr>
          <p:nvPr>
            <p:ph idx="1"/>
          </p:nvPr>
        </p:nvPicPr>
        <p:blipFill>
          <a:blip r:embed="rId2"/>
          <a:srcRect/>
          <a:stretch>
            <a:fillRect/>
          </a:stretch>
        </p:blipFill>
        <p:spPr bwMode="auto">
          <a:xfrm>
            <a:off x="0" y="0"/>
            <a:ext cx="8929717" cy="6858000"/>
          </a:xfrm>
          <a:prstGeom prst="rect">
            <a:avLst/>
          </a:prstGeom>
          <a:noFill/>
        </p:spPr>
      </p:pic>
    </p:spTree>
  </p:cSld>
  <p:clrMapOvr>
    <a:masterClrMapping/>
  </p:clrMapOvr>
  <p:transition>
    <p:wedg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3554" name="Picture 2" descr="C:\Users\Uttam\Downloads\LAC meaning\language-across-curriculum-meaning-definition-and-principles-27-638.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23554"/>
                                        </p:tgtEl>
                                        <p:attrNameLst>
                                          <p:attrName>style.visibility</p:attrName>
                                        </p:attrNameLst>
                                      </p:cBhvr>
                                      <p:to>
                                        <p:strVal val="visible"/>
                                      </p:to>
                                    </p:set>
                                    <p:animEffect transition="in" filter="wipe(down)">
                                      <p:cBhvr>
                                        <p:cTn id="10"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4578" name="Picture 2" descr="C:\Users\Uttam\Downloads\LAC meaning\language-across-curriculum-meaning-definition-and-principles-28-638.jpg"/>
          <p:cNvPicPr>
            <a:picLocks noGrp="1" noChangeAspect="1" noChangeArrowheads="1"/>
          </p:cNvPicPr>
          <p:nvPr>
            <p:ph idx="1"/>
          </p:nvPr>
        </p:nvPicPr>
        <p:blipFill>
          <a:blip r:embed="rId2"/>
          <a:srcRect/>
          <a:stretch>
            <a:fillRect/>
          </a:stretch>
        </p:blipFill>
        <p:spPr bwMode="auto">
          <a:xfrm>
            <a:off x="214282" y="214290"/>
            <a:ext cx="8929717" cy="664371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24578"/>
                                        </p:tgtEl>
                                        <p:attrNameLst>
                                          <p:attrName>style.visibility</p:attrName>
                                        </p:attrNameLst>
                                      </p:cBhvr>
                                      <p:to>
                                        <p:strVal val="visible"/>
                                      </p:to>
                                    </p:set>
                                    <p:animEffect transition="in" filter="wipe(down)">
                                      <p:cBhvr>
                                        <p:cTn id="10"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6626" name="Picture 2" descr="C:\Users\Uttam\Downloads\LAC meaning\language-across-curriculum-meaning-definition-and-principles-29-638.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26626"/>
                                        </p:tgtEl>
                                        <p:attrNameLst>
                                          <p:attrName>style.visibility</p:attrName>
                                        </p:attrNameLst>
                                      </p:cBhvr>
                                      <p:to>
                                        <p:strVal val="visible"/>
                                      </p:to>
                                    </p:set>
                                    <p:animEffect transition="in" filter="wipe(down)">
                                      <p:cBhvr>
                                        <p:cTn id="10"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7650" name="Picture 2" descr="C:\Users\Uttam\Downloads\LAC meaning\language-across-curriculum-meaning-definition-and-principles-30-638.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27650"/>
                                        </p:tgtEl>
                                        <p:attrNameLst>
                                          <p:attrName>style.visibility</p:attrName>
                                        </p:attrNameLst>
                                      </p:cBhvr>
                                      <p:to>
                                        <p:strVal val="visible"/>
                                      </p:to>
                                    </p:set>
                                    <p:animEffect transition="in" filter="wipe(down)">
                                      <p:cBhvr>
                                        <p:cTn id="10"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IN" dirty="0"/>
              <a:t>Concept of LAC</a:t>
            </a:r>
          </a:p>
        </p:txBody>
      </p:sp>
      <p:pic>
        <p:nvPicPr>
          <p:cNvPr id="1026" name="Picture 2" descr="C:\Users\Uttam\Downloads\LAC meaning\language-across-curriculum-meaning-definition-and-principles-2-638.jpg"/>
          <p:cNvPicPr>
            <a:picLocks noGrp="1" noChangeAspect="1" noChangeArrowheads="1"/>
          </p:cNvPicPr>
          <p:nvPr>
            <p:ph idx="1"/>
          </p:nvPr>
        </p:nvPicPr>
        <p:blipFill>
          <a:blip r:embed="rId2"/>
          <a:srcRect/>
          <a:stretch>
            <a:fillRect/>
          </a:stretch>
        </p:blipFill>
        <p:spPr bwMode="auto">
          <a:xfrm>
            <a:off x="0" y="1428736"/>
            <a:ext cx="9143999" cy="5429264"/>
          </a:xfrm>
          <a:prstGeom prst="rect">
            <a:avLst/>
          </a:prstGeom>
          <a:noFill/>
        </p:spPr>
      </p:pic>
    </p:spTree>
  </p:cSld>
  <p:clrMapOvr>
    <a:masterClrMapping/>
  </p:clrMapOvr>
  <p:transition>
    <p:wedg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8674" name="Picture 2" descr="C:\Users\Uttam\Downloads\LAC meaning\language-across-curriculum-meaning-definition-and-principles-31-638.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28674"/>
                                        </p:tgtEl>
                                        <p:attrNameLst>
                                          <p:attrName>style.visibility</p:attrName>
                                        </p:attrNameLst>
                                      </p:cBhvr>
                                      <p:to>
                                        <p:strVal val="visible"/>
                                      </p:to>
                                    </p:set>
                                    <p:animEffect transition="in" filter="wipe(down)">
                                      <p:cBhvr>
                                        <p:cTn id="10"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9698" name="Picture 2" descr="C:\Users\Uttam\Downloads\LAC meaning\language-across-curriculum-meaning-definition-and-principles-32-638.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29698"/>
                                        </p:tgtEl>
                                        <p:attrNameLst>
                                          <p:attrName>style.visibility</p:attrName>
                                        </p:attrNameLst>
                                      </p:cBhvr>
                                      <p:to>
                                        <p:strVal val="visible"/>
                                      </p:to>
                                    </p:set>
                                    <p:animEffect transition="in" filter="wipe(down)">
                                      <p:cBhvr>
                                        <p:cTn id="10"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2770" name="Picture 2" descr="C:\Users\Uttam\Downloads\LAC meaning\language-across-curriculum-meaning-definition-and-principles-33-638.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2770"/>
                                        </p:tgtEl>
                                        <p:attrNameLst>
                                          <p:attrName>style.visibility</p:attrName>
                                        </p:attrNameLst>
                                      </p:cBhvr>
                                      <p:to>
                                        <p:strVal val="visible"/>
                                      </p:to>
                                    </p:set>
                                    <p:animEffect transition="in" filter="wipe(down)">
                                      <p:cBhvr>
                                        <p:cTn id="10"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None/>
            </a:pPr>
            <a:r>
              <a:rPr lang="en-IN" sz="6600" b="1" dirty="0"/>
              <a:t>                  </a:t>
            </a:r>
          </a:p>
          <a:p>
            <a:pPr>
              <a:buNone/>
            </a:pPr>
            <a:r>
              <a:rPr lang="en-IN" sz="6600" b="1"/>
              <a:t>            </a:t>
            </a:r>
            <a:r>
              <a:rPr lang="en-IN" sz="6600" b="1" dirty="0"/>
              <a:t>Thank You</a:t>
            </a:r>
          </a:p>
        </p:txBody>
      </p:sp>
    </p:spTree>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IN" dirty="0"/>
          </a:p>
        </p:txBody>
      </p:sp>
      <p:pic>
        <p:nvPicPr>
          <p:cNvPr id="2050" name="Picture 2" descr="C:\Users\Uttam\Downloads\LAC meaning\language-across-curriculum-meaning-definition-and-principles-3-638.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IN" dirty="0"/>
              <a:t>Need and significance of LAC</a:t>
            </a:r>
          </a:p>
        </p:txBody>
      </p:sp>
      <p:pic>
        <p:nvPicPr>
          <p:cNvPr id="3074" name="Picture 2" descr="C:\Users\Uttam\Downloads\LAC meaning\language-across-curriculum-meaning-definition-and-principles-5-638.jpg"/>
          <p:cNvPicPr>
            <a:picLocks noGrp="1" noChangeAspect="1" noChangeArrowheads="1"/>
          </p:cNvPicPr>
          <p:nvPr>
            <p:ph sz="half" idx="1"/>
          </p:nvPr>
        </p:nvPicPr>
        <p:blipFill>
          <a:blip r:embed="rId2"/>
          <a:srcRect/>
          <a:stretch>
            <a:fillRect/>
          </a:stretch>
        </p:blipFill>
        <p:spPr bwMode="auto">
          <a:xfrm>
            <a:off x="0" y="1428736"/>
            <a:ext cx="4572000" cy="5429264"/>
          </a:xfrm>
          <a:prstGeom prst="rect">
            <a:avLst/>
          </a:prstGeom>
          <a:noFill/>
        </p:spPr>
      </p:pic>
      <p:pic>
        <p:nvPicPr>
          <p:cNvPr id="3075" name="Picture 3" descr="C:\Users\Uttam\Downloads\LAC meaning\language-across-curriculum-meaning-definition-and-principles-13-638.jpg"/>
          <p:cNvPicPr>
            <a:picLocks noGrp="1" noChangeAspect="1" noChangeArrowheads="1"/>
          </p:cNvPicPr>
          <p:nvPr>
            <p:ph sz="half" idx="2"/>
          </p:nvPr>
        </p:nvPicPr>
        <p:blipFill>
          <a:blip r:embed="rId3"/>
          <a:srcRect/>
          <a:stretch>
            <a:fillRect/>
          </a:stretch>
        </p:blipFill>
        <p:spPr bwMode="auto">
          <a:xfrm>
            <a:off x="4572000" y="1428736"/>
            <a:ext cx="4572000" cy="5429264"/>
          </a:xfrm>
          <a:prstGeom prst="rect">
            <a:avLst/>
          </a:prstGeom>
          <a:noFill/>
        </p:spPr>
      </p:pic>
    </p:spTree>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IN" dirty="0"/>
              <a:t>In case of the students</a:t>
            </a:r>
          </a:p>
        </p:txBody>
      </p:sp>
      <p:pic>
        <p:nvPicPr>
          <p:cNvPr id="4098" name="Picture 2" descr="C:\Users\Uttam\Downloads\LAC meaning\language-across-curriculum-meaning-definition-and-principles-6-638.jpg"/>
          <p:cNvPicPr>
            <a:picLocks noGrp="1" noChangeAspect="1" noChangeArrowheads="1"/>
          </p:cNvPicPr>
          <p:nvPr>
            <p:ph idx="1"/>
          </p:nvPr>
        </p:nvPicPr>
        <p:blipFill>
          <a:blip r:embed="rId2"/>
          <a:srcRect/>
          <a:stretch>
            <a:fillRect/>
          </a:stretch>
        </p:blipFill>
        <p:spPr bwMode="auto">
          <a:xfrm>
            <a:off x="0" y="1428736"/>
            <a:ext cx="9143999" cy="5429264"/>
          </a:xfrm>
          <a:prstGeom prst="rect">
            <a:avLst/>
          </a:prstGeom>
          <a:noFill/>
        </p:spPr>
      </p:pic>
    </p:spTree>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descr="C:\Users\Uttam\Downloads\LAC meaning\language-across-curriculum-meaning-definition-and-principles-7-638.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Tree>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descr="C:\Users\Uttam\Downloads\LAC meaning\language-across-curriculum-meaning-definition-and-principles-8-638.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Tree>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descr="C:\Users\Uttam\Downloads\LAC meaning\language-across-curriculum-meaning-definition-and-principles-9-638.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Tree>
  </p:cSld>
  <p:clrMapOvr>
    <a:masterClrMapping/>
  </p:clrMapOvr>
  <p:transition>
    <p:wedg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95</Words>
  <Application>Microsoft Office PowerPoint</Application>
  <PresentationFormat>On-screen Show (4:3)</PresentationFormat>
  <Paragraphs>13</Paragraphs>
  <Slides>33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Meaning and concept of language across curriculum</vt:lpstr>
      <vt:lpstr>Meaning of LAC</vt:lpstr>
      <vt:lpstr>Concept of LAC</vt:lpstr>
      <vt:lpstr>PowerPoint Presentation</vt:lpstr>
      <vt:lpstr>Need and significance of LAC</vt:lpstr>
      <vt:lpstr>In case of the students</vt:lpstr>
      <vt:lpstr>PowerPoint Presentation</vt:lpstr>
      <vt:lpstr>PowerPoint Presentation</vt:lpstr>
      <vt:lpstr>PowerPoint Presentation</vt:lpstr>
      <vt:lpstr>PowerPoint Presentation</vt:lpstr>
      <vt:lpstr>PowerPoint Presentation</vt:lpstr>
      <vt:lpstr>PowerPoint Presentation</vt:lpstr>
      <vt:lpstr>In case of the teacher</vt:lpstr>
      <vt:lpstr>In the case of teachers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Benefits by LAC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Meaning and concept of language across curriculum</dc:title>
  <dc:creator>Uttam</dc:creator>
  <cp:lastModifiedBy>Uttam Das</cp:lastModifiedBy>
  <cp:revision>38</cp:revision>
  <dcterms:created xsi:type="dcterms:W3CDTF">2018-07-28T05:39:54Z</dcterms:created>
  <dcterms:modified xsi:type="dcterms:W3CDTF">2022-10-21T04:56:39Z</dcterms:modified>
</cp:coreProperties>
</file>