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61" r:id="rId5"/>
    <p:sldId id="258" r:id="rId6"/>
    <p:sldId id="262"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E609B8E4-8105-4BA1-8640-B3DB0A10574E}" type="datetimeFigureOut">
              <a:rPr lang="en-US" smtClean="0"/>
              <a:pPr/>
              <a:t>11/2/2023</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a:lstStyle/>
          <a:p>
            <a:fld id="{BC8296D7-DC92-4B13-967D-8CD93E132EF7}" type="slidenum">
              <a:rPr lang="en-IN" smtClean="0"/>
              <a:pPr/>
              <a:t>‹#›</a:t>
            </a:fld>
            <a:endParaRPr lang="en-IN"/>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09B8E4-8105-4BA1-8640-B3DB0A10574E}" type="datetimeFigureOut">
              <a:rPr lang="en-US" smtClean="0"/>
              <a:pPr/>
              <a:t>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C8296D7-DC92-4B13-967D-8CD93E132EF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09B8E4-8105-4BA1-8640-B3DB0A10574E}" type="datetimeFigureOut">
              <a:rPr lang="en-US" smtClean="0"/>
              <a:pPr/>
              <a:t>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C8296D7-DC92-4B13-967D-8CD93E132EF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09B8E4-8105-4BA1-8640-B3DB0A10574E}" type="datetimeFigureOut">
              <a:rPr lang="en-US" smtClean="0"/>
              <a:pPr/>
              <a:t>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C8296D7-DC92-4B13-967D-8CD93E132EF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609B8E4-8105-4BA1-8640-B3DB0A10574E}" type="datetimeFigureOut">
              <a:rPr lang="en-US" smtClean="0"/>
              <a:pPr/>
              <a:t>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C8296D7-DC92-4B13-967D-8CD93E132EF7}" type="slidenum">
              <a:rPr lang="en-IN" smtClean="0"/>
              <a:pPr/>
              <a:t>‹#›</a:t>
            </a:fld>
            <a:endParaRPr lang="en-IN"/>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609B8E4-8105-4BA1-8640-B3DB0A10574E}" type="datetimeFigureOut">
              <a:rPr lang="en-US" smtClean="0"/>
              <a:pPr/>
              <a:t>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C8296D7-DC92-4B13-967D-8CD93E132EF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609B8E4-8105-4BA1-8640-B3DB0A10574E}" type="datetimeFigureOut">
              <a:rPr lang="en-US" smtClean="0"/>
              <a:pPr/>
              <a:t>11/2/2023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C8296D7-DC92-4B13-967D-8CD93E132EF7}" type="slidenum">
              <a:rPr lang="en-IN" smtClean="0"/>
              <a:pPr/>
              <a:t>‹#›</a:t>
            </a:fld>
            <a:endParaRPr lang="en-IN"/>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E609B8E4-8105-4BA1-8640-B3DB0A10574E}" type="datetimeFigureOut">
              <a:rPr lang="en-US" smtClean="0"/>
              <a:pPr/>
              <a:t>11/2/2023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C8296D7-DC92-4B13-967D-8CD93E132EF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09B8E4-8105-4BA1-8640-B3DB0A10574E}" type="datetimeFigureOut">
              <a:rPr lang="en-US" smtClean="0"/>
              <a:pPr/>
              <a:t>11/2/2023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C8296D7-DC92-4B13-967D-8CD93E132EF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609B8E4-8105-4BA1-8640-B3DB0A10574E}" type="datetimeFigureOut">
              <a:rPr lang="en-US" smtClean="0"/>
              <a:pPr/>
              <a:t>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C8296D7-DC92-4B13-967D-8CD93E132EF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E609B8E4-8105-4BA1-8640-B3DB0A10574E}" type="datetimeFigureOut">
              <a:rPr lang="en-US" smtClean="0"/>
              <a:pPr/>
              <a:t>11/2/2023</a:t>
            </a:fld>
            <a:endParaRPr lang="en-IN"/>
          </a:p>
        </p:txBody>
      </p:sp>
      <p:sp>
        <p:nvSpPr>
          <p:cNvPr id="6" name="Footer Placeholder 5"/>
          <p:cNvSpPr>
            <a:spLocks noGrp="1"/>
          </p:cNvSpPr>
          <p:nvPr>
            <p:ph type="ftr" sz="quarter" idx="11"/>
          </p:nvPr>
        </p:nvSpPr>
        <p:spPr>
          <a:xfrm>
            <a:off x="914400" y="55499"/>
            <a:ext cx="5562600" cy="365125"/>
          </a:xfrm>
        </p:spPr>
        <p:txBody>
          <a:bodyPr/>
          <a:lstStyle/>
          <a:p>
            <a:endParaRPr lang="en-IN"/>
          </a:p>
        </p:txBody>
      </p:sp>
      <p:sp>
        <p:nvSpPr>
          <p:cNvPr id="7" name="Slide Number Placeholder 6"/>
          <p:cNvSpPr>
            <a:spLocks noGrp="1"/>
          </p:cNvSpPr>
          <p:nvPr>
            <p:ph type="sldNum" sz="quarter" idx="12"/>
          </p:nvPr>
        </p:nvSpPr>
        <p:spPr>
          <a:xfrm>
            <a:off x="8610600" y="55499"/>
            <a:ext cx="457200" cy="365125"/>
          </a:xfrm>
        </p:spPr>
        <p:txBody>
          <a:bodyPr/>
          <a:lstStyle/>
          <a:p>
            <a:fld id="{BC8296D7-DC92-4B13-967D-8CD93E132EF7}"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609B8E4-8105-4BA1-8640-B3DB0A10574E}" type="datetimeFigureOut">
              <a:rPr lang="en-US" smtClean="0"/>
              <a:pPr/>
              <a:t>11/2/2023</a:t>
            </a:fld>
            <a:endParaRPr lang="en-IN"/>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IN"/>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C8296D7-DC92-4B13-967D-8CD93E132EF7}" type="slidenum">
              <a:rPr lang="en-IN" smtClean="0"/>
              <a:pPr/>
              <a:t>‹#›</a:t>
            </a:fld>
            <a:endParaRPr lang="en-IN"/>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P-06-I</a:t>
            </a:r>
            <a:br>
              <a:rPr lang="en-IN" dirty="0"/>
            </a:br>
            <a:r>
              <a:rPr lang="en-IN" dirty="0"/>
              <a:t>unit-</a:t>
            </a:r>
            <a:r>
              <a:rPr lang="en-IN" dirty="0" err="1"/>
              <a:t>i</a:t>
            </a:r>
            <a:br>
              <a:rPr lang="en-IN" dirty="0"/>
            </a:br>
            <a:endParaRPr lang="en-IN" dirty="0"/>
          </a:p>
        </p:txBody>
      </p:sp>
      <p:sp>
        <p:nvSpPr>
          <p:cNvPr id="3" name="Subtitle 2"/>
          <p:cNvSpPr>
            <a:spLocks noGrp="1"/>
          </p:cNvSpPr>
          <p:nvPr>
            <p:ph type="subTitle" idx="1"/>
          </p:nvPr>
        </p:nvSpPr>
        <p:spPr/>
        <p:txBody>
          <a:bodyPr>
            <a:noAutofit/>
          </a:bodyPr>
          <a:lstStyle/>
          <a:p>
            <a:r>
              <a:rPr lang="en-IN" sz="8000" dirty="0"/>
              <a:t>Scope of English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45719"/>
          </a:xfrm>
        </p:spPr>
        <p:txBody>
          <a:bodyPr/>
          <a:lstStyle/>
          <a:p>
            <a:endParaRPr lang="en-IN" dirty="0"/>
          </a:p>
        </p:txBody>
      </p:sp>
      <p:sp>
        <p:nvSpPr>
          <p:cNvPr id="3" name="Content Placeholder 2"/>
          <p:cNvSpPr>
            <a:spLocks noGrp="1"/>
          </p:cNvSpPr>
          <p:nvPr>
            <p:ph idx="1"/>
          </p:nvPr>
        </p:nvSpPr>
        <p:spPr>
          <a:xfrm>
            <a:off x="457200" y="0"/>
            <a:ext cx="8229600" cy="6858000"/>
          </a:xfrm>
        </p:spPr>
        <p:txBody>
          <a:bodyPr>
            <a:noAutofit/>
          </a:bodyPr>
          <a:lstStyle/>
          <a:p>
            <a:pPr>
              <a:buNone/>
            </a:pPr>
            <a:r>
              <a:rPr lang="en-IN" sz="2800" dirty="0"/>
              <a:t>  </a:t>
            </a:r>
          </a:p>
          <a:p>
            <a:pPr>
              <a:buNone/>
            </a:pPr>
            <a:r>
              <a:rPr lang="en-IN" sz="2800" dirty="0"/>
              <a:t>         English has occupied an important place in our educational system and life of our country. It is the language that continues to dominate the nation. It is generally seen that every language has minimum three components such as sound, structures and vocabulary. But out of three the most vital parts structure which really offers certain meaning with the correct grammatical knowledge as well as structure patterns. India is a third largest English speaking country. In India English is being perceived as a " must-know " language. English has now become a ladder for upper social mobility and " a window to the world " </a:t>
            </a:r>
            <a:br>
              <a:rPr lang="en-IN" sz="2800" dirty="0"/>
            </a:br>
            <a:endParaRPr lang="en-I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r>
              <a:rPr lang="en-IN" dirty="0"/>
              <a:t>The global spread of English</a:t>
            </a:r>
          </a:p>
          <a:p>
            <a:r>
              <a:rPr lang="en-IN" b="1" dirty="0"/>
              <a:t>Factors promoting the use of English around the world </a:t>
            </a:r>
          </a:p>
          <a:p>
            <a:r>
              <a:rPr lang="en-IN" i="1" dirty="0"/>
              <a:t>Historical factors</a:t>
            </a:r>
          </a:p>
          <a:p>
            <a:r>
              <a:rPr lang="en-IN" i="1" dirty="0"/>
              <a:t>Globalization</a:t>
            </a:r>
          </a:p>
          <a:p>
            <a:r>
              <a:rPr lang="en-IN" i="1" dirty="0"/>
              <a:t>Economic development</a:t>
            </a:r>
          </a:p>
          <a:p>
            <a:r>
              <a:rPr lang="en-IN" i="1" dirty="0"/>
              <a:t>Communication</a:t>
            </a:r>
          </a:p>
          <a:p>
            <a:r>
              <a:rPr lang="en-IN" i="1" dirty="0"/>
              <a:t>Business and entrepreneurship</a:t>
            </a:r>
          </a:p>
          <a:p>
            <a:r>
              <a:rPr lang="en-IN" i="1" dirty="0"/>
              <a:t>Education</a:t>
            </a:r>
          </a:p>
          <a:p>
            <a:r>
              <a:rPr lang="en-IN" i="1" dirty="0"/>
              <a:t>Travel</a:t>
            </a:r>
          </a:p>
          <a:p>
            <a:r>
              <a:rPr lang="en-IN" i="1" dirty="0"/>
              <a:t>Popular culture</a:t>
            </a:r>
          </a:p>
          <a:p>
            <a:r>
              <a:rPr lang="en-IN" i="1" dirty="0"/>
              <a:t>The media</a:t>
            </a:r>
          </a:p>
          <a:p>
            <a:r>
              <a:rPr lang="en-IN" i="1" dirty="0"/>
              <a:t>A global English language teaching industry</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CE991-70CC-47FB-322F-28239DFF822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544E294-7ED0-D6D8-6047-D9B64719F9DA}"/>
              </a:ext>
            </a:extLst>
          </p:cNvPr>
          <p:cNvSpPr>
            <a:spLocks noGrp="1"/>
          </p:cNvSpPr>
          <p:nvPr>
            <p:ph idx="1"/>
          </p:nvPr>
        </p:nvSpPr>
        <p:spPr/>
        <p:txBody>
          <a:bodyPr/>
          <a:lstStyle/>
          <a:p>
            <a:r>
              <a:rPr lang="en-IN" dirty="0"/>
              <a:t>Communication Skills:</a:t>
            </a:r>
          </a:p>
          <a:p>
            <a:r>
              <a:rPr lang="en-IN" dirty="0"/>
              <a:t>Critical Thinking:</a:t>
            </a:r>
          </a:p>
          <a:p>
            <a:r>
              <a:rPr lang="en-IN" dirty="0"/>
              <a:t>Writing Skills: </a:t>
            </a:r>
          </a:p>
          <a:p>
            <a:r>
              <a:rPr lang="en-IN" dirty="0"/>
              <a:t>Cultural Awareness:</a:t>
            </a:r>
          </a:p>
          <a:p>
            <a:r>
              <a:rPr lang="en-IN" dirty="0"/>
              <a:t>Literature Appreciation: </a:t>
            </a:r>
          </a:p>
          <a:p>
            <a:r>
              <a:rPr lang="en-IN" dirty="0"/>
              <a:t>Exam Preparation:</a:t>
            </a:r>
          </a:p>
          <a:p>
            <a:r>
              <a:rPr lang="en-IN" dirty="0"/>
              <a:t>Technology Integration:</a:t>
            </a:r>
          </a:p>
          <a:p>
            <a:r>
              <a:rPr lang="en-IN" dirty="0"/>
              <a:t>Creative Writing and Arts:</a:t>
            </a:r>
          </a:p>
        </p:txBody>
      </p:sp>
    </p:spTree>
    <p:extLst>
      <p:ext uri="{BB962C8B-B14F-4D97-AF65-F5344CB8AC3E}">
        <p14:creationId xmlns:p14="http://schemas.microsoft.com/office/powerpoint/2010/main" val="1529832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57224" y="428604"/>
            <a:ext cx="7772400" cy="83460"/>
          </a:xfrm>
        </p:spPr>
        <p:txBody>
          <a:bodyPr/>
          <a:lstStyle/>
          <a:p>
            <a:endParaRPr lang="en-IN" dirty="0"/>
          </a:p>
        </p:txBody>
      </p:sp>
      <p:sp>
        <p:nvSpPr>
          <p:cNvPr id="3" name="Content Placeholder 2"/>
          <p:cNvSpPr>
            <a:spLocks noGrp="1"/>
          </p:cNvSpPr>
          <p:nvPr>
            <p:ph idx="1"/>
          </p:nvPr>
        </p:nvSpPr>
        <p:spPr>
          <a:xfrm>
            <a:off x="914400" y="142852"/>
            <a:ext cx="7772400" cy="6572296"/>
          </a:xfrm>
        </p:spPr>
        <p:txBody>
          <a:bodyPr>
            <a:normAutofit/>
          </a:bodyPr>
          <a:lstStyle/>
          <a:p>
            <a:r>
              <a:rPr lang="en-IN" dirty="0"/>
              <a:t>Position of English in India</a:t>
            </a:r>
          </a:p>
          <a:p>
            <a:r>
              <a:rPr lang="en-IN" dirty="0"/>
              <a:t>Uses of English</a:t>
            </a:r>
          </a:p>
          <a:p>
            <a:r>
              <a:rPr lang="en-IN" dirty="0"/>
              <a:t>English for NEWS and Information.</a:t>
            </a:r>
          </a:p>
          <a:p>
            <a:r>
              <a:rPr lang="en-IN" dirty="0"/>
              <a:t>English for business, diplomacy and the profession.</a:t>
            </a:r>
          </a:p>
          <a:p>
            <a:r>
              <a:rPr lang="en-IN" dirty="0"/>
              <a:t>English for entertainment or rejoice.</a:t>
            </a:r>
          </a:p>
          <a:p>
            <a:r>
              <a:rPr lang="en-IN" dirty="0"/>
              <a:t>Updating choices.</a:t>
            </a:r>
          </a:p>
          <a:p>
            <a:r>
              <a:rPr lang="en-IN" dirty="0"/>
              <a:t>Other uses of English.</a:t>
            </a:r>
          </a:p>
          <a:p>
            <a:r>
              <a:rPr lang="en-IN" dirty="0"/>
              <a:t>Social factors promoting English in schools.</a:t>
            </a:r>
          </a:p>
          <a:p>
            <a:r>
              <a:rPr lang="en-IN" dirty="0"/>
              <a:t>Psychological factors and English Speaking.</a:t>
            </a:r>
          </a:p>
          <a:p>
            <a:r>
              <a:rPr lang="en-IN" dirty="0"/>
              <a:t>Important psychological factors in spoken English teaching and learning.</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1DDE3-C84E-55FF-B8F2-770B6A18579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7663E57-DE74-7AEC-CDCB-6C694475A20C}"/>
              </a:ext>
            </a:extLst>
          </p:cNvPr>
          <p:cNvSpPr>
            <a:spLocks noGrp="1"/>
          </p:cNvSpPr>
          <p:nvPr>
            <p:ph idx="1"/>
          </p:nvPr>
        </p:nvSpPr>
        <p:spPr/>
        <p:txBody>
          <a:bodyPr/>
          <a:lstStyle/>
          <a:p>
            <a:r>
              <a:rPr lang="en-US" dirty="0"/>
              <a:t>The scope of teaching English at the secondary level is diverse and can have a profound impact on students' language skills, critical thinking abilities, and overall education. English teachers have the opportunity to inspire a lifelong love of learning and literacy in their students.</a:t>
            </a:r>
          </a:p>
          <a:p>
            <a:endParaRPr lang="en-US" dirty="0"/>
          </a:p>
          <a:p>
            <a:endParaRPr lang="en-US" dirty="0"/>
          </a:p>
          <a:p>
            <a:endParaRPr lang="en-US" dirty="0"/>
          </a:p>
          <a:p>
            <a:endParaRPr lang="en-US" dirty="0"/>
          </a:p>
          <a:p>
            <a:endParaRPr lang="en-US"/>
          </a:p>
          <a:p>
            <a:pPr marL="68580" indent="0">
              <a:buNone/>
            </a:pPr>
            <a:endParaRPr lang="en-IN" dirty="0"/>
          </a:p>
        </p:txBody>
      </p:sp>
    </p:spTree>
    <p:extLst>
      <p:ext uri="{BB962C8B-B14F-4D97-AF65-F5344CB8AC3E}">
        <p14:creationId xmlns:p14="http://schemas.microsoft.com/office/powerpoint/2010/main" val="1312277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Autofit/>
          </a:bodyPr>
          <a:lstStyle/>
          <a:p>
            <a:pPr>
              <a:buNone/>
            </a:pPr>
            <a:endParaRPr lang="en-IN" sz="6600" dirty="0"/>
          </a:p>
          <a:p>
            <a:pPr>
              <a:buNone/>
            </a:pPr>
            <a:r>
              <a:rPr lang="en-IN" sz="6600" dirty="0"/>
              <a:t>         Thank you</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41</TotalTime>
  <Words>294</Words>
  <Application>Microsoft Office PowerPoint</Application>
  <PresentationFormat>On-screen Show (4:3)</PresentationFormat>
  <Paragraphs>41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Consolas</vt:lpstr>
      <vt:lpstr>Corbel</vt:lpstr>
      <vt:lpstr>Wingdings</vt:lpstr>
      <vt:lpstr>Wingdings 2</vt:lpstr>
      <vt:lpstr>Wingdings 3</vt:lpstr>
      <vt:lpstr>Metro</vt:lpstr>
      <vt:lpstr>P-06-I unit-i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Scope of english  </dc:title>
  <dc:creator>Uttam</dc:creator>
  <cp:lastModifiedBy>Uttam Das</cp:lastModifiedBy>
  <cp:revision>16</cp:revision>
  <dcterms:created xsi:type="dcterms:W3CDTF">2018-09-20T07:30:44Z</dcterms:created>
  <dcterms:modified xsi:type="dcterms:W3CDTF">2023-11-02T05:27:22Z</dcterms:modified>
</cp:coreProperties>
</file>