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CF95299-2878-4E3E-8B0A-2C48A036211B}" type="datetimeFigureOut">
              <a:rPr lang="en-US" smtClean="0"/>
              <a:pPr/>
              <a:t>3/17/2022</a:t>
            </a:fld>
            <a:endParaRPr lang="en-IN"/>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IN"/>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BF112A2-A662-47D0-A212-6C94E333597F}"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CF95299-2878-4E3E-8B0A-2C48A036211B}" type="datetimeFigureOut">
              <a:rPr lang="en-US" smtClean="0"/>
              <a:pPr/>
              <a:t>3/17/2022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BF112A2-A662-47D0-A212-6C94E333597F}"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CF95299-2878-4E3E-8B0A-2C48A036211B}" type="datetimeFigureOut">
              <a:rPr lang="en-US" smtClean="0"/>
              <a:pPr/>
              <a:t>3/17/2022</a:t>
            </a:fld>
            <a:endParaRPr lang="en-IN"/>
          </a:p>
        </p:txBody>
      </p:sp>
      <p:sp>
        <p:nvSpPr>
          <p:cNvPr id="5" name="Footer Placeholder 4"/>
          <p:cNvSpPr>
            <a:spLocks noGrp="1"/>
          </p:cNvSpPr>
          <p:nvPr>
            <p:ph type="ftr" sz="quarter" idx="11"/>
          </p:nvPr>
        </p:nvSpPr>
        <p:spPr>
          <a:xfrm>
            <a:off x="457201" y="6248207"/>
            <a:ext cx="5573483" cy="365125"/>
          </a:xfrm>
        </p:spPr>
        <p:txBody>
          <a:bodyPr/>
          <a:lstStyle/>
          <a:p>
            <a:endParaRPr lang="en-IN"/>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3BF112A2-A662-47D0-A212-6C94E333597F}"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4CF95299-2878-4E3E-8B0A-2C48A036211B}" type="datetimeFigureOut">
              <a:rPr lang="en-US" smtClean="0"/>
              <a:pPr/>
              <a:t>3/17/2022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BF112A2-A662-47D0-A212-6C94E333597F}" type="slidenum">
              <a:rPr lang="en-IN" smtClean="0"/>
              <a:pPr/>
              <a:t>‹#›</a:t>
            </a:fld>
            <a:endParaRPr lang="en-IN"/>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4CF95299-2878-4E3E-8B0A-2C48A036211B}" type="datetimeFigureOut">
              <a:rPr lang="en-US" smtClean="0"/>
              <a:pPr/>
              <a:t>3/17/2022</a:t>
            </a:fld>
            <a:endParaRPr lang="en-IN"/>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BF112A2-A662-47D0-A212-6C94E333597F}" type="slidenum">
              <a:rPr lang="en-IN" smtClean="0"/>
              <a:pPr/>
              <a:t>‹#›</a:t>
            </a:fld>
            <a:endParaRPr lang="en-IN"/>
          </a:p>
        </p:txBody>
      </p:sp>
      <p:sp>
        <p:nvSpPr>
          <p:cNvPr id="14" name="Footer Placeholder 13"/>
          <p:cNvSpPr>
            <a:spLocks noGrp="1"/>
          </p:cNvSpPr>
          <p:nvPr>
            <p:ph type="ftr" sz="quarter" idx="12"/>
          </p:nvPr>
        </p:nvSpPr>
        <p:spPr/>
        <p:txBody>
          <a:bodyPr/>
          <a:lstStyle/>
          <a:p>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4CF95299-2878-4E3E-8B0A-2C48A036211B}" type="datetimeFigureOut">
              <a:rPr lang="en-US" smtClean="0"/>
              <a:pPr/>
              <a:t>3/17/2022</a:t>
            </a:fld>
            <a:endParaRPr lang="en-IN"/>
          </a:p>
        </p:txBody>
      </p:sp>
      <p:sp>
        <p:nvSpPr>
          <p:cNvPr id="10" name="Slide Number Placeholder 9"/>
          <p:cNvSpPr>
            <a:spLocks noGrp="1"/>
          </p:cNvSpPr>
          <p:nvPr>
            <p:ph type="sldNum" sz="quarter" idx="16"/>
          </p:nvPr>
        </p:nvSpPr>
        <p:spPr/>
        <p:txBody>
          <a:bodyPr rtlCol="0"/>
          <a:lstStyle/>
          <a:p>
            <a:fld id="{3BF112A2-A662-47D0-A212-6C94E333597F}" type="slidenum">
              <a:rPr lang="en-IN" smtClean="0"/>
              <a:pPr/>
              <a:t>‹#›</a:t>
            </a:fld>
            <a:endParaRPr lang="en-IN"/>
          </a:p>
        </p:txBody>
      </p:sp>
      <p:sp>
        <p:nvSpPr>
          <p:cNvPr id="12" name="Footer Placeholder 11"/>
          <p:cNvSpPr>
            <a:spLocks noGrp="1"/>
          </p:cNvSpPr>
          <p:nvPr>
            <p:ph type="ftr" sz="quarter" idx="17"/>
          </p:nvPr>
        </p:nvSpPr>
        <p:spPr/>
        <p:txBody>
          <a:bodyPr rtlCol="0"/>
          <a:lstStyle/>
          <a:p>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4CF95299-2878-4E3E-8B0A-2C48A036211B}" type="datetimeFigureOut">
              <a:rPr lang="en-US" smtClean="0"/>
              <a:pPr/>
              <a:t>3/17/2022</a:t>
            </a:fld>
            <a:endParaRPr lang="en-IN"/>
          </a:p>
        </p:txBody>
      </p:sp>
      <p:sp>
        <p:nvSpPr>
          <p:cNvPr id="12" name="Slide Number Placeholder 11"/>
          <p:cNvSpPr>
            <a:spLocks noGrp="1"/>
          </p:cNvSpPr>
          <p:nvPr>
            <p:ph type="sldNum" sz="quarter" idx="16"/>
          </p:nvPr>
        </p:nvSpPr>
        <p:spPr/>
        <p:txBody>
          <a:bodyPr rtlCol="0"/>
          <a:lstStyle/>
          <a:p>
            <a:fld id="{3BF112A2-A662-47D0-A212-6C94E333597F}" type="slidenum">
              <a:rPr lang="en-IN" smtClean="0"/>
              <a:pPr/>
              <a:t>‹#›</a:t>
            </a:fld>
            <a:endParaRPr lang="en-IN"/>
          </a:p>
        </p:txBody>
      </p:sp>
      <p:sp>
        <p:nvSpPr>
          <p:cNvPr id="14" name="Footer Placeholder 13"/>
          <p:cNvSpPr>
            <a:spLocks noGrp="1"/>
          </p:cNvSpPr>
          <p:nvPr>
            <p:ph type="ftr" sz="quarter" idx="17"/>
          </p:nvPr>
        </p:nvSpPr>
        <p:spPr/>
        <p:txBody>
          <a:bodyPr rtlCol="0"/>
          <a:lstStyle/>
          <a:p>
            <a:endParaRPr lang="en-IN"/>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CF95299-2878-4E3E-8B0A-2C48A036211B}" type="datetimeFigureOut">
              <a:rPr lang="en-US" smtClean="0"/>
              <a:pPr/>
              <a:t>3/17/2022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BF112A2-A662-47D0-A212-6C94E333597F}"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F95299-2878-4E3E-8B0A-2C48A036211B}" type="datetimeFigureOut">
              <a:rPr lang="en-US" smtClean="0"/>
              <a:pPr/>
              <a:t>3/17/2022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BF112A2-A662-47D0-A212-6C94E333597F}"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4CF95299-2878-4E3E-8B0A-2C48A036211B}" type="datetimeFigureOut">
              <a:rPr lang="en-US" smtClean="0"/>
              <a:pPr/>
              <a:t>3/17/2022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BF112A2-A662-47D0-A212-6C94E333597F}" type="slidenum">
              <a:rPr lang="en-IN" smtClean="0"/>
              <a:pPr/>
              <a:t>‹#›</a:t>
            </a:fld>
            <a:endParaRPr lang="en-IN"/>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CF95299-2878-4E3E-8B0A-2C48A036211B}" type="datetimeFigureOut">
              <a:rPr lang="en-US" smtClean="0"/>
              <a:pPr/>
              <a:t>3/17/2022</a:t>
            </a:fld>
            <a:endParaRPr lang="en-IN"/>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BF112A2-A662-47D0-A212-6C94E333597F}" type="slidenum">
              <a:rPr lang="en-IN" smtClean="0"/>
              <a:pPr/>
              <a:t>‹#›</a:t>
            </a:fld>
            <a:endParaRPr lang="en-IN"/>
          </a:p>
        </p:txBody>
      </p:sp>
      <p:sp>
        <p:nvSpPr>
          <p:cNvPr id="14" name="Footer Placeholder 13"/>
          <p:cNvSpPr>
            <a:spLocks noGrp="1"/>
          </p:cNvSpPr>
          <p:nvPr>
            <p:ph type="ftr" sz="quarter" idx="12"/>
          </p:nvPr>
        </p:nvSpPr>
        <p:spPr>
          <a:xfrm>
            <a:off x="1600200" y="6248206"/>
            <a:ext cx="4572000" cy="365125"/>
          </a:xfrm>
        </p:spPr>
        <p:txBody>
          <a:bodyPr rtlCol="0"/>
          <a:lstStyle/>
          <a:p>
            <a:endParaRPr lang="en-IN"/>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CF95299-2878-4E3E-8B0A-2C48A036211B}" type="datetimeFigureOut">
              <a:rPr lang="en-US" smtClean="0"/>
              <a:pPr/>
              <a:t>3/17/2022</a:t>
            </a:fld>
            <a:endParaRPr lang="en-IN"/>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IN"/>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BF112A2-A662-47D0-A212-6C94E333597F}"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dirty="0"/>
              <a:t>Acquisition of mother </a:t>
            </a:r>
            <a:r>
              <a:rPr lang="en-IN"/>
              <a:t>tongue versus second language</a:t>
            </a:r>
          </a:p>
        </p:txBody>
      </p:sp>
      <p:sp>
        <p:nvSpPr>
          <p:cNvPr id="3" name="Subtitle 2"/>
          <p:cNvSpPr>
            <a:spLocks noGrp="1"/>
          </p:cNvSpPr>
          <p:nvPr>
            <p:ph type="subTitle" idx="1"/>
          </p:nvPr>
        </p:nvSpPr>
        <p:spPr/>
        <p:txBody>
          <a:bodyPr>
            <a:normAutofit fontScale="77500" lnSpcReduction="20000"/>
          </a:bodyPr>
          <a:lstStyle/>
          <a:p>
            <a:r>
              <a:rPr lang="en-IN" dirty="0"/>
              <a:t>Paper-6-i</a:t>
            </a:r>
          </a:p>
          <a:p>
            <a:r>
              <a:rPr lang="en-IN" dirty="0"/>
              <a:t>Unit-</a:t>
            </a:r>
            <a:r>
              <a:rPr lang="en-IN" dirty="0" err="1"/>
              <a:t>i</a:t>
            </a:r>
            <a:endParaRPr lang="en-IN" dirty="0"/>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Concept of mother tongue and second language</a:t>
            </a:r>
          </a:p>
        </p:txBody>
      </p:sp>
      <p:sp>
        <p:nvSpPr>
          <p:cNvPr id="3" name="Content Placeholder 2"/>
          <p:cNvSpPr>
            <a:spLocks noGrp="1"/>
          </p:cNvSpPr>
          <p:nvPr>
            <p:ph sz="quarter" idx="1"/>
          </p:nvPr>
        </p:nvSpPr>
        <p:spPr/>
        <p:txBody>
          <a:bodyPr>
            <a:normAutofit fontScale="85000" lnSpcReduction="20000"/>
          </a:bodyPr>
          <a:lstStyle/>
          <a:p>
            <a:pPr>
              <a:buNone/>
            </a:pPr>
            <a:r>
              <a:rPr lang="en-IN" dirty="0">
                <a:solidFill>
                  <a:srgbClr val="FF0000"/>
                </a:solidFill>
              </a:rPr>
              <a:t>   </a:t>
            </a:r>
          </a:p>
          <a:p>
            <a:pPr>
              <a:buNone/>
            </a:pPr>
            <a:r>
              <a:rPr lang="en-IN" i="1" dirty="0">
                <a:solidFill>
                  <a:srgbClr val="FF0000"/>
                </a:solidFill>
              </a:rPr>
              <a:t>Mother tongue</a:t>
            </a:r>
            <a:r>
              <a:rPr lang="en-IN" i="1" dirty="0"/>
              <a:t>:</a:t>
            </a:r>
            <a:r>
              <a:rPr lang="en-IN" dirty="0"/>
              <a:t> is a traditional term for a person's native language—that is, a language learned from birth. ... Contemporary linguists and educators commonly use the term L1 to refer to a first or native language (the </a:t>
            </a:r>
            <a:r>
              <a:rPr lang="en-IN" i="1" dirty="0"/>
              <a:t>mother tongue</a:t>
            </a:r>
            <a:r>
              <a:rPr lang="en-IN" dirty="0"/>
              <a:t>), and the term L2 to refer to a second language or a foreign language that's being studied</a:t>
            </a:r>
          </a:p>
          <a:p>
            <a:pPr>
              <a:buNone/>
            </a:pPr>
            <a:r>
              <a:rPr lang="en-IN" dirty="0">
                <a:solidFill>
                  <a:srgbClr val="FF0000"/>
                </a:solidFill>
              </a:rPr>
              <a:t>Second language</a:t>
            </a:r>
            <a:r>
              <a:rPr lang="en-IN" dirty="0"/>
              <a:t>: A person's </a:t>
            </a:r>
            <a:r>
              <a:rPr lang="en-IN" b="1" dirty="0"/>
              <a:t>second language</a:t>
            </a:r>
            <a:r>
              <a:rPr lang="en-IN" dirty="0"/>
              <a:t> or L2 is a </a:t>
            </a:r>
            <a:r>
              <a:rPr lang="en-IN" b="1" dirty="0"/>
              <a:t>language</a:t>
            </a:r>
            <a:r>
              <a:rPr lang="en-IN" dirty="0"/>
              <a:t> that is not the native </a:t>
            </a:r>
            <a:r>
              <a:rPr lang="en-IN" b="1" dirty="0"/>
              <a:t>language</a:t>
            </a:r>
            <a:r>
              <a:rPr lang="en-IN" dirty="0"/>
              <a:t> of the speaker, but that is used in the locale of that person. In contrast, a </a:t>
            </a:r>
            <a:r>
              <a:rPr lang="en-IN" b="1" dirty="0"/>
              <a:t>foreign language</a:t>
            </a:r>
            <a:r>
              <a:rPr lang="en-IN" dirty="0"/>
              <a:t> is a </a:t>
            </a:r>
            <a:r>
              <a:rPr lang="en-IN" b="1" dirty="0"/>
              <a:t>language</a:t>
            </a:r>
            <a:r>
              <a:rPr lang="en-IN" dirty="0"/>
              <a:t> that is learned in an area where that </a:t>
            </a:r>
            <a:r>
              <a:rPr lang="en-IN" b="1" dirty="0"/>
              <a:t>language</a:t>
            </a:r>
            <a:r>
              <a:rPr lang="en-IN" dirty="0"/>
              <a:t> has no presence or is not commonly spoken by the community as a whole.</a:t>
            </a:r>
          </a:p>
          <a:p>
            <a:pPr>
              <a:buNone/>
            </a:pP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Mother tongue verses second language </a:t>
            </a:r>
          </a:p>
        </p:txBody>
      </p:sp>
      <p:sp>
        <p:nvSpPr>
          <p:cNvPr id="3" name="Content Placeholder 2"/>
          <p:cNvSpPr>
            <a:spLocks noGrp="1"/>
          </p:cNvSpPr>
          <p:nvPr>
            <p:ph sz="quarter" idx="1"/>
          </p:nvPr>
        </p:nvSpPr>
        <p:spPr/>
        <p:txBody>
          <a:bodyPr>
            <a:normAutofit fontScale="92500" lnSpcReduction="20000"/>
          </a:bodyPr>
          <a:lstStyle/>
          <a:p>
            <a:pPr>
              <a:buNone/>
            </a:pPr>
            <a:r>
              <a:rPr lang="en-IN" dirty="0">
                <a:solidFill>
                  <a:srgbClr val="FF0000"/>
                </a:solidFill>
              </a:rPr>
              <a:t>                Mother tongue acquisition:</a:t>
            </a:r>
          </a:p>
          <a:p>
            <a:pPr marL="514350" indent="-514350">
              <a:buAutoNum type="arabicParenR"/>
            </a:pPr>
            <a:r>
              <a:rPr lang="en-IN" dirty="0"/>
              <a:t>The learning of mother tongue is a natural process.</a:t>
            </a:r>
          </a:p>
          <a:p>
            <a:pPr marL="514350" indent="-514350">
              <a:buAutoNum type="arabicParenR"/>
            </a:pPr>
            <a:r>
              <a:rPr lang="en-IN" dirty="0"/>
              <a:t>The child learn the mother tongue in a natural environment.</a:t>
            </a:r>
          </a:p>
          <a:p>
            <a:pPr marL="514350" indent="-514350">
              <a:buAutoNum type="arabicParenR"/>
            </a:pPr>
            <a:r>
              <a:rPr lang="en-IN" dirty="0"/>
              <a:t>A child cannot escape from his mother tongue all the time he awake, not for a few hours or a week only. There are no holidays during which he can much of what he has been learnt.</a:t>
            </a:r>
          </a:p>
          <a:p>
            <a:pPr marL="514350" indent="-514350">
              <a:buAutoNum type="arabicParenR"/>
            </a:pPr>
            <a:r>
              <a:rPr lang="en-IN" dirty="0"/>
              <a:t>When a child learns his native language, there is no other language getting on the way. He listens to a lot of sentences in the mother tongue and tries to imitate them</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normAutofit fontScale="85000" lnSpcReduction="10000"/>
          </a:bodyPr>
          <a:lstStyle/>
          <a:p>
            <a:pPr marL="514350" indent="-514350">
              <a:buNone/>
            </a:pPr>
            <a:r>
              <a:rPr lang="en-IN" dirty="0"/>
              <a:t>5)    A child acquires proficiency in the mother tongue as a result of nature and random exposure of the language.</a:t>
            </a:r>
          </a:p>
          <a:p>
            <a:pPr marL="514350" indent="-514350">
              <a:buNone/>
            </a:pPr>
            <a:r>
              <a:rPr lang="en-IN" dirty="0"/>
              <a:t>6)   Selection and gradation is not resorted to in learning the mother tongue.</a:t>
            </a:r>
          </a:p>
          <a:p>
            <a:pPr marL="514350" indent="-514350">
              <a:buNone/>
            </a:pPr>
            <a:r>
              <a:rPr lang="en-IN" dirty="0"/>
              <a:t>7)   In mother tongue  langue learning and language use are one and the same. The child the mother tongue is always engaged in imaginative or real language activities.</a:t>
            </a:r>
          </a:p>
          <a:p>
            <a:pPr marL="514350" indent="-514350">
              <a:buNone/>
            </a:pPr>
            <a:r>
              <a:rPr lang="en-IN" dirty="0"/>
              <a:t>8)   So far mother tongue is concerned the learners are flooded  with the spoken form of the language and the written form is presented only after the learners have mastered the spoken form.</a:t>
            </a:r>
          </a:p>
          <a:p>
            <a:pPr>
              <a:buNone/>
            </a:pP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sz="quarter" idx="1"/>
          </p:nvPr>
        </p:nvSpPr>
        <p:spPr/>
        <p:txBody>
          <a:bodyPr>
            <a:normAutofit fontScale="70000" lnSpcReduction="20000"/>
          </a:bodyPr>
          <a:lstStyle/>
          <a:p>
            <a:pPr>
              <a:buNone/>
            </a:pPr>
            <a:r>
              <a:rPr lang="en-IN" dirty="0">
                <a:solidFill>
                  <a:srgbClr val="FF0000"/>
                </a:solidFill>
              </a:rPr>
              <a:t>                    Second language: </a:t>
            </a:r>
          </a:p>
          <a:p>
            <a:pPr>
              <a:buNone/>
            </a:pPr>
            <a:r>
              <a:rPr lang="en-IN" dirty="0"/>
              <a:t>1) Learning a foreign language is an artificial and a painful process. In most occasions the child has little motivation to learn it. The desire to learn the foreign language or a second language is missing. Constant and sustained practice in the key to foreign language learning. It is difficult to maintain the interest of the learning throughout the process which involves a good deal of mechanical, repetitive and tiresome work.</a:t>
            </a:r>
          </a:p>
          <a:p>
            <a:pPr>
              <a:buNone/>
            </a:pPr>
            <a:r>
              <a:rPr lang="en-IN" dirty="0"/>
              <a:t>2) The foreign language is taught in an artificial environment. The child learn the foreign language in a classroom or in a similar situation.</a:t>
            </a:r>
          </a:p>
          <a:p>
            <a:pPr>
              <a:buNone/>
            </a:pPr>
            <a:r>
              <a:rPr lang="en-IN" dirty="0"/>
              <a:t>3) In </a:t>
            </a:r>
            <a:r>
              <a:rPr lang="en-IN"/>
              <a:t>the mother </a:t>
            </a:r>
            <a:r>
              <a:rPr lang="en-IN" dirty="0"/>
              <a:t>tongue i.e. Foreign language, there is a fixt time frame when has to pick it up. There are a number of holidays in the school and the time devoted to the teaching of foreign language is limited.</a:t>
            </a:r>
          </a:p>
          <a:p>
            <a:pPr>
              <a:buNone/>
            </a:pPr>
            <a:r>
              <a:rPr lang="en-IN" dirty="0"/>
              <a:t>4) When a child starts studying a foreign language, he finds it hard not to talk with the sounds of his mother tongue and to put the words of the foreign language into the pattern of our mother tongue. This due to carrying over the habits of his mother into the new language.</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normAutofit fontScale="85000" lnSpcReduction="10000"/>
          </a:bodyPr>
          <a:lstStyle/>
          <a:p>
            <a:pPr>
              <a:buNone/>
            </a:pPr>
            <a:r>
              <a:rPr lang="en-IN" dirty="0"/>
              <a:t>5) A child acquire proficiency in a second language through language teaching which is called language learning.</a:t>
            </a:r>
          </a:p>
          <a:p>
            <a:pPr>
              <a:buNone/>
            </a:pPr>
            <a:r>
              <a:rPr lang="en-IN" dirty="0"/>
              <a:t>6) Selection and gradation of structures is a common factor in learning a second language.</a:t>
            </a:r>
          </a:p>
          <a:p>
            <a:pPr>
              <a:buNone/>
            </a:pPr>
            <a:r>
              <a:rPr lang="en-IN" dirty="0"/>
              <a:t>7) In a foreign or second language, language learning and language use are very distinct. As a child grows and begins to learn a second language, a division between the imaginative and real language activity is seen.</a:t>
            </a:r>
          </a:p>
          <a:p>
            <a:pPr>
              <a:buNone/>
            </a:pPr>
            <a:r>
              <a:rPr lang="en-IN" dirty="0"/>
              <a:t>8) In the case of 2</a:t>
            </a:r>
            <a:r>
              <a:rPr lang="en-IN" baseline="30000" dirty="0"/>
              <a:t>nd</a:t>
            </a:r>
            <a:r>
              <a:rPr lang="en-IN" dirty="0"/>
              <a:t> language learning, especially when the learners are adults simultaneous presentation of language in both forms facilitates learning. People learn what they see hear more readily than something they only hear.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a:xfrm>
            <a:off x="457200" y="714356"/>
            <a:ext cx="8229600" cy="5411807"/>
          </a:xfrm>
        </p:spPr>
        <p:txBody>
          <a:bodyPr>
            <a:normAutofit/>
          </a:bodyPr>
          <a:lstStyle/>
          <a:p>
            <a:pPr>
              <a:buNone/>
            </a:pPr>
            <a:endParaRPr lang="en-IN" sz="8000" dirty="0"/>
          </a:p>
          <a:p>
            <a:pPr>
              <a:buNone/>
            </a:pPr>
            <a:r>
              <a:rPr lang="en-IN" sz="8000" dirty="0"/>
              <a:t>       Thank you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168</TotalTime>
  <Words>688</Words>
  <Application>Microsoft Office PowerPoint</Application>
  <PresentationFormat>On-screen Show (4:3)</PresentationFormat>
  <Paragraphs>28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Tw Cen MT</vt:lpstr>
      <vt:lpstr>Wingdings</vt:lpstr>
      <vt:lpstr>Wingdings 2</vt:lpstr>
      <vt:lpstr>Median</vt:lpstr>
      <vt:lpstr>Acquisition of mother tongue versus second language</vt:lpstr>
      <vt:lpstr>Concept of mother tongue and second language</vt:lpstr>
      <vt:lpstr>Mother tongue verses second language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Acquisition of mother tongue versus second language</dc:title>
  <dc:creator>Uttam</dc:creator>
  <cp:lastModifiedBy>Uttam Das</cp:lastModifiedBy>
  <cp:revision>33</cp:revision>
  <dcterms:created xsi:type="dcterms:W3CDTF">2018-09-20T07:43:58Z</dcterms:created>
  <dcterms:modified xsi:type="dcterms:W3CDTF">2022-03-17T09:09:47Z</dcterms:modified>
</cp:coreProperties>
</file>