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99C1FA-16C1-4A2C-9D1B-78150A52D7BA}" type="datetimeFigureOut">
              <a:rPr lang="en-IN" smtClean="0"/>
              <a:t>29-09-2024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200675-4880-44E2-8D84-A8BA4C633B1A}" type="slidenum">
              <a:rPr lang="en-IN" smtClean="0"/>
              <a:t>‹#›</a:t>
            </a:fld>
            <a:endParaRPr lang="en-IN"/>
          </a:p>
        </p:txBody>
      </p:sp>
    </p:spTree>
    <p:extLst>
      <p:ext uri="{BB962C8B-B14F-4D97-AF65-F5344CB8AC3E}">
        <p14:creationId xmlns:p14="http://schemas.microsoft.com/office/powerpoint/2010/main" val="1008807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7200675-4880-44E2-8D84-A8BA4C633B1A}" type="slidenum">
              <a:rPr lang="en-IN" smtClean="0"/>
              <a:t>2</a:t>
            </a:fld>
            <a:endParaRPr lang="en-IN"/>
          </a:p>
        </p:txBody>
      </p:sp>
    </p:spTree>
    <p:extLst>
      <p:ext uri="{BB962C8B-B14F-4D97-AF65-F5344CB8AC3E}">
        <p14:creationId xmlns:p14="http://schemas.microsoft.com/office/powerpoint/2010/main" val="3715352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7200675-4880-44E2-8D84-A8BA4C633B1A}" type="slidenum">
              <a:rPr lang="en-IN" smtClean="0"/>
              <a:t>8</a:t>
            </a:fld>
            <a:endParaRPr lang="en-IN"/>
          </a:p>
        </p:txBody>
      </p:sp>
    </p:spTree>
    <p:extLst>
      <p:ext uri="{BB962C8B-B14F-4D97-AF65-F5344CB8AC3E}">
        <p14:creationId xmlns:p14="http://schemas.microsoft.com/office/powerpoint/2010/main" val="1328055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C622A-A38D-61B8-BB72-805921FA69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AD9B0BE-F40A-784F-1DE5-DDB34134BF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2F70C17-C0F1-74D1-3DD1-37ABD71C57C6}"/>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6B7D3DA8-617B-9629-F1F5-06AE97B4F1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08C9CAF-50F5-2979-54EF-0EAC9717939C}"/>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2378361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23E8F-724A-9BB9-7037-BF5DAE2B6E0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8ECE6F-29CC-FB52-087E-1595E39879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2EF01A-60DA-AC7D-B4B6-962DA6DC31D4}"/>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6BE42C48-3FC0-9655-1D0A-6B278CEDBED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96ED837-5EA7-881D-28B6-7C3E7CE55778}"/>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118554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1957BB-3968-1F34-53E5-1D31936FBE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8EAE656-50DF-7875-40F5-6BE766024F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EC6770-E705-BAD0-F351-CB3602C5B096}"/>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AAA687DB-9CC8-62AB-2639-140E31B0506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663E0BA-0568-41C6-D8B8-0A887446A19C}"/>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210430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117EF-FE6E-E59F-698E-3DCF71AB465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9C00CB7-2A71-078A-AAAD-78A032F7E8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57C6023-C86C-F19A-B8D4-B6715CA1C8BB}"/>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2DD08F6B-3A7C-AFF6-FC5D-13E067469F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B761D53-7585-5900-DB34-7ADD172CB383}"/>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405510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668D-6208-AA4F-4003-01C0C4FE34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4E50949-846D-0BA5-638E-66141CD491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3BF491-43EA-AFD8-0327-343B8C85DAA8}"/>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51E4F19C-16D9-B2E8-1946-BF4C3130E3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F6A9DC-D464-CD75-1099-1D1D71BDE26A}"/>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562712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0A9E5-9A93-AAE3-5C60-3467130F872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7852F18-744D-3E1A-F2FB-DD67F5E813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373CA6E-90EF-B76D-0DCC-4E2C58982C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8AC8A5F-6668-A2E1-4E49-DDEEDAB7A9DF}"/>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6" name="Footer Placeholder 5">
            <a:extLst>
              <a:ext uri="{FF2B5EF4-FFF2-40B4-BE49-F238E27FC236}">
                <a16:creationId xmlns:a16="http://schemas.microsoft.com/office/drawing/2014/main" id="{EA6C2CAB-F5BA-8371-288C-3A0F788D2F2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2A7243B-7986-68B6-9865-63599BA7478F}"/>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2415624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32F73-923B-1EAC-93EF-238C3F2C136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5C84AE5-7371-E415-B55B-9D7F7757FB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EA9199-B82F-843A-A95E-73830A812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396C0CD-F7A1-9D85-8C37-AA2B71BD4A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1E0B66-08EB-6627-539A-04687E8AC1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655F7B5-8544-12AB-0DA6-738FF51716A3}"/>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8" name="Footer Placeholder 7">
            <a:extLst>
              <a:ext uri="{FF2B5EF4-FFF2-40B4-BE49-F238E27FC236}">
                <a16:creationId xmlns:a16="http://schemas.microsoft.com/office/drawing/2014/main" id="{96EEC8D1-D606-5FE0-E66D-24AEF150698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CC11671-6385-0CA1-0CA7-8F9D71E5AD54}"/>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184444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F4285-DF02-0AD1-BF87-A07EDAD6228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75A4B59-0124-EC5B-D9F2-1DB2DF3FD090}"/>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4" name="Footer Placeholder 3">
            <a:extLst>
              <a:ext uri="{FF2B5EF4-FFF2-40B4-BE49-F238E27FC236}">
                <a16:creationId xmlns:a16="http://schemas.microsoft.com/office/drawing/2014/main" id="{CEC3C329-7235-D471-6163-8E22A5E238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569CCC8-42A5-AAEB-235F-F7EDDA562B00}"/>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3354797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BF6EB7-AAF0-9701-C81D-77D48AE2B398}"/>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3" name="Footer Placeholder 2">
            <a:extLst>
              <a:ext uri="{FF2B5EF4-FFF2-40B4-BE49-F238E27FC236}">
                <a16:creationId xmlns:a16="http://schemas.microsoft.com/office/drawing/2014/main" id="{4EAF6F66-9B54-2433-B307-5CD899C69AB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8C63EF0-6281-E4C7-EE3E-13144C768DAA}"/>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2913400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88F71-623F-854D-D8FF-C2B242C3B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13A9D8D-8377-245F-FBB5-750DD946B4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37312FB-EFF9-1B13-1314-903137FC34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8EDE5F-EFBD-03DD-FE25-1E3FDEB5BA0C}"/>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6" name="Footer Placeholder 5">
            <a:extLst>
              <a:ext uri="{FF2B5EF4-FFF2-40B4-BE49-F238E27FC236}">
                <a16:creationId xmlns:a16="http://schemas.microsoft.com/office/drawing/2014/main" id="{76345962-754D-85BD-208D-C5BCB4270CB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516203A-8EAF-E0F6-7664-FA41CD4CBC8A}"/>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855453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DA9C-89F1-3FDC-B259-33C285517F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6E9D75A-153F-36EB-7B82-C5433C0DA4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5C8B6D8-75DF-C65A-4D23-3B73C61FC5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650CA2-E7DC-C61E-AE21-0AF26DCCB916}"/>
              </a:ext>
            </a:extLst>
          </p:cNvPr>
          <p:cNvSpPr>
            <a:spLocks noGrp="1"/>
          </p:cNvSpPr>
          <p:nvPr>
            <p:ph type="dt" sz="half" idx="10"/>
          </p:nvPr>
        </p:nvSpPr>
        <p:spPr/>
        <p:txBody>
          <a:bodyPr/>
          <a:lstStyle/>
          <a:p>
            <a:fld id="{59683916-49E4-4964-9D60-1360CF839059}" type="datetimeFigureOut">
              <a:rPr lang="en-IN" smtClean="0"/>
              <a:t>29-09-2024</a:t>
            </a:fld>
            <a:endParaRPr lang="en-IN"/>
          </a:p>
        </p:txBody>
      </p:sp>
      <p:sp>
        <p:nvSpPr>
          <p:cNvPr id="6" name="Footer Placeholder 5">
            <a:extLst>
              <a:ext uri="{FF2B5EF4-FFF2-40B4-BE49-F238E27FC236}">
                <a16:creationId xmlns:a16="http://schemas.microsoft.com/office/drawing/2014/main" id="{02F315FF-AB0A-B2D1-070F-C80329E50C9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8167C9-3B70-1D86-D747-BDFB634CDA56}"/>
              </a:ext>
            </a:extLst>
          </p:cNvPr>
          <p:cNvSpPr>
            <a:spLocks noGrp="1"/>
          </p:cNvSpPr>
          <p:nvPr>
            <p:ph type="sldNum" sz="quarter" idx="12"/>
          </p:nvPr>
        </p:nvSpPr>
        <p:spPr/>
        <p:txBody>
          <a:bodyPr/>
          <a:lstStyle/>
          <a:p>
            <a:fld id="{69E16F9C-8378-49B2-BBF4-ABF5A23D895C}" type="slidenum">
              <a:rPr lang="en-IN" smtClean="0"/>
              <a:t>‹#›</a:t>
            </a:fld>
            <a:endParaRPr lang="en-IN"/>
          </a:p>
        </p:txBody>
      </p:sp>
    </p:spTree>
    <p:extLst>
      <p:ext uri="{BB962C8B-B14F-4D97-AF65-F5344CB8AC3E}">
        <p14:creationId xmlns:p14="http://schemas.microsoft.com/office/powerpoint/2010/main" val="1272264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4AF3C6-EFA6-94DB-6D08-C8D94C30E0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3C5BE5-1337-AFF8-2E04-977E41988A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DA4A8D5-7FE7-D520-267C-B41CE60938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683916-49E4-4964-9D60-1360CF839059}" type="datetimeFigureOut">
              <a:rPr lang="en-IN" smtClean="0"/>
              <a:t>29-09-2024</a:t>
            </a:fld>
            <a:endParaRPr lang="en-IN"/>
          </a:p>
        </p:txBody>
      </p:sp>
      <p:sp>
        <p:nvSpPr>
          <p:cNvPr id="5" name="Footer Placeholder 4">
            <a:extLst>
              <a:ext uri="{FF2B5EF4-FFF2-40B4-BE49-F238E27FC236}">
                <a16:creationId xmlns:a16="http://schemas.microsoft.com/office/drawing/2014/main" id="{1713796F-4E01-D05B-4153-6911880150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D4F9074-6C38-29B7-EBFB-80269F8EC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16F9C-8378-49B2-BBF4-ABF5A23D895C}" type="slidenum">
              <a:rPr lang="en-IN" smtClean="0"/>
              <a:t>‹#›</a:t>
            </a:fld>
            <a:endParaRPr lang="en-IN"/>
          </a:p>
        </p:txBody>
      </p:sp>
    </p:spTree>
    <p:extLst>
      <p:ext uri="{BB962C8B-B14F-4D97-AF65-F5344CB8AC3E}">
        <p14:creationId xmlns:p14="http://schemas.microsoft.com/office/powerpoint/2010/main" val="3642537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5EC74-783D-0E2A-966D-95CF92A4FEBD}"/>
              </a:ext>
            </a:extLst>
          </p:cNvPr>
          <p:cNvSpPr>
            <a:spLocks noGrp="1"/>
          </p:cNvSpPr>
          <p:nvPr>
            <p:ph type="ctrTitle"/>
          </p:nvPr>
        </p:nvSpPr>
        <p:spPr>
          <a:xfrm>
            <a:off x="285135" y="-568785"/>
            <a:ext cx="10382865" cy="1837146"/>
          </a:xfrm>
        </p:spPr>
        <p:txBody>
          <a:bodyPr>
            <a:normAutofit/>
          </a:bodyPr>
          <a:lstStyle/>
          <a:p>
            <a:r>
              <a:rPr lang="en-IN" sz="2800" b="1" dirty="0"/>
              <a:t>Psychological perspective in Curriculum Development</a:t>
            </a:r>
          </a:p>
        </p:txBody>
      </p:sp>
      <p:sp>
        <p:nvSpPr>
          <p:cNvPr id="3" name="Subtitle 2">
            <a:extLst>
              <a:ext uri="{FF2B5EF4-FFF2-40B4-BE49-F238E27FC236}">
                <a16:creationId xmlns:a16="http://schemas.microsoft.com/office/drawing/2014/main" id="{CA080DAD-58CB-AFF5-D8BE-C3F91AABB2FD}"/>
              </a:ext>
            </a:extLst>
          </p:cNvPr>
          <p:cNvSpPr>
            <a:spLocks noGrp="1"/>
          </p:cNvSpPr>
          <p:nvPr>
            <p:ph type="subTitle" idx="1"/>
          </p:nvPr>
        </p:nvSpPr>
        <p:spPr>
          <a:xfrm>
            <a:off x="678426" y="2084438"/>
            <a:ext cx="9989574" cy="3173361"/>
          </a:xfrm>
        </p:spPr>
        <p:txBody>
          <a:bodyPr/>
          <a:lstStyle/>
          <a:p>
            <a:pPr marL="342900" indent="-342900">
              <a:buFont typeface="Wingdings" panose="05000000000000000000" pitchFamily="2" charset="2"/>
              <a:buChar char="v"/>
            </a:pPr>
            <a:r>
              <a:rPr lang="en-IN" dirty="0"/>
              <a:t> </a:t>
            </a:r>
            <a:r>
              <a:rPr lang="en-IN" dirty="0">
                <a:solidFill>
                  <a:srgbClr val="FF0000"/>
                </a:solidFill>
              </a:rPr>
              <a:t>Meaning of psychology </a:t>
            </a:r>
          </a:p>
          <a:p>
            <a:r>
              <a:rPr lang="en-IN" dirty="0"/>
              <a:t>Study of Soul</a:t>
            </a:r>
          </a:p>
          <a:p>
            <a:r>
              <a:rPr lang="en-IN" dirty="0"/>
              <a:t>Study of mind</a:t>
            </a:r>
          </a:p>
          <a:p>
            <a:r>
              <a:rPr lang="en-IN" dirty="0"/>
              <a:t>Study of Consciousness(conscious-mind)</a:t>
            </a:r>
          </a:p>
          <a:p>
            <a:r>
              <a:rPr lang="en-IN" dirty="0"/>
              <a:t>Study of behaviour</a:t>
            </a:r>
          </a:p>
          <a:p>
            <a:endParaRPr lang="en-IN" dirty="0">
              <a:solidFill>
                <a:srgbClr val="FF0000"/>
              </a:solidFill>
            </a:endParaRPr>
          </a:p>
          <a:p>
            <a:pPr marL="342900" indent="-342900">
              <a:buFont typeface="Wingdings" panose="05000000000000000000" pitchFamily="2" charset="2"/>
              <a:buChar char="v"/>
            </a:pPr>
            <a:endParaRPr lang="en-IN" dirty="0">
              <a:solidFill>
                <a:srgbClr val="FF0000"/>
              </a:solidFill>
            </a:endParaRPr>
          </a:p>
        </p:txBody>
      </p:sp>
    </p:spTree>
    <p:extLst>
      <p:ext uri="{BB962C8B-B14F-4D97-AF65-F5344CB8AC3E}">
        <p14:creationId xmlns:p14="http://schemas.microsoft.com/office/powerpoint/2010/main" val="2261498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63C80D-9658-6632-21A7-1DB158742251}"/>
              </a:ext>
            </a:extLst>
          </p:cNvPr>
          <p:cNvSpPr>
            <a:spLocks noGrp="1"/>
          </p:cNvSpPr>
          <p:nvPr>
            <p:ph idx="1"/>
          </p:nvPr>
        </p:nvSpPr>
        <p:spPr>
          <a:xfrm>
            <a:off x="707923" y="658761"/>
            <a:ext cx="10645877" cy="5518202"/>
          </a:xfrm>
        </p:spPr>
        <p:txBody>
          <a:bodyPr>
            <a:normAutofit fontScale="92500" lnSpcReduction="20000"/>
          </a:bodyPr>
          <a:lstStyle/>
          <a:p>
            <a:pPr algn="just"/>
            <a:r>
              <a:rPr lang="en-IN" dirty="0"/>
              <a:t>In constructivist theory learner’s initiative is accepted and encouraged.</a:t>
            </a:r>
          </a:p>
          <a:p>
            <a:pPr marL="0" indent="0" algn="just">
              <a:buNone/>
            </a:pPr>
            <a:r>
              <a:rPr lang="en-IN" dirty="0"/>
              <a:t>The learners are actively involved, the environment is democratic and the activities are interactive and student centred. Emphasis is given on social and communication skills, collaboration and exchange of ideas.</a:t>
            </a:r>
          </a:p>
          <a:p>
            <a:pPr marL="0" indent="0" algn="just">
              <a:buNone/>
            </a:pPr>
            <a:endParaRPr lang="en-IN" dirty="0"/>
          </a:p>
          <a:p>
            <a:pPr marL="0" indent="0" algn="just">
              <a:buNone/>
            </a:pPr>
            <a:r>
              <a:rPr lang="en-IN" dirty="0">
                <a:solidFill>
                  <a:srgbClr val="FF0000"/>
                </a:solidFill>
              </a:rPr>
              <a:t>Humanism and curriculum- </a:t>
            </a:r>
            <a:r>
              <a:rPr lang="en-IN" dirty="0"/>
              <a:t>Humanistic curriculum is student centred approach which focuses on developing students’ whole personality. Humanistic curriculum aims to develop students’ self-concept and interpersonal skills. It also seeks to foster independent judgement, emotional and intellectual wellbeing and personal growth. The humanistic psychologists are- Abraham Maslow and Carl Roger. </a:t>
            </a:r>
          </a:p>
          <a:p>
            <a:pPr marL="0" indent="0" algn="just">
              <a:buNone/>
            </a:pPr>
            <a:endParaRPr lang="en-IN" dirty="0"/>
          </a:p>
          <a:p>
            <a:pPr marL="0" indent="0" algn="just">
              <a:buNone/>
            </a:pPr>
            <a:r>
              <a:rPr lang="en-IN" dirty="0"/>
              <a:t>They believe that all humans are unique beings and that is why they should be recognized through education. It focuses on people’s strengths and innate ability. </a:t>
            </a:r>
          </a:p>
          <a:p>
            <a:pPr marL="0" indent="0" algn="just">
              <a:buNone/>
            </a:pPr>
            <a:r>
              <a:rPr lang="en-IN" dirty="0">
                <a:solidFill>
                  <a:srgbClr val="FF0000"/>
                </a:solidFill>
              </a:rPr>
              <a:t>          </a:t>
            </a:r>
          </a:p>
        </p:txBody>
      </p:sp>
    </p:spTree>
    <p:extLst>
      <p:ext uri="{BB962C8B-B14F-4D97-AF65-F5344CB8AC3E}">
        <p14:creationId xmlns:p14="http://schemas.microsoft.com/office/powerpoint/2010/main" val="3270122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49DDDC53-0973-3091-907E-4E05C1FCF5FD}"/>
              </a:ext>
            </a:extLst>
          </p:cNvPr>
          <p:cNvPicPr>
            <a:picLocks noGrp="1" noChangeAspect="1"/>
          </p:cNvPicPr>
          <p:nvPr>
            <p:ph idx="1"/>
          </p:nvPr>
        </p:nvPicPr>
        <p:blipFill>
          <a:blip r:embed="rId2"/>
          <a:stretch>
            <a:fillRect/>
          </a:stretch>
        </p:blipFill>
        <p:spPr>
          <a:xfrm>
            <a:off x="1953878" y="0"/>
            <a:ext cx="6511695" cy="6511695"/>
          </a:xfrm>
          <a:prstGeom prst="rect">
            <a:avLst/>
          </a:prstGeom>
        </p:spPr>
      </p:pic>
    </p:spTree>
    <p:extLst>
      <p:ext uri="{BB962C8B-B14F-4D97-AF65-F5344CB8AC3E}">
        <p14:creationId xmlns:p14="http://schemas.microsoft.com/office/powerpoint/2010/main" val="1108100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C49BB6-2240-4F2E-D484-3A360FE8EC9D}"/>
              </a:ext>
            </a:extLst>
          </p:cNvPr>
          <p:cNvSpPr>
            <a:spLocks noGrp="1"/>
          </p:cNvSpPr>
          <p:nvPr>
            <p:ph idx="1"/>
          </p:nvPr>
        </p:nvSpPr>
        <p:spPr/>
        <p:txBody>
          <a:bodyPr/>
          <a:lstStyle/>
          <a:p>
            <a:pPr algn="just"/>
            <a:r>
              <a:rPr lang="en-IN" dirty="0"/>
              <a:t>Maslow’s theory provides valuable insights into understanding and addressing students’ needs which can greatly impact in their motivation, engagement and overall well-being in the educational setting.</a:t>
            </a:r>
          </a:p>
        </p:txBody>
      </p:sp>
    </p:spTree>
    <p:extLst>
      <p:ext uri="{BB962C8B-B14F-4D97-AF65-F5344CB8AC3E}">
        <p14:creationId xmlns:p14="http://schemas.microsoft.com/office/powerpoint/2010/main" val="2420076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E7DBA-726B-8483-6F41-71B912C164E6}"/>
              </a:ext>
            </a:extLst>
          </p:cNvPr>
          <p:cNvSpPr>
            <a:spLocks noGrp="1"/>
          </p:cNvSpPr>
          <p:nvPr>
            <p:ph idx="1"/>
          </p:nvPr>
        </p:nvSpPr>
        <p:spPr>
          <a:xfrm>
            <a:off x="806245" y="550606"/>
            <a:ext cx="10547555" cy="5626357"/>
          </a:xfrm>
        </p:spPr>
        <p:txBody>
          <a:bodyPr>
            <a:normAutofit/>
          </a:bodyPr>
          <a:lstStyle/>
          <a:p>
            <a:pPr>
              <a:buFont typeface="Wingdings" panose="05000000000000000000" pitchFamily="2" charset="2"/>
              <a:buChar char="v"/>
            </a:pPr>
            <a:r>
              <a:rPr lang="en-IN" dirty="0">
                <a:solidFill>
                  <a:srgbClr val="FF0000"/>
                </a:solidFill>
              </a:rPr>
              <a:t>       Understanding learning-</a:t>
            </a:r>
          </a:p>
          <a:p>
            <a:pPr>
              <a:buFont typeface="Wingdings" panose="05000000000000000000" pitchFamily="2" charset="2"/>
              <a:buChar char="v"/>
            </a:pPr>
            <a:endParaRPr lang="en-IN" dirty="0">
              <a:solidFill>
                <a:srgbClr val="FF0000"/>
              </a:solidFill>
            </a:endParaRPr>
          </a:p>
          <a:p>
            <a:pPr marL="0" indent="0">
              <a:buNone/>
            </a:pPr>
            <a:r>
              <a:rPr lang="en-IN" dirty="0"/>
              <a:t>Gardner .M “ The term learning covers every modification in behaviour </a:t>
            </a:r>
          </a:p>
          <a:p>
            <a:pPr marL="0" indent="0">
              <a:buNone/>
            </a:pPr>
            <a:r>
              <a:rPr lang="en-IN" dirty="0"/>
              <a:t>to meet environmental needs.”</a:t>
            </a:r>
          </a:p>
          <a:p>
            <a:pPr marL="0" indent="0">
              <a:buNone/>
            </a:pPr>
            <a:endParaRPr lang="en-IN" dirty="0"/>
          </a:p>
          <a:p>
            <a:pPr marL="0" indent="0">
              <a:buNone/>
            </a:pPr>
            <a:r>
              <a:rPr lang="en-IN" dirty="0"/>
              <a:t>Kingsley “ Learning is the process by which behaviour is originated or changes through practice or training.”</a:t>
            </a:r>
          </a:p>
          <a:p>
            <a:pPr marL="0" indent="0">
              <a:buNone/>
            </a:pPr>
            <a:r>
              <a:rPr lang="en-IN" dirty="0"/>
              <a:t>           </a:t>
            </a:r>
          </a:p>
          <a:p>
            <a:pPr marL="0" indent="0">
              <a:buNone/>
            </a:pPr>
            <a:r>
              <a:rPr lang="en-IN" dirty="0"/>
              <a:t>     The behaviour of an individual is changed through direct or indirect experiences , this change in behaviour brought about by experience is commonly known as learning.</a:t>
            </a:r>
          </a:p>
        </p:txBody>
      </p:sp>
    </p:spTree>
    <p:extLst>
      <p:ext uri="{BB962C8B-B14F-4D97-AF65-F5344CB8AC3E}">
        <p14:creationId xmlns:p14="http://schemas.microsoft.com/office/powerpoint/2010/main" val="1474115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FCBA35-E4F0-4AA4-A45E-FFBF0A2766B7}"/>
              </a:ext>
            </a:extLst>
          </p:cNvPr>
          <p:cNvSpPr>
            <a:spLocks noGrp="1"/>
          </p:cNvSpPr>
          <p:nvPr>
            <p:ph idx="1"/>
          </p:nvPr>
        </p:nvSpPr>
        <p:spPr/>
        <p:txBody>
          <a:bodyPr/>
          <a:lstStyle/>
          <a:p>
            <a:pPr>
              <a:buFont typeface="Wingdings" panose="05000000000000000000" pitchFamily="2" charset="2"/>
              <a:buChar char="v"/>
            </a:pPr>
            <a:r>
              <a:rPr lang="en-IN" dirty="0">
                <a:solidFill>
                  <a:srgbClr val="FF0000"/>
                </a:solidFill>
              </a:rPr>
              <a:t>Psychological Perspective influencing curriculum-</a:t>
            </a:r>
          </a:p>
          <a:p>
            <a:endParaRPr lang="en-IN" dirty="0">
              <a:solidFill>
                <a:srgbClr val="FF0000"/>
              </a:solidFill>
            </a:endParaRPr>
          </a:p>
          <a:p>
            <a:r>
              <a:rPr lang="en-IN" dirty="0">
                <a:solidFill>
                  <a:schemeClr val="tx1">
                    <a:lumMod val="85000"/>
                    <a:lumOff val="15000"/>
                  </a:schemeClr>
                </a:solidFill>
              </a:rPr>
              <a:t>Behaviourism and curriculum</a:t>
            </a:r>
          </a:p>
          <a:p>
            <a:r>
              <a:rPr lang="en-IN" dirty="0">
                <a:solidFill>
                  <a:schemeClr val="tx1">
                    <a:lumMod val="85000"/>
                    <a:lumOff val="15000"/>
                  </a:schemeClr>
                </a:solidFill>
              </a:rPr>
              <a:t> Cognitivism and curriculum</a:t>
            </a:r>
          </a:p>
          <a:p>
            <a:r>
              <a:rPr lang="en-IN" dirty="0">
                <a:solidFill>
                  <a:schemeClr val="tx1">
                    <a:lumMod val="85000"/>
                    <a:lumOff val="15000"/>
                  </a:schemeClr>
                </a:solidFill>
              </a:rPr>
              <a:t> Constructivism and curriculum</a:t>
            </a:r>
          </a:p>
          <a:p>
            <a:r>
              <a:rPr lang="en-IN" dirty="0">
                <a:solidFill>
                  <a:schemeClr val="tx1">
                    <a:lumMod val="85000"/>
                    <a:lumOff val="15000"/>
                  </a:schemeClr>
                </a:solidFill>
              </a:rPr>
              <a:t> Humanism and curriculum</a:t>
            </a:r>
          </a:p>
          <a:p>
            <a:pPr marL="0" indent="0">
              <a:buNone/>
            </a:pPr>
            <a:endParaRPr lang="en-IN" dirty="0">
              <a:solidFill>
                <a:srgbClr val="FF0000"/>
              </a:solidFill>
            </a:endParaRPr>
          </a:p>
          <a:p>
            <a:pPr marL="0" indent="0">
              <a:buNone/>
            </a:pPr>
            <a:endParaRPr lang="en-IN" dirty="0">
              <a:solidFill>
                <a:srgbClr val="FF0000"/>
              </a:solidFill>
            </a:endParaRPr>
          </a:p>
        </p:txBody>
      </p:sp>
    </p:spTree>
    <p:extLst>
      <p:ext uri="{BB962C8B-B14F-4D97-AF65-F5344CB8AC3E}">
        <p14:creationId xmlns:p14="http://schemas.microsoft.com/office/powerpoint/2010/main" val="2738235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F5397-F7AD-ECDF-16AB-F340ECBCCBE7}"/>
              </a:ext>
            </a:extLst>
          </p:cNvPr>
          <p:cNvSpPr>
            <a:spLocks noGrp="1"/>
          </p:cNvSpPr>
          <p:nvPr>
            <p:ph type="title"/>
          </p:nvPr>
        </p:nvSpPr>
        <p:spPr/>
        <p:txBody>
          <a:bodyPr/>
          <a:lstStyle/>
          <a:p>
            <a:pPr marL="457200" indent="-457200">
              <a:buFont typeface="Wingdings" panose="05000000000000000000" pitchFamily="2" charset="2"/>
              <a:buChar char="v"/>
            </a:pPr>
            <a:r>
              <a:rPr lang="en-IN" sz="2800" b="1" dirty="0">
                <a:solidFill>
                  <a:srgbClr val="FF0000"/>
                </a:solidFill>
              </a:rPr>
              <a:t>Behaviourism and curriculum</a:t>
            </a:r>
            <a:br>
              <a:rPr lang="en-IN" dirty="0"/>
            </a:br>
            <a:endParaRPr lang="en-IN" dirty="0"/>
          </a:p>
        </p:txBody>
      </p:sp>
      <p:sp>
        <p:nvSpPr>
          <p:cNvPr id="3" name="Content Placeholder 2">
            <a:extLst>
              <a:ext uri="{FF2B5EF4-FFF2-40B4-BE49-F238E27FC236}">
                <a16:creationId xmlns:a16="http://schemas.microsoft.com/office/drawing/2014/main" id="{96B7D133-D628-5171-AC4C-1F321F046B8D}"/>
              </a:ext>
            </a:extLst>
          </p:cNvPr>
          <p:cNvSpPr>
            <a:spLocks noGrp="1"/>
          </p:cNvSpPr>
          <p:nvPr>
            <p:ph idx="1"/>
          </p:nvPr>
        </p:nvSpPr>
        <p:spPr>
          <a:xfrm>
            <a:off x="838200" y="1268361"/>
            <a:ext cx="10515600" cy="4908602"/>
          </a:xfrm>
        </p:spPr>
        <p:txBody>
          <a:bodyPr>
            <a:normAutofit lnSpcReduction="10000"/>
          </a:bodyPr>
          <a:lstStyle/>
          <a:p>
            <a:r>
              <a:rPr lang="en-IN" dirty="0"/>
              <a:t>Study of behaviour which can be observed </a:t>
            </a:r>
          </a:p>
          <a:p>
            <a:pPr marL="0" indent="0">
              <a:buNone/>
            </a:pPr>
            <a:r>
              <a:rPr lang="en-IN" dirty="0"/>
              <a:t>          Stimulus                 Response</a:t>
            </a:r>
          </a:p>
          <a:p>
            <a:pPr marL="0" indent="0">
              <a:buNone/>
            </a:pPr>
            <a:r>
              <a:rPr lang="en-IN" dirty="0"/>
              <a:t>            (S)                             (R)</a:t>
            </a:r>
          </a:p>
          <a:p>
            <a:pPr marL="0" indent="0">
              <a:buNone/>
            </a:pPr>
            <a:r>
              <a:rPr lang="en-IN" dirty="0"/>
              <a:t>Edward L. Thorndike defined three laws of learning-</a:t>
            </a:r>
          </a:p>
          <a:p>
            <a:pPr>
              <a:buFont typeface="Wingdings" panose="05000000000000000000" pitchFamily="2" charset="2"/>
              <a:buChar char="§"/>
            </a:pPr>
            <a:r>
              <a:rPr lang="en-IN" dirty="0"/>
              <a:t>                Law of readiness</a:t>
            </a:r>
          </a:p>
          <a:p>
            <a:pPr>
              <a:buFont typeface="Wingdings" panose="05000000000000000000" pitchFamily="2" charset="2"/>
              <a:buChar char="§"/>
            </a:pPr>
            <a:r>
              <a:rPr lang="en-IN" dirty="0"/>
              <a:t>                Law of exercise </a:t>
            </a:r>
          </a:p>
          <a:p>
            <a:pPr>
              <a:buFont typeface="Wingdings" panose="05000000000000000000" pitchFamily="2" charset="2"/>
              <a:buChar char="§"/>
            </a:pPr>
            <a:r>
              <a:rPr lang="en-IN" dirty="0"/>
              <a:t>                Law of effect (result)</a:t>
            </a:r>
          </a:p>
          <a:p>
            <a:pPr marL="0" indent="0">
              <a:buNone/>
            </a:pPr>
            <a:endParaRPr lang="en-IN" dirty="0"/>
          </a:p>
          <a:p>
            <a:pPr marL="0" indent="0">
              <a:buNone/>
            </a:pPr>
            <a:r>
              <a:rPr lang="en-IN" dirty="0">
                <a:solidFill>
                  <a:srgbClr val="FF0000"/>
                </a:solidFill>
              </a:rPr>
              <a:t>It is significant that all three laws of learning are important during formation of course or curriculum construction.</a:t>
            </a:r>
          </a:p>
        </p:txBody>
      </p:sp>
      <p:sp>
        <p:nvSpPr>
          <p:cNvPr id="4" name="Arrow: Right 3">
            <a:extLst>
              <a:ext uri="{FF2B5EF4-FFF2-40B4-BE49-F238E27FC236}">
                <a16:creationId xmlns:a16="http://schemas.microsoft.com/office/drawing/2014/main" id="{2B46CE84-FD57-9A21-3E83-F96028DB92FB}"/>
              </a:ext>
            </a:extLst>
          </p:cNvPr>
          <p:cNvSpPr/>
          <p:nvPr/>
        </p:nvSpPr>
        <p:spPr>
          <a:xfrm>
            <a:off x="3136490" y="202544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005078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FB264-8D7B-60E5-3354-5831C8ACEDDA}"/>
              </a:ext>
            </a:extLst>
          </p:cNvPr>
          <p:cNvSpPr>
            <a:spLocks noGrp="1"/>
          </p:cNvSpPr>
          <p:nvPr>
            <p:ph type="title"/>
          </p:nvPr>
        </p:nvSpPr>
        <p:spPr/>
        <p:txBody>
          <a:bodyPr>
            <a:normAutofit/>
          </a:bodyPr>
          <a:lstStyle/>
          <a:p>
            <a:r>
              <a:rPr lang="en-IN" sz="2800" b="1" dirty="0">
                <a:solidFill>
                  <a:srgbClr val="FF0000"/>
                </a:solidFill>
              </a:rPr>
              <a:t>Watson and Pavlov theory of classical conditioning.  </a:t>
            </a:r>
          </a:p>
        </p:txBody>
      </p:sp>
      <p:sp>
        <p:nvSpPr>
          <p:cNvPr id="3" name="Content Placeholder 2">
            <a:extLst>
              <a:ext uri="{FF2B5EF4-FFF2-40B4-BE49-F238E27FC236}">
                <a16:creationId xmlns:a16="http://schemas.microsoft.com/office/drawing/2014/main" id="{9E122E9C-2625-B6FB-27C1-7B253D9C188F}"/>
              </a:ext>
            </a:extLst>
          </p:cNvPr>
          <p:cNvSpPr>
            <a:spLocks noGrp="1"/>
          </p:cNvSpPr>
          <p:nvPr>
            <p:ph idx="1"/>
          </p:nvPr>
        </p:nvSpPr>
        <p:spPr>
          <a:xfrm>
            <a:off x="570271" y="1356852"/>
            <a:ext cx="10783529" cy="4820111"/>
          </a:xfrm>
        </p:spPr>
        <p:txBody>
          <a:bodyPr>
            <a:normAutofit fontScale="92500"/>
          </a:bodyPr>
          <a:lstStyle/>
          <a:p>
            <a:r>
              <a:rPr lang="en-IN" dirty="0"/>
              <a:t>Natural stimulus                       Natural response</a:t>
            </a:r>
          </a:p>
          <a:p>
            <a:endParaRPr lang="en-IN" dirty="0"/>
          </a:p>
          <a:p>
            <a:r>
              <a:rPr lang="en-IN" dirty="0"/>
              <a:t>Artificial  stimulus                      Natural response  </a:t>
            </a:r>
          </a:p>
          <a:p>
            <a:endParaRPr lang="en-IN" dirty="0"/>
          </a:p>
          <a:p>
            <a:r>
              <a:rPr lang="en-IN" dirty="0"/>
              <a:t> This theory has educational implication because</a:t>
            </a:r>
          </a:p>
          <a:p>
            <a:r>
              <a:rPr lang="en-IN" dirty="0"/>
              <a:t>fear, love and hatred towards the subjects are created through conditioning. </a:t>
            </a:r>
          </a:p>
          <a:p>
            <a:pPr marL="0" indent="0">
              <a:buNone/>
            </a:pPr>
            <a:r>
              <a:rPr lang="en-IN" dirty="0"/>
              <a:t>      </a:t>
            </a:r>
            <a:r>
              <a:rPr lang="en-IN" dirty="0">
                <a:solidFill>
                  <a:srgbClr val="FF0000"/>
                </a:solidFill>
              </a:rPr>
              <a:t>Remedies</a:t>
            </a:r>
          </a:p>
          <a:p>
            <a:r>
              <a:rPr lang="en-IN" dirty="0"/>
              <a:t>    Use of audio-visual aids.</a:t>
            </a:r>
          </a:p>
          <a:p>
            <a:r>
              <a:rPr lang="en-IN" dirty="0"/>
              <a:t>  Sympathetic treatment towards the students.</a:t>
            </a:r>
          </a:p>
          <a:p>
            <a:r>
              <a:rPr lang="en-IN" dirty="0"/>
              <a:t>  Sense of appreciation  etc are significant in education. </a:t>
            </a:r>
          </a:p>
        </p:txBody>
      </p:sp>
      <p:sp>
        <p:nvSpPr>
          <p:cNvPr id="4" name="Arrow: Right 3">
            <a:extLst>
              <a:ext uri="{FF2B5EF4-FFF2-40B4-BE49-F238E27FC236}">
                <a16:creationId xmlns:a16="http://schemas.microsoft.com/office/drawing/2014/main" id="{E519AB17-5612-63D0-4BF7-AFECB9A474C3}"/>
              </a:ext>
            </a:extLst>
          </p:cNvPr>
          <p:cNvSpPr/>
          <p:nvPr/>
        </p:nvSpPr>
        <p:spPr>
          <a:xfrm>
            <a:off x="3500284" y="1690688"/>
            <a:ext cx="1120877" cy="5608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Arrow: Right 4">
            <a:extLst>
              <a:ext uri="{FF2B5EF4-FFF2-40B4-BE49-F238E27FC236}">
                <a16:creationId xmlns:a16="http://schemas.microsoft.com/office/drawing/2014/main" id="{095FB22A-BF1A-6CBD-0E09-1BA7B804DB88}"/>
              </a:ext>
            </a:extLst>
          </p:cNvPr>
          <p:cNvSpPr/>
          <p:nvPr/>
        </p:nvSpPr>
        <p:spPr>
          <a:xfrm>
            <a:off x="3667432" y="2682415"/>
            <a:ext cx="1219200" cy="3950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077550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A43EE-F014-9556-04A8-123F484B6584}"/>
              </a:ext>
            </a:extLst>
          </p:cNvPr>
          <p:cNvSpPr>
            <a:spLocks noGrp="1"/>
          </p:cNvSpPr>
          <p:nvPr>
            <p:ph type="title"/>
          </p:nvPr>
        </p:nvSpPr>
        <p:spPr/>
        <p:txBody>
          <a:bodyPr/>
          <a:lstStyle/>
          <a:p>
            <a:r>
              <a:rPr lang="en-IN" dirty="0">
                <a:solidFill>
                  <a:srgbClr val="FF0000"/>
                </a:solidFill>
              </a:rPr>
              <a:t>Skinner operant conditioning theory-</a:t>
            </a:r>
          </a:p>
        </p:txBody>
      </p:sp>
      <p:sp>
        <p:nvSpPr>
          <p:cNvPr id="3" name="Content Placeholder 2">
            <a:extLst>
              <a:ext uri="{FF2B5EF4-FFF2-40B4-BE49-F238E27FC236}">
                <a16:creationId xmlns:a16="http://schemas.microsoft.com/office/drawing/2014/main" id="{EF86F002-C65B-AF8A-8248-F0D0F4930E8F}"/>
              </a:ext>
            </a:extLst>
          </p:cNvPr>
          <p:cNvSpPr>
            <a:spLocks noGrp="1"/>
          </p:cNvSpPr>
          <p:nvPr>
            <p:ph idx="1"/>
          </p:nvPr>
        </p:nvSpPr>
        <p:spPr>
          <a:xfrm>
            <a:off x="934064" y="1465006"/>
            <a:ext cx="10419735" cy="4711957"/>
          </a:xfrm>
        </p:spPr>
        <p:txBody>
          <a:bodyPr>
            <a:normAutofit lnSpcReduction="10000"/>
          </a:bodyPr>
          <a:lstStyle/>
          <a:p>
            <a:r>
              <a:rPr lang="en-IN" dirty="0"/>
              <a:t> 	Need of reward and punishment </a:t>
            </a:r>
          </a:p>
          <a:p>
            <a:r>
              <a:rPr lang="en-IN" dirty="0"/>
              <a:t>         Positive reinforcement</a:t>
            </a:r>
          </a:p>
          <a:p>
            <a:r>
              <a:rPr lang="en-IN" dirty="0"/>
              <a:t>          Negative reinforcement</a:t>
            </a:r>
          </a:p>
          <a:p>
            <a:endParaRPr lang="en-IN" dirty="0"/>
          </a:p>
          <a:p>
            <a:pPr>
              <a:buFont typeface="Wingdings" panose="05000000000000000000" pitchFamily="2" charset="2"/>
              <a:buChar char="v"/>
            </a:pPr>
            <a:r>
              <a:rPr lang="en-IN" dirty="0">
                <a:solidFill>
                  <a:srgbClr val="FF0000"/>
                </a:solidFill>
              </a:rPr>
              <a:t>Cognitivism and curriculum</a:t>
            </a:r>
          </a:p>
          <a:p>
            <a:pPr marL="0" indent="0">
              <a:buNone/>
            </a:pPr>
            <a:r>
              <a:rPr lang="en-IN" dirty="0">
                <a:solidFill>
                  <a:srgbClr val="FF0000"/>
                </a:solidFill>
              </a:rPr>
              <a:t> </a:t>
            </a:r>
          </a:p>
          <a:p>
            <a:pPr marL="0" indent="0" algn="just">
              <a:buNone/>
            </a:pPr>
            <a:r>
              <a:rPr lang="en-IN" dirty="0"/>
              <a:t>Cognitive or mental development- </a:t>
            </a:r>
            <a:r>
              <a:rPr lang="en-IN" sz="2200" b="1" dirty="0"/>
              <a:t>The process of the cognitive growth and development is responsible for the development  of an individual’s all cognitive, mental or intellectual abilities like sensation, perception, imagination, memory, reasoning, understanding, intelligence, generalization, language ability, conceptual ability, problem solving and decision making ability etc. These abilities are interrelated and never develop in isolation.  </a:t>
            </a:r>
          </a:p>
          <a:p>
            <a:pPr marL="0" indent="0">
              <a:buNone/>
            </a:pPr>
            <a:endParaRPr lang="en-IN" dirty="0">
              <a:solidFill>
                <a:srgbClr val="FF0000"/>
              </a:solidFill>
            </a:endParaRPr>
          </a:p>
        </p:txBody>
      </p:sp>
    </p:spTree>
    <p:extLst>
      <p:ext uri="{BB962C8B-B14F-4D97-AF65-F5344CB8AC3E}">
        <p14:creationId xmlns:p14="http://schemas.microsoft.com/office/powerpoint/2010/main" val="187208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CBEEB5-053C-2DC2-34F8-FDCF24AA605F}"/>
              </a:ext>
            </a:extLst>
          </p:cNvPr>
          <p:cNvSpPr>
            <a:spLocks noGrp="1"/>
          </p:cNvSpPr>
          <p:nvPr>
            <p:ph idx="1"/>
          </p:nvPr>
        </p:nvSpPr>
        <p:spPr/>
        <p:txBody>
          <a:bodyPr/>
          <a:lstStyle/>
          <a:p>
            <a:r>
              <a:rPr lang="en-US" dirty="0"/>
              <a:t>The great psychologist Jean Piaget developed the theory of cognitive development. He defined four stages of growth and development, these are-</a:t>
            </a:r>
          </a:p>
          <a:p>
            <a:r>
              <a:rPr lang="en-US" dirty="0"/>
              <a:t>Sensori motor stage(from birth to 2 years)</a:t>
            </a:r>
          </a:p>
          <a:p>
            <a:r>
              <a:rPr lang="en-US" dirty="0"/>
              <a:t> Pre-operational stage( from 3 to 6 years)</a:t>
            </a:r>
          </a:p>
          <a:p>
            <a:r>
              <a:rPr lang="en-US" dirty="0"/>
              <a:t> Concrete operational stage (from 7 to 11 years )</a:t>
            </a:r>
          </a:p>
          <a:p>
            <a:r>
              <a:rPr lang="en-US" dirty="0"/>
              <a:t> Formal operational stage( from 12 to 15 years)</a:t>
            </a:r>
            <a:endParaRPr lang="en-IN" dirty="0"/>
          </a:p>
        </p:txBody>
      </p:sp>
    </p:spTree>
    <p:extLst>
      <p:ext uri="{BB962C8B-B14F-4D97-AF65-F5344CB8AC3E}">
        <p14:creationId xmlns:p14="http://schemas.microsoft.com/office/powerpoint/2010/main" val="3265178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691AA4-431D-23A8-59F1-560393237D94}"/>
              </a:ext>
            </a:extLst>
          </p:cNvPr>
          <p:cNvSpPr>
            <a:spLocks noGrp="1"/>
          </p:cNvSpPr>
          <p:nvPr>
            <p:ph idx="1"/>
          </p:nvPr>
        </p:nvSpPr>
        <p:spPr>
          <a:xfrm>
            <a:off x="766916" y="629265"/>
            <a:ext cx="10586884" cy="5547698"/>
          </a:xfrm>
        </p:spPr>
        <p:txBody>
          <a:bodyPr>
            <a:normAutofit fontScale="92500" lnSpcReduction="10000"/>
          </a:bodyPr>
          <a:lstStyle/>
          <a:p>
            <a:pPr algn="just"/>
            <a:r>
              <a:rPr lang="en-IN" dirty="0"/>
              <a:t>Piaget theory provides valuable information and advice on curriculum planning and structuring the scheme of studies. It is very important that curriculum must be framed according to mental capacity of the students because a child’s mental development is confined to a particular age. In other words, an ideal curriculum should provide the appropriate experiences at the proper time. </a:t>
            </a:r>
          </a:p>
          <a:p>
            <a:pPr algn="just"/>
            <a:r>
              <a:rPr lang="en-IN" dirty="0"/>
              <a:t> For example, it is not necessary to teach the students world geography in first and second standard as at that age they have not yet acquired the necessary concept like, country, state or even city. Therefore, it is more important to teach them local geography such as their neighbourhood, school, classroom and so on. Similarly, teaching algebra to the students of fourth or fifth standard is not logical  children of this age may not have acquired the ability to deal with abstraction. Piaget’s theory may be help in this direction by providing a suitable framework of the learning experiences in view of the cognitive development of the children and the needs of the society.</a:t>
            </a:r>
          </a:p>
        </p:txBody>
      </p:sp>
    </p:spTree>
    <p:extLst>
      <p:ext uri="{BB962C8B-B14F-4D97-AF65-F5344CB8AC3E}">
        <p14:creationId xmlns:p14="http://schemas.microsoft.com/office/powerpoint/2010/main" val="1255715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8DE81-DA54-D707-8C81-B611D674E8E8}"/>
              </a:ext>
            </a:extLst>
          </p:cNvPr>
          <p:cNvSpPr>
            <a:spLocks noGrp="1"/>
          </p:cNvSpPr>
          <p:nvPr>
            <p:ph type="title"/>
          </p:nvPr>
        </p:nvSpPr>
        <p:spPr/>
        <p:txBody>
          <a:bodyPr/>
          <a:lstStyle/>
          <a:p>
            <a:r>
              <a:rPr lang="en-IN" dirty="0">
                <a:solidFill>
                  <a:srgbClr val="FF0000"/>
                </a:solidFill>
              </a:rPr>
              <a:t>Constructivism and curriculum-</a:t>
            </a:r>
          </a:p>
        </p:txBody>
      </p:sp>
      <p:sp>
        <p:nvSpPr>
          <p:cNvPr id="3" name="Content Placeholder 2">
            <a:extLst>
              <a:ext uri="{FF2B5EF4-FFF2-40B4-BE49-F238E27FC236}">
                <a16:creationId xmlns:a16="http://schemas.microsoft.com/office/drawing/2014/main" id="{B1CD7368-000D-7575-3DC5-2BE60CF536EC}"/>
              </a:ext>
            </a:extLst>
          </p:cNvPr>
          <p:cNvSpPr>
            <a:spLocks noGrp="1"/>
          </p:cNvSpPr>
          <p:nvPr>
            <p:ph idx="1"/>
          </p:nvPr>
        </p:nvSpPr>
        <p:spPr>
          <a:xfrm>
            <a:off x="838200" y="1550322"/>
            <a:ext cx="10515600" cy="4351338"/>
          </a:xfrm>
        </p:spPr>
        <p:txBody>
          <a:bodyPr/>
          <a:lstStyle/>
          <a:p>
            <a:r>
              <a:rPr lang="en-IN" dirty="0"/>
              <a:t>Constructivism is the theory that says learners construct knowledge rather than just passively take in information. As people experience the world and reflect upon those experiences, they build their own representations and incorporate new information. Learning is active reconstruction and re-interpretation of experience. Learner constructs knowledge using-</a:t>
            </a:r>
          </a:p>
          <a:p>
            <a:r>
              <a:rPr lang="en-IN" dirty="0"/>
              <a:t>            Previous knowledge</a:t>
            </a:r>
          </a:p>
          <a:p>
            <a:r>
              <a:rPr lang="en-IN" dirty="0"/>
              <a:t>            Newly assimilated experience</a:t>
            </a:r>
          </a:p>
          <a:p>
            <a:r>
              <a:rPr lang="en-IN" dirty="0"/>
              <a:t>            Newly developed insights.</a:t>
            </a:r>
          </a:p>
        </p:txBody>
      </p:sp>
    </p:spTree>
    <p:extLst>
      <p:ext uri="{BB962C8B-B14F-4D97-AF65-F5344CB8AC3E}">
        <p14:creationId xmlns:p14="http://schemas.microsoft.com/office/powerpoint/2010/main" val="829733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803</Words>
  <Application>Microsoft Office PowerPoint</Application>
  <PresentationFormat>Widescreen</PresentationFormat>
  <Paragraphs>71</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Psychological perspective in Curriculum Development</vt:lpstr>
      <vt:lpstr>PowerPoint Presentation</vt:lpstr>
      <vt:lpstr>PowerPoint Presentation</vt:lpstr>
      <vt:lpstr>Behaviourism and curriculum </vt:lpstr>
      <vt:lpstr>Watson and Pavlov theory of classical conditioning.  </vt:lpstr>
      <vt:lpstr>Skinner operant conditioning theory-</vt:lpstr>
      <vt:lpstr>PowerPoint Presentation</vt:lpstr>
      <vt:lpstr>PowerPoint Presentation</vt:lpstr>
      <vt:lpstr>Constructivism and curriculum-</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SUMI SAIKIA</dc:creator>
  <cp:lastModifiedBy>SUMI SAIKIA</cp:lastModifiedBy>
  <cp:revision>6</cp:revision>
  <dcterms:created xsi:type="dcterms:W3CDTF">2024-09-24T02:38:19Z</dcterms:created>
  <dcterms:modified xsi:type="dcterms:W3CDTF">2024-09-29T15:00:23Z</dcterms:modified>
</cp:coreProperties>
</file>