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8" r:id="rId9"/>
    <p:sldId id="263" r:id="rId10"/>
    <p:sldId id="264" r:id="rId11"/>
    <p:sldId id="265" r:id="rId12"/>
    <p:sldId id="266" r:id="rId13"/>
    <p:sldId id="267" r:id="rId14"/>
    <p:sldId id="270"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7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6B183A1-3868-451B-B6C9-682273193326}" type="datetimeFigureOut">
              <a:rPr lang="en-IN" smtClean="0"/>
              <a:t>29-09-2024</a:t>
            </a:fld>
            <a:endParaRPr lang="en-IN"/>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IN"/>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05B59780-5257-4A35-8C1B-0572B7055BCF}" type="slidenum">
              <a:rPr lang="en-IN" smtClean="0"/>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6B183A1-3868-451B-B6C9-682273193326}" type="datetimeFigureOut">
              <a:rPr lang="en-IN" smtClean="0"/>
              <a:t>29-09-2024</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05B59780-5257-4A35-8C1B-0572B7055BCF}"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6B183A1-3868-451B-B6C9-682273193326}" type="datetimeFigureOut">
              <a:rPr lang="en-IN" smtClean="0"/>
              <a:t>29-09-2024</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05B59780-5257-4A35-8C1B-0572B7055BCF}"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6B183A1-3868-451B-B6C9-682273193326}" type="datetimeFigureOut">
              <a:rPr lang="en-IN" smtClean="0"/>
              <a:t>29-09-2024</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05B59780-5257-4A35-8C1B-0572B7055BCF}" type="slidenum">
              <a:rPr lang="en-IN" smtClean="0"/>
              <a:t>‹#›</a:t>
            </a:fld>
            <a:endParaRPr lang="en-IN"/>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6B183A1-3868-451B-B6C9-682273193326}" type="datetimeFigureOut">
              <a:rPr lang="en-IN" smtClean="0"/>
              <a:t>29-09-2024</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05B59780-5257-4A35-8C1B-0572B7055BCF}" type="slidenum">
              <a:rPr lang="en-IN" smtClean="0"/>
              <a:t>‹#›</a:t>
            </a:fld>
            <a:endParaRPr lang="en-IN"/>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6B183A1-3868-451B-B6C9-682273193326}" type="datetimeFigureOut">
              <a:rPr lang="en-IN" smtClean="0"/>
              <a:t>29-09-2024</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05B59780-5257-4A35-8C1B-0572B7055BCF}" type="slidenum">
              <a:rPr lang="en-IN" smtClean="0"/>
              <a:t>‹#›</a:t>
            </a:fld>
            <a:endParaRPr lang="en-IN"/>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6B183A1-3868-451B-B6C9-682273193326}" type="datetimeFigureOut">
              <a:rPr lang="en-IN" smtClean="0"/>
              <a:t>29-09-2024</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9" name="Slide Number Placeholder 8"/>
          <p:cNvSpPr>
            <a:spLocks noGrp="1"/>
          </p:cNvSpPr>
          <p:nvPr>
            <p:ph type="sldNum" sz="quarter" idx="12"/>
          </p:nvPr>
        </p:nvSpPr>
        <p:spPr/>
        <p:txBody>
          <a:bodyPr/>
          <a:lstStyle>
            <a:extLst/>
          </a:lstStyle>
          <a:p>
            <a:fld id="{05B59780-5257-4A35-8C1B-0572B7055BCF}" type="slidenum">
              <a:rPr lang="en-IN" smtClean="0"/>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56B183A1-3868-451B-B6C9-682273193326}" type="datetimeFigureOut">
              <a:rPr lang="en-IN" smtClean="0"/>
              <a:t>29-09-2024</a:t>
            </a:fld>
            <a:endParaRPr lang="en-IN"/>
          </a:p>
        </p:txBody>
      </p:sp>
      <p:sp>
        <p:nvSpPr>
          <p:cNvPr id="4" name="Footer Placeholder 3"/>
          <p:cNvSpPr>
            <a:spLocks noGrp="1"/>
          </p:cNvSpPr>
          <p:nvPr>
            <p:ph type="ftr" sz="quarter" idx="11"/>
          </p:nvPr>
        </p:nvSpPr>
        <p:spPr/>
        <p:txBody>
          <a:bodyPr/>
          <a:lstStyle>
            <a:extLst/>
          </a:lstStyle>
          <a:p>
            <a:endParaRPr lang="en-IN"/>
          </a:p>
        </p:txBody>
      </p:sp>
      <p:sp>
        <p:nvSpPr>
          <p:cNvPr id="5" name="Slide Number Placeholder 4"/>
          <p:cNvSpPr>
            <a:spLocks noGrp="1"/>
          </p:cNvSpPr>
          <p:nvPr>
            <p:ph type="sldNum" sz="quarter" idx="12"/>
          </p:nvPr>
        </p:nvSpPr>
        <p:spPr/>
        <p:txBody>
          <a:bodyPr/>
          <a:lstStyle>
            <a:extLst/>
          </a:lstStyle>
          <a:p>
            <a:fld id="{05B59780-5257-4A35-8C1B-0572B7055BCF}" type="slidenum">
              <a:rPr lang="en-IN" smtClean="0"/>
              <a:t>‹#›</a:t>
            </a:fld>
            <a:endParaRPr lang="en-IN"/>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6B183A1-3868-451B-B6C9-682273193326}" type="datetimeFigureOut">
              <a:rPr lang="en-IN" smtClean="0"/>
              <a:t>29-09-2024</a:t>
            </a:fld>
            <a:endParaRPr lang="en-IN"/>
          </a:p>
        </p:txBody>
      </p:sp>
      <p:sp>
        <p:nvSpPr>
          <p:cNvPr id="3" name="Footer Placeholder 2"/>
          <p:cNvSpPr>
            <a:spLocks noGrp="1"/>
          </p:cNvSpPr>
          <p:nvPr>
            <p:ph type="ftr" sz="quarter" idx="11"/>
          </p:nvPr>
        </p:nvSpPr>
        <p:spPr/>
        <p:txBody>
          <a:bodyPr/>
          <a:lstStyle>
            <a:extLst/>
          </a:lstStyle>
          <a:p>
            <a:endParaRPr lang="en-IN"/>
          </a:p>
        </p:txBody>
      </p:sp>
      <p:sp>
        <p:nvSpPr>
          <p:cNvPr id="4" name="Slide Number Placeholder 3"/>
          <p:cNvSpPr>
            <a:spLocks noGrp="1"/>
          </p:cNvSpPr>
          <p:nvPr>
            <p:ph type="sldNum" sz="quarter" idx="12"/>
          </p:nvPr>
        </p:nvSpPr>
        <p:spPr/>
        <p:txBody>
          <a:bodyPr/>
          <a:lstStyle>
            <a:extLst/>
          </a:lstStyle>
          <a:p>
            <a:fld id="{05B59780-5257-4A35-8C1B-0572B7055BCF}"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56B183A1-3868-451B-B6C9-682273193326}" type="datetimeFigureOut">
              <a:rPr lang="en-IN" smtClean="0"/>
              <a:t>29-09-2024</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05B59780-5257-4A35-8C1B-0572B7055BCF}" type="slidenum">
              <a:rPr lang="en-IN" smtClean="0"/>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6B183A1-3868-451B-B6C9-682273193326}" type="datetimeFigureOut">
              <a:rPr lang="en-IN" smtClean="0"/>
              <a:t>29-09-2024</a:t>
            </a:fld>
            <a:endParaRPr lang="en-IN"/>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IN"/>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05B59780-5257-4A35-8C1B-0572B7055BCF}" type="slidenum">
              <a:rPr lang="en-IN" smtClean="0"/>
              <a:t>‹#›</a:t>
            </a:fld>
            <a:endParaRPr lang="en-IN"/>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6B183A1-3868-451B-B6C9-682273193326}" type="datetimeFigureOut">
              <a:rPr lang="en-IN" smtClean="0"/>
              <a:t>29-09-2024</a:t>
            </a:fld>
            <a:endParaRPr lang="en-IN"/>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IN"/>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5B59780-5257-4A35-8C1B-0572B7055BCF}"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Emotional Development </a:t>
            </a:r>
            <a:endParaRPr lang="en-IN" dirty="0"/>
          </a:p>
        </p:txBody>
      </p:sp>
      <p:sp>
        <p:nvSpPr>
          <p:cNvPr id="3" name="Subtitle 2"/>
          <p:cNvSpPr>
            <a:spLocks noGrp="1"/>
          </p:cNvSpPr>
          <p:nvPr>
            <p:ph type="subTitle" idx="1"/>
          </p:nvPr>
        </p:nvSpPr>
        <p:spPr/>
        <p:txBody>
          <a:bodyPr/>
          <a:lstStyle/>
          <a:p>
            <a:endParaRPr lang="en-IN" dirty="0"/>
          </a:p>
        </p:txBody>
      </p:sp>
    </p:spTree>
    <p:extLst>
      <p:ext uri="{BB962C8B-B14F-4D97-AF65-F5344CB8AC3E}">
        <p14:creationId xmlns:p14="http://schemas.microsoft.com/office/powerpoint/2010/main" val="35981156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Font typeface="Wingdings" pitchFamily="2" charset="2"/>
              <a:buChar char="Ø"/>
            </a:pPr>
            <a:r>
              <a:rPr lang="en-US" dirty="0" smtClean="0"/>
              <a:t>Every </a:t>
            </a:r>
            <a:r>
              <a:rPr lang="en-US" dirty="0"/>
              <a:t>emotional experience involves several physical and psychological changes in the organism. Some of these changes, like bulge of the eyes, flush of the face, flow of tears, pulse rate, are easily observable. Also, there are internal physiological changes like circulation of blood, impact on the digestive system and changes in the functioning of some glands.</a:t>
            </a:r>
            <a:endParaRPr lang="en-IN" dirty="0" smtClean="0"/>
          </a:p>
        </p:txBody>
      </p:sp>
      <p:sp>
        <p:nvSpPr>
          <p:cNvPr id="3" name="Title 2"/>
          <p:cNvSpPr>
            <a:spLocks noGrp="1"/>
          </p:cNvSpPr>
          <p:nvPr>
            <p:ph type="title"/>
          </p:nvPr>
        </p:nvSpPr>
        <p:spPr/>
        <p:txBody>
          <a:bodyPr/>
          <a:lstStyle/>
          <a:p>
            <a:r>
              <a:rPr lang="en-IN" dirty="0" smtClean="0"/>
              <a:t>Characteristics of Emotion </a:t>
            </a:r>
            <a:endParaRPr lang="en-IN" dirty="0"/>
          </a:p>
        </p:txBody>
      </p:sp>
    </p:spTree>
    <p:extLst>
      <p:ext uri="{BB962C8B-B14F-4D97-AF65-F5344CB8AC3E}">
        <p14:creationId xmlns:p14="http://schemas.microsoft.com/office/powerpoint/2010/main" val="23238370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Small children fail to hide their emotions and express them indirectly through different activities like crying, nail-biting, thumb-sucking and speech difficulties</a:t>
            </a:r>
            <a:r>
              <a:rPr lang="en-US" dirty="0" smtClean="0"/>
              <a:t>.</a:t>
            </a:r>
          </a:p>
          <a:p>
            <a:endParaRPr lang="en-US" dirty="0"/>
          </a:p>
          <a:p>
            <a:r>
              <a:rPr lang="en-US" dirty="0"/>
              <a:t>Emotions are prevalent in every living organism</a:t>
            </a:r>
            <a:r>
              <a:rPr lang="en-US" dirty="0" smtClean="0"/>
              <a:t>.</a:t>
            </a:r>
          </a:p>
          <a:p>
            <a:endParaRPr lang="en-US" dirty="0"/>
          </a:p>
          <a:p>
            <a:r>
              <a:rPr lang="en-US" dirty="0"/>
              <a:t>Emotions are present at all stages of development and can be aroused in young as well as in old people.</a:t>
            </a:r>
            <a:endParaRPr lang="en-IN" dirty="0"/>
          </a:p>
        </p:txBody>
      </p:sp>
      <p:sp>
        <p:nvSpPr>
          <p:cNvPr id="3" name="Title 2"/>
          <p:cNvSpPr>
            <a:spLocks noGrp="1"/>
          </p:cNvSpPr>
          <p:nvPr>
            <p:ph type="title"/>
          </p:nvPr>
        </p:nvSpPr>
        <p:spPr/>
        <p:txBody>
          <a:bodyPr/>
          <a:lstStyle/>
          <a:p>
            <a:r>
              <a:rPr lang="en-IN" dirty="0" smtClean="0"/>
              <a:t>Characteristics of Emotion </a:t>
            </a:r>
            <a:endParaRPr lang="en-IN" dirty="0"/>
          </a:p>
        </p:txBody>
      </p:sp>
    </p:spTree>
    <p:extLst>
      <p:ext uri="{BB962C8B-B14F-4D97-AF65-F5344CB8AC3E}">
        <p14:creationId xmlns:p14="http://schemas.microsoft.com/office/powerpoint/2010/main" val="21358495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IN" dirty="0" smtClean="0"/>
              <a:t>One emotion may give rise to a number of likewise emotions.</a:t>
            </a:r>
            <a:endParaRPr lang="en-IN" dirty="0"/>
          </a:p>
        </p:txBody>
      </p:sp>
      <p:sp>
        <p:nvSpPr>
          <p:cNvPr id="3" name="Title 2"/>
          <p:cNvSpPr>
            <a:spLocks noGrp="1"/>
          </p:cNvSpPr>
          <p:nvPr>
            <p:ph type="title"/>
          </p:nvPr>
        </p:nvSpPr>
        <p:spPr/>
        <p:txBody>
          <a:bodyPr/>
          <a:lstStyle/>
          <a:p>
            <a:r>
              <a:rPr lang="en-IN" dirty="0" smtClean="0"/>
              <a:t>Characteristics of Emotions</a:t>
            </a:r>
            <a:endParaRPr lang="en-IN" dirty="0"/>
          </a:p>
        </p:txBody>
      </p:sp>
    </p:spTree>
    <p:extLst>
      <p:ext uri="{BB962C8B-B14F-4D97-AF65-F5344CB8AC3E}">
        <p14:creationId xmlns:p14="http://schemas.microsoft.com/office/powerpoint/2010/main" val="12958855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624078" indent="-514350">
              <a:buFont typeface="+mj-lt"/>
              <a:buAutoNum type="arabicPeriod"/>
            </a:pPr>
            <a:r>
              <a:rPr lang="en-IN" dirty="0" smtClean="0"/>
              <a:t>Health and Physical Development of an Individual.</a:t>
            </a:r>
          </a:p>
          <a:p>
            <a:pPr marL="624078" indent="-514350">
              <a:buFont typeface="+mj-lt"/>
              <a:buAutoNum type="arabicPeriod"/>
            </a:pPr>
            <a:r>
              <a:rPr lang="en-IN" dirty="0" smtClean="0"/>
              <a:t>Intelligence and Emotional Development.</a:t>
            </a:r>
          </a:p>
          <a:p>
            <a:pPr marL="624078" indent="-514350">
              <a:buFont typeface="+mj-lt"/>
              <a:buAutoNum type="arabicPeriod"/>
            </a:pPr>
            <a:r>
              <a:rPr lang="en-IN" dirty="0" smtClean="0"/>
              <a:t>Family environment and Emotional development.</a:t>
            </a:r>
          </a:p>
          <a:p>
            <a:pPr marL="624078" indent="-514350">
              <a:buFont typeface="+mj-lt"/>
              <a:buAutoNum type="arabicPeriod"/>
            </a:pPr>
            <a:r>
              <a:rPr lang="en-IN" dirty="0" smtClean="0"/>
              <a:t>School Environment.</a:t>
            </a:r>
          </a:p>
          <a:p>
            <a:pPr marL="624078" indent="-514350">
              <a:buFont typeface="+mj-lt"/>
              <a:buAutoNum type="arabicPeriod"/>
            </a:pPr>
            <a:r>
              <a:rPr lang="en-IN" dirty="0" smtClean="0"/>
              <a:t>Peer Group relation and emotional development.</a:t>
            </a:r>
          </a:p>
          <a:p>
            <a:pPr marL="624078" indent="-514350">
              <a:buFont typeface="+mj-lt"/>
              <a:buAutoNum type="arabicPeriod"/>
            </a:pPr>
            <a:r>
              <a:rPr lang="en-IN" dirty="0" smtClean="0"/>
              <a:t>Neighbourhood, community, society’s environment and emotional development.</a:t>
            </a:r>
            <a:endParaRPr lang="en-IN" dirty="0"/>
          </a:p>
        </p:txBody>
      </p:sp>
      <p:sp>
        <p:nvSpPr>
          <p:cNvPr id="3" name="Title 2"/>
          <p:cNvSpPr>
            <a:spLocks noGrp="1"/>
          </p:cNvSpPr>
          <p:nvPr>
            <p:ph type="title"/>
          </p:nvPr>
        </p:nvSpPr>
        <p:spPr/>
        <p:txBody>
          <a:bodyPr>
            <a:normAutofit fontScale="90000"/>
          </a:bodyPr>
          <a:lstStyle/>
          <a:p>
            <a:r>
              <a:rPr lang="en-IN" dirty="0" smtClean="0"/>
              <a:t>Factors influencing emotional Development </a:t>
            </a:r>
            <a:endParaRPr lang="en-IN" dirty="0"/>
          </a:p>
        </p:txBody>
      </p:sp>
    </p:spTree>
    <p:extLst>
      <p:ext uri="{BB962C8B-B14F-4D97-AF65-F5344CB8AC3E}">
        <p14:creationId xmlns:p14="http://schemas.microsoft.com/office/powerpoint/2010/main" val="35692094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IN" dirty="0" smtClean="0"/>
              <a:t> Development of Psychology by Krishna </a:t>
            </a:r>
            <a:r>
              <a:rPr lang="en-IN" dirty="0" err="1" smtClean="0"/>
              <a:t>Kumari</a:t>
            </a:r>
            <a:r>
              <a:rPr lang="en-IN" dirty="0" smtClean="0"/>
              <a:t> </a:t>
            </a:r>
            <a:r>
              <a:rPr lang="en-IN" dirty="0" err="1" smtClean="0"/>
              <a:t>Chetry</a:t>
            </a:r>
            <a:r>
              <a:rPr lang="en-IN" dirty="0" smtClean="0"/>
              <a:t> </a:t>
            </a:r>
            <a:endParaRPr lang="en-IN" dirty="0"/>
          </a:p>
        </p:txBody>
      </p:sp>
      <p:sp>
        <p:nvSpPr>
          <p:cNvPr id="3" name="Title 2"/>
          <p:cNvSpPr>
            <a:spLocks noGrp="1"/>
          </p:cNvSpPr>
          <p:nvPr>
            <p:ph type="title"/>
          </p:nvPr>
        </p:nvSpPr>
        <p:spPr/>
        <p:txBody>
          <a:bodyPr/>
          <a:lstStyle/>
          <a:p>
            <a:r>
              <a:rPr lang="en-IN" dirty="0" smtClean="0"/>
              <a:t>References </a:t>
            </a:r>
            <a:endParaRPr lang="en-IN" dirty="0"/>
          </a:p>
        </p:txBody>
      </p:sp>
    </p:spTree>
    <p:extLst>
      <p:ext uri="{BB962C8B-B14F-4D97-AF65-F5344CB8AC3E}">
        <p14:creationId xmlns:p14="http://schemas.microsoft.com/office/powerpoint/2010/main" val="9323482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IN" dirty="0"/>
          </a:p>
        </p:txBody>
      </p:sp>
      <p:sp>
        <p:nvSpPr>
          <p:cNvPr id="3" name="Title 2"/>
          <p:cNvSpPr>
            <a:spLocks noGrp="1"/>
          </p:cNvSpPr>
          <p:nvPr>
            <p:ph type="title"/>
          </p:nvPr>
        </p:nvSpPr>
        <p:spPr/>
        <p:txBody>
          <a:bodyPr/>
          <a:lstStyle/>
          <a:p>
            <a:r>
              <a:rPr lang="en-IN" dirty="0" smtClean="0"/>
              <a:t> </a:t>
            </a:r>
            <a:endParaRPr lang="en-IN" dirty="0"/>
          </a:p>
        </p:txBody>
      </p:sp>
      <p:sp>
        <p:nvSpPr>
          <p:cNvPr id="4" name="Rectangle 3"/>
          <p:cNvSpPr/>
          <p:nvPr/>
        </p:nvSpPr>
        <p:spPr>
          <a:xfrm>
            <a:off x="2573696" y="2967335"/>
            <a:ext cx="3996608"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IN"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Thank You </a:t>
            </a:r>
            <a:endParaRPr lang="en-IN"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4186396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Etymologically, the word 'emotion' is derived from Latin word '</a:t>
            </a:r>
            <a:r>
              <a:rPr lang="en-US" dirty="0" err="1"/>
              <a:t>emovere</a:t>
            </a:r>
            <a:r>
              <a:rPr lang="en-US" dirty="0"/>
              <a:t>' which means to 'stir up', 'to agitate', and 'to </a:t>
            </a:r>
            <a:r>
              <a:rPr lang="en-US" dirty="0" smtClean="0"/>
              <a:t>excite’.</a:t>
            </a:r>
          </a:p>
          <a:p>
            <a:pPr marL="109728" indent="0">
              <a:buNone/>
            </a:pPr>
            <a:r>
              <a:rPr lang="en-US" dirty="0" smtClean="0"/>
              <a:t> </a:t>
            </a:r>
          </a:p>
          <a:p>
            <a:r>
              <a:rPr lang="en-US" dirty="0" smtClean="0"/>
              <a:t>R.S</a:t>
            </a:r>
            <a:r>
              <a:rPr lang="en-US" dirty="0"/>
              <a:t>. Woodworth 1945, by making use of this </a:t>
            </a:r>
            <a:r>
              <a:rPr lang="en-US" dirty="0" smtClean="0"/>
              <a:t>explanation has </a:t>
            </a:r>
            <a:r>
              <a:rPr lang="en-US" dirty="0"/>
              <a:t>defined emotion in this way, "Emotion is a moved or </a:t>
            </a:r>
            <a:r>
              <a:rPr lang="en-US" dirty="0" smtClean="0"/>
              <a:t>stirred up </a:t>
            </a:r>
            <a:r>
              <a:rPr lang="en-US" dirty="0"/>
              <a:t>state of an </a:t>
            </a:r>
            <a:r>
              <a:rPr lang="en-US" dirty="0" smtClean="0"/>
              <a:t>organism”. </a:t>
            </a:r>
            <a:endParaRPr lang="en-IN" dirty="0"/>
          </a:p>
        </p:txBody>
      </p:sp>
      <p:sp>
        <p:nvSpPr>
          <p:cNvPr id="3" name="Title 2"/>
          <p:cNvSpPr>
            <a:spLocks noGrp="1"/>
          </p:cNvSpPr>
          <p:nvPr>
            <p:ph type="title"/>
          </p:nvPr>
        </p:nvSpPr>
        <p:spPr/>
        <p:txBody>
          <a:bodyPr>
            <a:normAutofit/>
          </a:bodyPr>
          <a:lstStyle/>
          <a:p>
            <a:r>
              <a:rPr lang="en-IN" dirty="0" smtClean="0"/>
              <a:t>Introduction </a:t>
            </a:r>
            <a:endParaRPr lang="en-IN" dirty="0"/>
          </a:p>
        </p:txBody>
      </p:sp>
    </p:spTree>
    <p:extLst>
      <p:ext uri="{BB962C8B-B14F-4D97-AF65-F5344CB8AC3E}">
        <p14:creationId xmlns:p14="http://schemas.microsoft.com/office/powerpoint/2010/main" val="1031997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Emotional development is one of the major aspect of the human growth and development. Emotions like love, anger, fear, anxiety, </a:t>
            </a:r>
            <a:r>
              <a:rPr lang="en-US" dirty="0" smtClean="0"/>
              <a:t>etc</a:t>
            </a:r>
            <a:r>
              <a:rPr lang="en-US" dirty="0"/>
              <a:t>.</a:t>
            </a:r>
            <a:r>
              <a:rPr lang="en-US" dirty="0" smtClean="0"/>
              <a:t> </a:t>
            </a:r>
            <a:r>
              <a:rPr lang="en-US" dirty="0"/>
              <a:t>plays a great role in the development of a child's personality. Not only his physical growth and development is linked with his emotional make up but his intellectual, social, moral and aesthetic development are also controlled by his emotional </a:t>
            </a:r>
            <a:r>
              <a:rPr lang="en-US" dirty="0" err="1"/>
              <a:t>behaviour</a:t>
            </a:r>
            <a:r>
              <a:rPr lang="en-US" dirty="0"/>
              <a:t> and </a:t>
            </a:r>
            <a:r>
              <a:rPr lang="en-US" dirty="0" smtClean="0"/>
              <a:t>experiences.</a:t>
            </a:r>
            <a:endParaRPr lang="en-IN" dirty="0"/>
          </a:p>
        </p:txBody>
      </p:sp>
      <p:sp>
        <p:nvSpPr>
          <p:cNvPr id="3" name="Title 2"/>
          <p:cNvSpPr>
            <a:spLocks noGrp="1"/>
          </p:cNvSpPr>
          <p:nvPr>
            <p:ph type="title"/>
          </p:nvPr>
        </p:nvSpPr>
        <p:spPr/>
        <p:txBody>
          <a:bodyPr/>
          <a:lstStyle/>
          <a:p>
            <a:endParaRPr lang="en-IN" dirty="0"/>
          </a:p>
        </p:txBody>
      </p:sp>
    </p:spTree>
    <p:extLst>
      <p:ext uri="{BB962C8B-B14F-4D97-AF65-F5344CB8AC3E}">
        <p14:creationId xmlns:p14="http://schemas.microsoft.com/office/powerpoint/2010/main" val="22307497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Proper training and education will go a long way to enable the young people to control their emotions and obtain mental balance and stability. </a:t>
            </a:r>
            <a:endParaRPr lang="en-US" dirty="0" smtClean="0"/>
          </a:p>
          <a:p>
            <a:r>
              <a:rPr lang="en-US" dirty="0" smtClean="0"/>
              <a:t>It </a:t>
            </a:r>
            <a:r>
              <a:rPr lang="en-US" dirty="0"/>
              <a:t>has been rightly said, " To keep one's emotions under control and be able to conceal them is considered a mark of strong </a:t>
            </a:r>
            <a:r>
              <a:rPr lang="en-US" dirty="0" smtClean="0"/>
              <a:t>character. </a:t>
            </a:r>
            <a:endParaRPr lang="en-IN" dirty="0"/>
          </a:p>
          <a:p>
            <a:endParaRPr lang="en-IN" dirty="0"/>
          </a:p>
        </p:txBody>
      </p:sp>
      <p:sp>
        <p:nvSpPr>
          <p:cNvPr id="3" name="Title 2"/>
          <p:cNvSpPr>
            <a:spLocks noGrp="1"/>
          </p:cNvSpPr>
          <p:nvPr>
            <p:ph type="title"/>
          </p:nvPr>
        </p:nvSpPr>
        <p:spPr/>
        <p:txBody>
          <a:bodyPr/>
          <a:lstStyle/>
          <a:p>
            <a:endParaRPr lang="en-IN"/>
          </a:p>
        </p:txBody>
      </p:sp>
    </p:spTree>
    <p:extLst>
      <p:ext uri="{BB962C8B-B14F-4D97-AF65-F5344CB8AC3E}">
        <p14:creationId xmlns:p14="http://schemas.microsoft.com/office/powerpoint/2010/main" val="28086675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Emotions may be external or physiological and internal or psychological. Important signs of emotions in an individual are increase in heart, breath, rise in blood pressure, increase in </a:t>
            </a:r>
            <a:r>
              <a:rPr lang="en-US" dirty="0" smtClean="0"/>
              <a:t>respiration</a:t>
            </a:r>
            <a:r>
              <a:rPr lang="en-US" dirty="0"/>
              <a:t>, hair standing on end (Goosebumps), increase in muscle, tension, change in expressions on face, etc</a:t>
            </a:r>
            <a:r>
              <a:rPr lang="en-US" dirty="0" smtClean="0"/>
              <a:t>.</a:t>
            </a:r>
          </a:p>
          <a:p>
            <a:endParaRPr lang="en-US" dirty="0"/>
          </a:p>
          <a:p>
            <a:pPr marL="109728" indent="0">
              <a:buNone/>
            </a:pPr>
            <a:endParaRPr lang="en-IN" dirty="0"/>
          </a:p>
        </p:txBody>
      </p:sp>
      <p:sp>
        <p:nvSpPr>
          <p:cNvPr id="3" name="Title 2"/>
          <p:cNvSpPr>
            <a:spLocks noGrp="1"/>
          </p:cNvSpPr>
          <p:nvPr>
            <p:ph type="title"/>
          </p:nvPr>
        </p:nvSpPr>
        <p:spPr/>
        <p:txBody>
          <a:bodyPr/>
          <a:lstStyle/>
          <a:p>
            <a:r>
              <a:rPr lang="en-IN" dirty="0" smtClean="0"/>
              <a:t>Signs of Emotion </a:t>
            </a:r>
            <a:endParaRPr lang="en-IN" dirty="0"/>
          </a:p>
        </p:txBody>
      </p:sp>
    </p:spTree>
    <p:extLst>
      <p:ext uri="{BB962C8B-B14F-4D97-AF65-F5344CB8AC3E}">
        <p14:creationId xmlns:p14="http://schemas.microsoft.com/office/powerpoint/2010/main" val="7087036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err="1"/>
              <a:t>Mc</a:t>
            </a:r>
            <a:r>
              <a:rPr lang="en-US" dirty="0"/>
              <a:t> </a:t>
            </a:r>
            <a:r>
              <a:rPr lang="en-US" dirty="0" err="1"/>
              <a:t>Dougall</a:t>
            </a:r>
            <a:r>
              <a:rPr lang="en-US" dirty="0"/>
              <a:t> discovered 14 basic instincts and pointed out that each and every emotion, whatever may be, is the product of some instinctive </a:t>
            </a:r>
            <a:r>
              <a:rPr lang="en-US" dirty="0" err="1"/>
              <a:t>behaviour</a:t>
            </a:r>
            <a:r>
              <a:rPr lang="en-US" dirty="0" smtClean="0"/>
              <a:t>.</a:t>
            </a:r>
          </a:p>
          <a:p>
            <a:endParaRPr lang="en-US" dirty="0"/>
          </a:p>
          <a:p>
            <a:pPr marL="109728" indent="0">
              <a:buNone/>
            </a:pPr>
            <a:endParaRPr lang="en-IN" dirty="0"/>
          </a:p>
        </p:txBody>
      </p:sp>
      <p:sp>
        <p:nvSpPr>
          <p:cNvPr id="3" name="Title 2"/>
          <p:cNvSpPr>
            <a:spLocks noGrp="1"/>
          </p:cNvSpPr>
          <p:nvPr>
            <p:ph type="title"/>
          </p:nvPr>
        </p:nvSpPr>
        <p:spPr/>
        <p:txBody>
          <a:bodyPr/>
          <a:lstStyle/>
          <a:p>
            <a:endParaRPr lang="en-IN"/>
          </a:p>
        </p:txBody>
      </p:sp>
    </p:spTree>
    <p:extLst>
      <p:ext uri="{BB962C8B-B14F-4D97-AF65-F5344CB8AC3E}">
        <p14:creationId xmlns:p14="http://schemas.microsoft.com/office/powerpoint/2010/main" val="12468298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109728" indent="0">
              <a:buNone/>
            </a:pPr>
            <a:r>
              <a:rPr lang="en-IN" dirty="0" smtClean="0"/>
              <a:t>Instinct </a:t>
            </a:r>
            <a:r>
              <a:rPr lang="en-IN" dirty="0"/>
              <a:t> </a:t>
            </a:r>
            <a:r>
              <a:rPr lang="en-IN" dirty="0" smtClean="0"/>
              <a:t>  	</a:t>
            </a:r>
            <a:r>
              <a:rPr lang="en-IN" dirty="0"/>
              <a:t> </a:t>
            </a:r>
            <a:r>
              <a:rPr lang="en-IN" dirty="0" smtClean="0"/>
              <a:t>   Emotion accompanying an instinct</a:t>
            </a:r>
          </a:p>
          <a:p>
            <a:pPr marL="109728" indent="0">
              <a:buNone/>
            </a:pPr>
            <a:endParaRPr lang="en-IN" dirty="0"/>
          </a:p>
          <a:p>
            <a:pPr marL="624078" indent="-514350">
              <a:buFont typeface="+mj-lt"/>
              <a:buAutoNum type="arabicPeriod"/>
            </a:pPr>
            <a:r>
              <a:rPr lang="en-IN" dirty="0" smtClean="0"/>
              <a:t>Acquisition 	          Feelings of ownership</a:t>
            </a:r>
          </a:p>
          <a:p>
            <a:pPr marL="624078" indent="-514350">
              <a:buFont typeface="+mj-lt"/>
              <a:buAutoNum type="arabicPeriod"/>
            </a:pPr>
            <a:r>
              <a:rPr lang="en-IN" dirty="0" smtClean="0"/>
              <a:t>Appeal 		  Distress </a:t>
            </a:r>
          </a:p>
          <a:p>
            <a:pPr marL="624078" indent="-514350">
              <a:buFont typeface="+mj-lt"/>
              <a:buAutoNum type="arabicPeriod"/>
            </a:pPr>
            <a:r>
              <a:rPr lang="en-IN" dirty="0" smtClean="0"/>
              <a:t>Contraction 	          Feelings of creativeness</a:t>
            </a:r>
          </a:p>
          <a:p>
            <a:pPr marL="624078" indent="-514350">
              <a:buFont typeface="+mj-lt"/>
              <a:buAutoNum type="arabicPeriod"/>
            </a:pPr>
            <a:r>
              <a:rPr lang="en-IN" dirty="0" smtClean="0"/>
              <a:t>Curiosity 		  Wonder </a:t>
            </a:r>
          </a:p>
          <a:p>
            <a:pPr marL="624078" indent="-514350">
              <a:buFont typeface="+mj-lt"/>
              <a:buAutoNum type="arabicPeriod"/>
            </a:pPr>
            <a:r>
              <a:rPr lang="en-IN" dirty="0" smtClean="0"/>
              <a:t>Flight or Escape      Fear </a:t>
            </a:r>
          </a:p>
          <a:p>
            <a:pPr marL="624078" indent="-514350">
              <a:buFont typeface="+mj-lt"/>
              <a:buAutoNum type="arabicPeriod"/>
            </a:pPr>
            <a:r>
              <a:rPr lang="en-IN" dirty="0" smtClean="0"/>
              <a:t>Food seeking 	   Appetite </a:t>
            </a:r>
          </a:p>
          <a:p>
            <a:pPr marL="624078" indent="-514350">
              <a:buFont typeface="+mj-lt"/>
              <a:buAutoNum type="arabicPeriod"/>
            </a:pPr>
            <a:r>
              <a:rPr lang="en-IN" dirty="0" smtClean="0"/>
              <a:t>Gregariousness	   Feeling of loneliness. </a:t>
            </a:r>
          </a:p>
          <a:p>
            <a:pPr marL="109728" indent="0">
              <a:buNone/>
            </a:pPr>
            <a:r>
              <a:rPr lang="en-IN" dirty="0" smtClean="0"/>
              <a:t> </a:t>
            </a:r>
            <a:endParaRPr lang="en-IN" dirty="0"/>
          </a:p>
        </p:txBody>
      </p:sp>
      <p:sp>
        <p:nvSpPr>
          <p:cNvPr id="3" name="Title 2"/>
          <p:cNvSpPr>
            <a:spLocks noGrp="1"/>
          </p:cNvSpPr>
          <p:nvPr>
            <p:ph type="title"/>
          </p:nvPr>
        </p:nvSpPr>
        <p:spPr/>
        <p:txBody>
          <a:bodyPr/>
          <a:lstStyle/>
          <a:p>
            <a:endParaRPr lang="en-IN"/>
          </a:p>
        </p:txBody>
      </p:sp>
    </p:spTree>
    <p:extLst>
      <p:ext uri="{BB962C8B-B14F-4D97-AF65-F5344CB8AC3E}">
        <p14:creationId xmlns:p14="http://schemas.microsoft.com/office/powerpoint/2010/main" val="34050968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en-IN" dirty="0" smtClean="0"/>
              <a:t>8. Laughter 			Amusement </a:t>
            </a:r>
          </a:p>
          <a:p>
            <a:pPr marL="109728" indent="0">
              <a:buNone/>
            </a:pPr>
            <a:r>
              <a:rPr lang="en-IN" dirty="0" smtClean="0"/>
              <a:t>9. Parental 			Tenderness, Love.</a:t>
            </a:r>
          </a:p>
          <a:p>
            <a:pPr marL="109728" indent="0">
              <a:buNone/>
            </a:pPr>
            <a:r>
              <a:rPr lang="en-IN" dirty="0" smtClean="0"/>
              <a:t>10. Pugnacity or Combat 	 Anger </a:t>
            </a:r>
          </a:p>
          <a:p>
            <a:pPr marL="109728" indent="0">
              <a:buNone/>
            </a:pPr>
            <a:r>
              <a:rPr lang="en-IN" dirty="0" smtClean="0"/>
              <a:t>11. Repulsion 			Disgust </a:t>
            </a:r>
          </a:p>
          <a:p>
            <a:pPr marL="109728" indent="0">
              <a:buNone/>
            </a:pPr>
            <a:r>
              <a:rPr lang="en-IN" dirty="0" smtClean="0"/>
              <a:t>12. Self assertion </a:t>
            </a:r>
            <a:r>
              <a:rPr lang="en-IN" dirty="0"/>
              <a:t> </a:t>
            </a:r>
            <a:r>
              <a:rPr lang="en-IN" dirty="0" smtClean="0"/>
              <a:t>   Positive feeling and elation</a:t>
            </a:r>
          </a:p>
          <a:p>
            <a:pPr marL="109728" indent="0">
              <a:buNone/>
            </a:pPr>
            <a:r>
              <a:rPr lang="en-IN" dirty="0" smtClean="0"/>
              <a:t>13. Sex, Mating 	         Lust </a:t>
            </a:r>
          </a:p>
          <a:p>
            <a:pPr marL="109728" indent="0">
              <a:buNone/>
            </a:pPr>
            <a:r>
              <a:rPr lang="en-IN" dirty="0" smtClean="0"/>
              <a:t>14. Submission </a:t>
            </a:r>
            <a:r>
              <a:rPr lang="en-IN" smtClean="0"/>
              <a:t>	         Negative </a:t>
            </a:r>
            <a:r>
              <a:rPr lang="en-IN" dirty="0" smtClean="0"/>
              <a:t>Feeling.   </a:t>
            </a:r>
            <a:endParaRPr lang="en-IN" dirty="0"/>
          </a:p>
        </p:txBody>
      </p:sp>
      <p:sp>
        <p:nvSpPr>
          <p:cNvPr id="3" name="Title 2"/>
          <p:cNvSpPr>
            <a:spLocks noGrp="1"/>
          </p:cNvSpPr>
          <p:nvPr>
            <p:ph type="title"/>
          </p:nvPr>
        </p:nvSpPr>
        <p:spPr/>
        <p:txBody>
          <a:bodyPr/>
          <a:lstStyle/>
          <a:p>
            <a:endParaRPr lang="en-IN"/>
          </a:p>
        </p:txBody>
      </p:sp>
    </p:spTree>
    <p:extLst>
      <p:ext uri="{BB962C8B-B14F-4D97-AF65-F5344CB8AC3E}">
        <p14:creationId xmlns:p14="http://schemas.microsoft.com/office/powerpoint/2010/main" val="38106769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endParaRPr lang="en-IN" dirty="0" smtClean="0"/>
          </a:p>
          <a:p>
            <a:r>
              <a:rPr lang="en-IN" dirty="0" smtClean="0"/>
              <a:t>Emotions are temporary.</a:t>
            </a:r>
          </a:p>
          <a:p>
            <a:r>
              <a:rPr lang="en-IN" dirty="0" smtClean="0"/>
              <a:t>Emotions rise abruptly but die slowly.</a:t>
            </a:r>
          </a:p>
          <a:p>
            <a:r>
              <a:rPr lang="en-IN" dirty="0" smtClean="0"/>
              <a:t>The same emotion can be aroused by number of different stimuli – objects or situations.</a:t>
            </a:r>
          </a:p>
          <a:p>
            <a:r>
              <a:rPr lang="en-IN" dirty="0" smtClean="0"/>
              <a:t>Emotions differ from person to person. </a:t>
            </a:r>
          </a:p>
          <a:p>
            <a:r>
              <a:rPr lang="en-IN" dirty="0" smtClean="0"/>
              <a:t>Emotions are frequent.</a:t>
            </a:r>
          </a:p>
          <a:p>
            <a:r>
              <a:rPr lang="en-IN" dirty="0" smtClean="0"/>
              <a:t>Emotions are expressed in relation to concrete objectives or situations. </a:t>
            </a:r>
            <a:endParaRPr lang="en-IN" dirty="0"/>
          </a:p>
        </p:txBody>
      </p:sp>
      <p:sp>
        <p:nvSpPr>
          <p:cNvPr id="3" name="Title 2"/>
          <p:cNvSpPr>
            <a:spLocks noGrp="1"/>
          </p:cNvSpPr>
          <p:nvPr>
            <p:ph type="title"/>
          </p:nvPr>
        </p:nvSpPr>
        <p:spPr/>
        <p:txBody>
          <a:bodyPr/>
          <a:lstStyle/>
          <a:p>
            <a:r>
              <a:rPr lang="en-IN" dirty="0" smtClean="0"/>
              <a:t>Characteristics of Emotion </a:t>
            </a:r>
            <a:endParaRPr lang="en-IN" dirty="0"/>
          </a:p>
        </p:txBody>
      </p:sp>
    </p:spTree>
    <p:extLst>
      <p:ext uri="{BB962C8B-B14F-4D97-AF65-F5344CB8AC3E}">
        <p14:creationId xmlns:p14="http://schemas.microsoft.com/office/powerpoint/2010/main" val="159336893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44</TotalTime>
  <Words>522</Words>
  <Application>Microsoft Office PowerPoint</Application>
  <PresentationFormat>On-screen Show (4:3)</PresentationFormat>
  <Paragraphs>57</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Concourse</vt:lpstr>
      <vt:lpstr>Emotional Development </vt:lpstr>
      <vt:lpstr>Introduction </vt:lpstr>
      <vt:lpstr>PowerPoint Presentation</vt:lpstr>
      <vt:lpstr>PowerPoint Presentation</vt:lpstr>
      <vt:lpstr>Signs of Emotion </vt:lpstr>
      <vt:lpstr>PowerPoint Presentation</vt:lpstr>
      <vt:lpstr>PowerPoint Presentation</vt:lpstr>
      <vt:lpstr>PowerPoint Presentation</vt:lpstr>
      <vt:lpstr>Characteristics of Emotion </vt:lpstr>
      <vt:lpstr>Characteristics of Emotion </vt:lpstr>
      <vt:lpstr>Characteristics of Emotion </vt:lpstr>
      <vt:lpstr>Characteristics of Emotions</vt:lpstr>
      <vt:lpstr>Factors influencing emotional Development </vt:lpstr>
      <vt:lpstr>References </vt:lpstr>
      <vt:lpstr> </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Emotional Development </dc:title>
  <dc:creator>ky.mazumder@gmail.com</dc:creator>
  <cp:lastModifiedBy>ky.mazumder@gmail.com</cp:lastModifiedBy>
  <cp:revision>17</cp:revision>
  <dcterms:created xsi:type="dcterms:W3CDTF">2024-09-25T01:08:17Z</dcterms:created>
  <dcterms:modified xsi:type="dcterms:W3CDTF">2024-09-29T16:24:00Z</dcterms:modified>
</cp:coreProperties>
</file>