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50" r:id="rId1"/>
  </p:sldMasterIdLst>
  <p:notesMasterIdLst>
    <p:notesMasterId r:id="rId11"/>
  </p:notesMasterIdLst>
  <p:sldIdLst>
    <p:sldId id="323" r:id="rId2"/>
    <p:sldId id="331" r:id="rId3"/>
    <p:sldId id="332" r:id="rId4"/>
    <p:sldId id="333" r:id="rId5"/>
    <p:sldId id="334" r:id="rId6"/>
    <p:sldId id="329" r:id="rId7"/>
    <p:sldId id="330" r:id="rId8"/>
    <p:sldId id="327" r:id="rId9"/>
    <p:sldId id="32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850" y="6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98"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99"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700"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701"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02"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703"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113" y="766763"/>
            <a:ext cx="6823075" cy="383857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A0EA98-5831-4853-B862-C702E6EB345C}"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61BEF0D-F0BB-DE4B-95CE-6DB70DBA9567}" type="datetimeFigureOut">
              <a:rPr lang="en-US" smtClean="0"/>
              <a:pPr/>
              <a:t>9/25/2024</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7F1E4F-1CFF-5643-939E-217C01CDF56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5C6B4A9-1611-4792-9094-5F34BCA07E0B}" type="datetimeFigureOut">
              <a:rPr lang="en-US" smtClean="0"/>
              <a:pPr/>
              <a:t>9/25/2024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B712588-04B1-427B-82EE-E8DB90309F08}" type="datetimeFigureOut">
              <a:rPr lang="en-US" smtClean="0"/>
              <a:pPr/>
              <a:t>9/25/2024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pPr/>
              <a:t>‹#›</a:t>
            </a:fld>
            <a:endParaRPr lang="en-US" dirty="0"/>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42A54C80-263E-416B-A8E0-580EDEADCBDC}" type="datetimeFigureOut">
              <a:rPr lang="en-US" smtClean="0"/>
              <a:pPr/>
              <a:t>9/25/2024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61BEF0D-F0BB-DE4B-95CE-6DB70DBA9567}" type="datetimeFigureOut">
              <a:rPr lang="en-US" smtClean="0"/>
              <a:pPr/>
              <a:t>9/25/2024</a:t>
            </a:fld>
            <a:endParaRPr lang="en-US" dirty="0"/>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7F1E4F-1CFF-5643-939E-217C01CDF565}" type="slidenum">
              <a:rPr lang="en-US" smtClean="0"/>
              <a:pPr/>
              <a:t>‹#›</a:t>
            </a:fld>
            <a:endParaRPr lang="en-US" dirty="0"/>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955249" y="5001994"/>
            <a:ext cx="506933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71414" y="5785023"/>
            <a:ext cx="506933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955249" y="5001994"/>
            <a:ext cx="506933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71414" y="5785023"/>
            <a:ext cx="506933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B61BEF0D-F0BB-DE4B-95CE-6DB70DBA9567}" type="datetimeFigureOut">
              <a:rPr lang="en-US" smtClean="0"/>
              <a:pPr/>
              <a:t>9/25/2024</a:t>
            </a:fld>
            <a:endParaRPr lang="en-US" dirty="0"/>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4" name="Title 1"/>
          <p:cNvSpPr>
            <a:spLocks noGrp="1"/>
          </p:cNvSpPr>
          <p:nvPr>
            <p:ph type="ctrTitle"/>
          </p:nvPr>
        </p:nvSpPr>
        <p:spPr>
          <a:xfrm rot="10800000" flipV="1">
            <a:off x="1952596" y="1571612"/>
            <a:ext cx="8393524" cy="3877838"/>
          </a:xfrm>
        </p:spPr>
        <p:txBody>
          <a:bodyPr anchor="t">
            <a:normAutofit/>
          </a:bodyPr>
          <a:lstStyle/>
          <a:p>
            <a:pPr algn="l"/>
            <a:r>
              <a:rPr lang="en-US" sz="2800" dirty="0">
                <a:solidFill>
                  <a:schemeClr val="tx1"/>
                </a:solidFill>
              </a:rPr>
              <a:t>GROWTH AND DEVELOPMENT</a:t>
            </a:r>
            <a:r>
              <a:rPr lang="en-US" sz="2800" b="1" dirty="0">
                <a:solidFill>
                  <a:schemeClr val="tx1"/>
                </a:solidFill>
              </a:rPr>
              <a:t> </a:t>
            </a:r>
            <a:endParaRPr lang="zh-CN" altLang="en-US" sz="2800" b="1" dirty="0"/>
          </a:p>
        </p:txBody>
      </p:sp>
      <p:sp>
        <p:nvSpPr>
          <p:cNvPr id="1048615" name="Subtitle 2"/>
          <p:cNvSpPr>
            <a:spLocks noGrp="1"/>
          </p:cNvSpPr>
          <p:nvPr>
            <p:ph type="subTitle" idx="1"/>
          </p:nvPr>
        </p:nvSpPr>
        <p:spPr>
          <a:xfrm>
            <a:off x="1738282" y="4643446"/>
            <a:ext cx="9401484" cy="642942"/>
          </a:xfrm>
        </p:spPr>
        <p:txBody>
          <a:bodyPr>
            <a:normAutofit/>
          </a:bodyPr>
          <a:lstStyle/>
          <a:p>
            <a:pPr algn="ctr"/>
            <a:r>
              <a:rPr lang="en-US" sz="2800" b="1" dirty="0">
                <a:solidFill>
                  <a:schemeClr val="accent5"/>
                </a:solidFill>
              </a:rPr>
              <a:t>Prepared by- Halima Abdul </a:t>
            </a:r>
            <a:r>
              <a:rPr lang="en-US" sz="2800" b="1" dirty="0" err="1">
                <a:solidFill>
                  <a:schemeClr val="accent5"/>
                </a:solidFill>
              </a:rPr>
              <a:t>Matin</a:t>
            </a:r>
            <a:endParaRPr sz="28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D809FB2-076F-859E-0956-29AE77EBEE48}"/>
              </a:ext>
            </a:extLst>
          </p:cNvPr>
          <p:cNvSpPr>
            <a:spLocks noGrp="1"/>
          </p:cNvSpPr>
          <p:nvPr>
            <p:ph idx="1"/>
          </p:nvPr>
        </p:nvSpPr>
        <p:spPr/>
        <p:txBody>
          <a:bodyPr/>
          <a:lstStyle/>
          <a:p>
            <a:r>
              <a:rPr lang="en-US" dirty="0"/>
              <a:t>Growth refers to the process of increase or expansion in size, quantity, or degree. It involves a measurable or observable change over time, resulting in improved performance, productivity, or capacity.</a:t>
            </a:r>
          </a:p>
        </p:txBody>
      </p:sp>
      <p:sp>
        <p:nvSpPr>
          <p:cNvPr id="3" name="Title 2">
            <a:extLst>
              <a:ext uri="{FF2B5EF4-FFF2-40B4-BE49-F238E27FC236}">
                <a16:creationId xmlns:a16="http://schemas.microsoft.com/office/drawing/2014/main" id="{8E0035F4-4E1E-0588-EC49-EEBF9AAD62E6}"/>
              </a:ext>
            </a:extLst>
          </p:cNvPr>
          <p:cNvSpPr>
            <a:spLocks noGrp="1"/>
          </p:cNvSpPr>
          <p:nvPr>
            <p:ph type="title"/>
          </p:nvPr>
        </p:nvSpPr>
        <p:spPr/>
        <p:txBody>
          <a:bodyPr/>
          <a:lstStyle/>
          <a:p>
            <a:r>
              <a:rPr lang="en-US" dirty="0"/>
              <a:t>Concept of Growth</a:t>
            </a:r>
          </a:p>
        </p:txBody>
      </p:sp>
    </p:spTree>
    <p:extLst>
      <p:ext uri="{BB962C8B-B14F-4D97-AF65-F5344CB8AC3E}">
        <p14:creationId xmlns:p14="http://schemas.microsoft.com/office/powerpoint/2010/main" val="390757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4D12B6A-28C7-269E-4756-4B46166DA2C3}"/>
              </a:ext>
            </a:extLst>
          </p:cNvPr>
          <p:cNvSpPr>
            <a:spLocks noGrp="1"/>
          </p:cNvSpPr>
          <p:nvPr>
            <p:ph idx="1"/>
          </p:nvPr>
        </p:nvSpPr>
        <p:spPr/>
        <p:txBody>
          <a:bodyPr/>
          <a:lstStyle/>
          <a:p>
            <a:r>
              <a:rPr lang="en-US" dirty="0"/>
              <a:t>1. Increase in size or quantity</a:t>
            </a:r>
          </a:p>
          <a:p>
            <a:r>
              <a:rPr lang="en-US" dirty="0"/>
              <a:t>2. Expansion or enlargement</a:t>
            </a:r>
          </a:p>
          <a:p>
            <a:r>
              <a:rPr lang="en-US" dirty="0"/>
              <a:t>3. Enhancement of existing capabilities</a:t>
            </a:r>
          </a:p>
          <a:p>
            <a:r>
              <a:rPr lang="en-US" dirty="0"/>
              <a:t>4. Improvement in performance or productivity</a:t>
            </a:r>
          </a:p>
          <a:p>
            <a:r>
              <a:rPr lang="en-US" dirty="0"/>
              <a:t>5. Rise in numbers or volume</a:t>
            </a:r>
          </a:p>
          <a:p>
            <a:r>
              <a:rPr lang="en-US" dirty="0"/>
              <a:t>6. Irreversibility: Growth cannot be easily reversed</a:t>
            </a:r>
          </a:p>
          <a:p>
            <a:r>
              <a:rPr lang="en-US" dirty="0"/>
              <a:t>7. Positive direction: Growth moves in a positive direction</a:t>
            </a:r>
          </a:p>
          <a:p>
            <a:r>
              <a:rPr lang="en-US" dirty="0"/>
              <a:t>8. Interdependence: Growth is interconnected with other factors</a:t>
            </a:r>
          </a:p>
        </p:txBody>
      </p:sp>
      <p:sp>
        <p:nvSpPr>
          <p:cNvPr id="3" name="Title 2">
            <a:extLst>
              <a:ext uri="{FF2B5EF4-FFF2-40B4-BE49-F238E27FC236}">
                <a16:creationId xmlns:a16="http://schemas.microsoft.com/office/drawing/2014/main" id="{3663E772-98E6-EEFB-9BB1-1078D9F18739}"/>
              </a:ext>
            </a:extLst>
          </p:cNvPr>
          <p:cNvSpPr>
            <a:spLocks noGrp="1"/>
          </p:cNvSpPr>
          <p:nvPr>
            <p:ph type="title"/>
          </p:nvPr>
        </p:nvSpPr>
        <p:spPr/>
        <p:txBody>
          <a:bodyPr/>
          <a:lstStyle/>
          <a:p>
            <a:r>
              <a:rPr lang="en-US" dirty="0"/>
              <a:t>Characteristics of growth</a:t>
            </a:r>
          </a:p>
        </p:txBody>
      </p:sp>
    </p:spTree>
    <p:extLst>
      <p:ext uri="{BB962C8B-B14F-4D97-AF65-F5344CB8AC3E}">
        <p14:creationId xmlns:p14="http://schemas.microsoft.com/office/powerpoint/2010/main" val="4032626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A9D3A33-F898-63AC-0E0C-4C52B745FC44}"/>
              </a:ext>
            </a:extLst>
          </p:cNvPr>
          <p:cNvSpPr>
            <a:spLocks noGrp="1"/>
          </p:cNvSpPr>
          <p:nvPr>
            <p:ph idx="1"/>
          </p:nvPr>
        </p:nvSpPr>
        <p:spPr/>
        <p:txBody>
          <a:bodyPr/>
          <a:lstStyle/>
          <a:p>
            <a:r>
              <a:rPr lang="en-US" dirty="0"/>
              <a:t>Development refers to the process of transformation, improvement, or progression from a simpler to a more complex, advanced, or mature state. It involves qualitative changes that enhance the capacity, functionality, or well-being of individuals, organizations, or societies.</a:t>
            </a:r>
          </a:p>
        </p:txBody>
      </p:sp>
      <p:sp>
        <p:nvSpPr>
          <p:cNvPr id="3" name="Title 2">
            <a:extLst>
              <a:ext uri="{FF2B5EF4-FFF2-40B4-BE49-F238E27FC236}">
                <a16:creationId xmlns:a16="http://schemas.microsoft.com/office/drawing/2014/main" id="{CB4F9DD7-FFB0-86E9-2E7D-86AC56592C15}"/>
              </a:ext>
            </a:extLst>
          </p:cNvPr>
          <p:cNvSpPr>
            <a:spLocks noGrp="1"/>
          </p:cNvSpPr>
          <p:nvPr>
            <p:ph type="title"/>
          </p:nvPr>
        </p:nvSpPr>
        <p:spPr/>
        <p:txBody>
          <a:bodyPr/>
          <a:lstStyle/>
          <a:p>
            <a:r>
              <a:rPr lang="en-US" dirty="0"/>
              <a:t>Concept of Development</a:t>
            </a:r>
          </a:p>
        </p:txBody>
      </p:sp>
    </p:spTree>
    <p:extLst>
      <p:ext uri="{BB962C8B-B14F-4D97-AF65-F5344CB8AC3E}">
        <p14:creationId xmlns:p14="http://schemas.microsoft.com/office/powerpoint/2010/main" val="3477200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A1C40B6-1872-B042-B3BD-0EBAED133ACF}"/>
              </a:ext>
            </a:extLst>
          </p:cNvPr>
          <p:cNvSpPr>
            <a:spLocks noGrp="1"/>
          </p:cNvSpPr>
          <p:nvPr>
            <p:ph idx="1"/>
          </p:nvPr>
        </p:nvSpPr>
        <p:spPr/>
        <p:txBody>
          <a:bodyPr>
            <a:normAutofit fontScale="92500" lnSpcReduction="10000"/>
          </a:bodyPr>
          <a:lstStyle/>
          <a:p>
            <a:r>
              <a:rPr lang="en-US" dirty="0"/>
              <a:t>1. Transformation: Development involves change and transformation.</a:t>
            </a:r>
          </a:p>
          <a:p>
            <a:r>
              <a:rPr lang="en-US" dirty="0"/>
              <a:t>2. Progression: Development occurs over time, with a clear direction.</a:t>
            </a:r>
          </a:p>
          <a:p>
            <a:r>
              <a:rPr lang="en-US" dirty="0"/>
              <a:t>3. Improvement: Development enhances capacity, functionality, or well-being.</a:t>
            </a:r>
          </a:p>
          <a:p>
            <a:r>
              <a:rPr lang="en-US" dirty="0"/>
              <a:t>4. Complexity: Development involves increasing complexity.</a:t>
            </a:r>
          </a:p>
          <a:p>
            <a:r>
              <a:rPr lang="en-US" dirty="0"/>
              <a:t>5. Integration: Development integrates new knowledge, skills, or experiences.</a:t>
            </a:r>
          </a:p>
          <a:p>
            <a:r>
              <a:rPr lang="en-US" dirty="0"/>
              <a:t>6. Adaptability: Development requires adaptability to changing circumstances.</a:t>
            </a:r>
          </a:p>
          <a:p>
            <a:r>
              <a:rPr lang="en-US" dirty="0"/>
              <a:t>7. Self-sustaining: Development is self-sustaining and reinforcing.</a:t>
            </a:r>
          </a:p>
        </p:txBody>
      </p:sp>
      <p:sp>
        <p:nvSpPr>
          <p:cNvPr id="3" name="Title 2">
            <a:extLst>
              <a:ext uri="{FF2B5EF4-FFF2-40B4-BE49-F238E27FC236}">
                <a16:creationId xmlns:a16="http://schemas.microsoft.com/office/drawing/2014/main" id="{F88EC0B9-40C1-4C65-A749-3EBE76B4547C}"/>
              </a:ext>
            </a:extLst>
          </p:cNvPr>
          <p:cNvSpPr>
            <a:spLocks noGrp="1"/>
          </p:cNvSpPr>
          <p:nvPr>
            <p:ph type="title"/>
          </p:nvPr>
        </p:nvSpPr>
        <p:spPr/>
        <p:txBody>
          <a:bodyPr/>
          <a:lstStyle/>
          <a:p>
            <a:r>
              <a:rPr lang="en-US" dirty="0"/>
              <a:t>Characteristics of Development:</a:t>
            </a:r>
          </a:p>
        </p:txBody>
      </p:sp>
    </p:spTree>
    <p:extLst>
      <p:ext uri="{BB962C8B-B14F-4D97-AF65-F5344CB8AC3E}">
        <p14:creationId xmlns:p14="http://schemas.microsoft.com/office/powerpoint/2010/main" val="2047232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6" name="Title 1048705"/>
          <p:cNvSpPr>
            <a:spLocks noGrp="1"/>
          </p:cNvSpPr>
          <p:nvPr>
            <p:ph type="title"/>
          </p:nvPr>
        </p:nvSpPr>
        <p:spPr>
          <a:xfrm>
            <a:off x="826774" y="410585"/>
            <a:ext cx="8596668" cy="803837"/>
          </a:xfrm>
        </p:spPr>
        <p:txBody>
          <a:bodyPr>
            <a:noAutofit/>
          </a:bodyPr>
          <a:lstStyle/>
          <a:p>
            <a:r>
              <a:rPr lang="en-US" sz="3600" b="1" dirty="0"/>
              <a:t>Difference between </a:t>
            </a:r>
            <a:r>
              <a:rPr lang="en-US" b="1" dirty="0"/>
              <a:t>Growth</a:t>
            </a:r>
            <a:r>
              <a:rPr lang="en-US" sz="3600" b="1" dirty="0"/>
              <a:t> and </a:t>
            </a:r>
            <a:r>
              <a:rPr lang="en-US" b="1" dirty="0"/>
              <a:t>Development</a:t>
            </a:r>
            <a:r>
              <a:rPr lang="en-US" sz="3600" b="1" dirty="0"/>
              <a:t>  :</a:t>
            </a:r>
          </a:p>
        </p:txBody>
      </p:sp>
      <p:sp>
        <p:nvSpPr>
          <p:cNvPr id="1048707" name="Text Placeholder 1048706"/>
          <p:cNvSpPr>
            <a:spLocks noGrp="1"/>
          </p:cNvSpPr>
          <p:nvPr>
            <p:ph type="body" idx="1"/>
          </p:nvPr>
        </p:nvSpPr>
        <p:spPr>
          <a:xfrm>
            <a:off x="1381092" y="1571612"/>
            <a:ext cx="3380657" cy="786916"/>
          </a:xfrm>
        </p:spPr>
        <p:txBody>
          <a:bodyPr/>
          <a:lstStyle/>
          <a:p>
            <a:r>
              <a:rPr lang="en-IN" sz="2800" b="1" dirty="0">
                <a:solidFill>
                  <a:srgbClr val="7030A0"/>
                </a:solidFill>
              </a:rPr>
              <a:t>Growth</a:t>
            </a:r>
            <a:endParaRPr lang="en-US" sz="2800" b="1" dirty="0">
              <a:solidFill>
                <a:srgbClr val="7030A0"/>
              </a:solidFill>
            </a:endParaRPr>
          </a:p>
        </p:txBody>
      </p:sp>
      <p:sp>
        <p:nvSpPr>
          <p:cNvPr id="1048711" name="Text Placeholder 1048710"/>
          <p:cNvSpPr>
            <a:spLocks noGrp="1"/>
          </p:cNvSpPr>
          <p:nvPr>
            <p:ph type="body" sz="half" idx="3"/>
          </p:nvPr>
        </p:nvSpPr>
        <p:spPr>
          <a:xfrm>
            <a:off x="5667372" y="1643050"/>
            <a:ext cx="4185618" cy="576262"/>
          </a:xfrm>
        </p:spPr>
        <p:txBody>
          <a:bodyPr/>
          <a:lstStyle/>
          <a:p>
            <a:r>
              <a:rPr lang="en-IN" sz="2800" b="1" dirty="0">
                <a:solidFill>
                  <a:srgbClr val="7030A0"/>
                </a:solidFill>
              </a:rPr>
              <a:t>Development</a:t>
            </a:r>
            <a:endParaRPr lang="en-US" sz="2800" b="1" dirty="0">
              <a:solidFill>
                <a:srgbClr val="7030A0"/>
              </a:solidFill>
            </a:endParaRPr>
          </a:p>
        </p:txBody>
      </p:sp>
      <p:sp>
        <p:nvSpPr>
          <p:cNvPr id="1048708" name="Content Placeholder 1048707"/>
          <p:cNvSpPr>
            <a:spLocks noGrp="1"/>
          </p:cNvSpPr>
          <p:nvPr>
            <p:ph sz="quarter" idx="2"/>
          </p:nvPr>
        </p:nvSpPr>
        <p:spPr>
          <a:xfrm>
            <a:off x="938478" y="2387682"/>
            <a:ext cx="4185623" cy="3970276"/>
          </a:xfrm>
        </p:spPr>
        <p:txBody>
          <a:bodyPr>
            <a:noAutofit/>
          </a:bodyPr>
          <a:lstStyle/>
          <a:p>
            <a:pPr marL="342900" indent="-342900">
              <a:buFont typeface="+mj-lt"/>
              <a:buAutoNum type="arabicPeriod"/>
            </a:pPr>
            <a:r>
              <a:rPr lang="en-US" sz="2000" b="1" i="1" dirty="0">
                <a:latin typeface="Times New Roman" panose="02020603050405020304" pitchFamily="18" charset="0"/>
                <a:cs typeface="Times New Roman" panose="02020603050405020304" pitchFamily="18" charset="0"/>
              </a:rPr>
              <a:t>Growth is physical change of an individual like increase in size, weight, height etc.</a:t>
            </a:r>
          </a:p>
          <a:p>
            <a:pPr marL="342900" indent="-342900">
              <a:buFont typeface="+mj-lt"/>
              <a:buAutoNum type="arabicPeriod"/>
            </a:pPr>
            <a:r>
              <a:rPr lang="en-IN" sz="2000" b="1" i="1" dirty="0">
                <a:latin typeface="Times New Roman" panose="02020603050405020304" pitchFamily="18" charset="0"/>
                <a:cs typeface="Times New Roman" panose="02020603050405020304" pitchFamily="18" charset="0"/>
              </a:rPr>
              <a:t>It focuses on quantitative improvement. For instance a child visibly grows in weight and height.</a:t>
            </a:r>
          </a:p>
          <a:p>
            <a:pPr marL="342900" indent="-342900">
              <a:buFont typeface="+mj-lt"/>
              <a:buAutoNum type="arabicPeriod"/>
            </a:pPr>
            <a:r>
              <a:rPr lang="en-IN" sz="2000" b="1" i="1" dirty="0">
                <a:latin typeface="Times New Roman" panose="02020603050405020304" pitchFamily="18" charset="0"/>
                <a:cs typeface="Times New Roman" panose="02020603050405020304" pitchFamily="18" charset="0"/>
              </a:rPr>
              <a:t>Growth is limited to a certain level, i.e. a person’s height grows till a certain age</a:t>
            </a:r>
          </a:p>
          <a:p>
            <a:pPr marL="342900" indent="-342900">
              <a:buFont typeface="+mj-lt"/>
              <a:buAutoNum type="arabicPeriod"/>
            </a:pPr>
            <a:endParaRPr lang="en-IN" sz="2000" b="1" i="1" dirty="0"/>
          </a:p>
          <a:p>
            <a:pPr marL="342900" indent="-342900">
              <a:buFont typeface="+mj-lt"/>
              <a:buAutoNum type="arabicPeriod"/>
            </a:pPr>
            <a:endParaRPr lang="en-IN" sz="2000" b="1" i="1" dirty="0"/>
          </a:p>
          <a:p>
            <a:pPr marL="342900" indent="-342900">
              <a:buFont typeface="+mj-lt"/>
              <a:buAutoNum type="arabicPeriod"/>
            </a:pPr>
            <a:endParaRPr lang="en-US" b="1" i="1" dirty="0"/>
          </a:p>
        </p:txBody>
      </p:sp>
      <p:sp>
        <p:nvSpPr>
          <p:cNvPr id="1048710" name="Content Placeholder 1048709"/>
          <p:cNvSpPr>
            <a:spLocks noGrp="1"/>
          </p:cNvSpPr>
          <p:nvPr>
            <p:ph sz="quarter" idx="4"/>
          </p:nvPr>
        </p:nvSpPr>
        <p:spPr>
          <a:xfrm>
            <a:off x="5237825" y="2387681"/>
            <a:ext cx="4185617" cy="3755963"/>
          </a:xfrm>
        </p:spPr>
        <p:txBody>
          <a:bodyPr>
            <a:noAutofit/>
          </a:bodyPr>
          <a:lstStyle/>
          <a:p>
            <a:pPr marL="342900" indent="-342900">
              <a:buFont typeface="+mj-lt"/>
              <a:buAutoNum type="arabicPeriod"/>
            </a:pPr>
            <a:r>
              <a:rPr lang="en-US" sz="2000" b="1" i="1" dirty="0">
                <a:latin typeface="Times New Roman" panose="02020603050405020304" pitchFamily="18" charset="0"/>
                <a:cs typeface="Times New Roman" panose="02020603050405020304" pitchFamily="18" charset="0"/>
              </a:rPr>
              <a:t>Development means overall change in physical organs or the structure.</a:t>
            </a:r>
          </a:p>
          <a:p>
            <a:pPr>
              <a:buFont typeface="+mj-lt"/>
              <a:buAutoNum type="arabicPeriod"/>
            </a:pPr>
            <a:r>
              <a:rPr lang="en-US" sz="2000" b="1" i="1" dirty="0">
                <a:latin typeface="Times New Roman" panose="02020603050405020304" pitchFamily="18" charset="0"/>
                <a:cs typeface="Times New Roman" panose="02020603050405020304" pitchFamily="18" charset="0"/>
              </a:rPr>
              <a:t>Development focus on both qualitative and quantitative refinement. For instance, a child’s I. Q. increases with the growing age.</a:t>
            </a:r>
          </a:p>
          <a:p>
            <a:pPr marL="342900" indent="-342900">
              <a:buFont typeface="+mj-lt"/>
              <a:buAutoNum type="arabicPeriod"/>
            </a:pPr>
            <a:r>
              <a:rPr lang="en-US" sz="2000" b="1" i="1" dirty="0">
                <a:latin typeface="Times New Roman" panose="02020603050405020304" pitchFamily="18" charset="0"/>
                <a:cs typeface="Times New Roman" panose="02020603050405020304" pitchFamily="18" charset="0"/>
              </a:rPr>
              <a:t>Development is not limited. It is a continuous process.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8" name="Content Placeholder 1048707"/>
          <p:cNvSpPr>
            <a:spLocks noGrp="1"/>
          </p:cNvSpPr>
          <p:nvPr>
            <p:ph sz="quarter" idx="2"/>
          </p:nvPr>
        </p:nvSpPr>
        <p:spPr>
          <a:xfrm>
            <a:off x="881026" y="357166"/>
            <a:ext cx="4185623" cy="5334633"/>
          </a:xfrm>
        </p:spPr>
        <p:txBody>
          <a:bodyPr>
            <a:noAutofit/>
          </a:bodyPr>
          <a:lstStyle/>
          <a:p>
            <a:pPr marL="342900" indent="-342900">
              <a:buNone/>
            </a:pPr>
            <a:endParaRPr lang="en-US" sz="2000" b="1" i="1" dirty="0"/>
          </a:p>
          <a:p>
            <a:pPr marL="342900" indent="-342900">
              <a:buNone/>
            </a:pPr>
            <a:r>
              <a:rPr lang="en-IN" sz="2000" b="1" i="1" dirty="0">
                <a:solidFill>
                  <a:srgbClr val="92D050"/>
                </a:solidFill>
              </a:rPr>
              <a:t>5.</a:t>
            </a:r>
            <a:r>
              <a:rPr lang="en-IN" sz="2000" b="1" i="1" dirty="0">
                <a:latin typeface="Times New Roman" panose="02020603050405020304" pitchFamily="18" charset="0"/>
                <a:cs typeface="Times New Roman" panose="02020603050405020304" pitchFamily="18" charset="0"/>
              </a:rPr>
              <a:t>Growth stop when maturity has been attained</a:t>
            </a:r>
          </a:p>
          <a:p>
            <a:pPr marL="342900" indent="-342900">
              <a:buNone/>
            </a:pPr>
            <a:r>
              <a:rPr lang="en-IN" sz="2000" b="1" i="1" dirty="0">
                <a:solidFill>
                  <a:srgbClr val="92D050"/>
                </a:solidFill>
                <a:latin typeface="Times New Roman" panose="02020603050405020304" pitchFamily="18" charset="0"/>
                <a:cs typeface="Times New Roman" panose="02020603050405020304" pitchFamily="18" charset="0"/>
              </a:rPr>
              <a:t>6.</a:t>
            </a:r>
            <a:r>
              <a:rPr lang="en-IN" sz="2000" b="1" i="1" dirty="0">
                <a:latin typeface="Times New Roman" panose="02020603050405020304" pitchFamily="18" charset="0"/>
                <a:cs typeface="Times New Roman" panose="02020603050405020304" pitchFamily="18" charset="0"/>
              </a:rPr>
              <a:t>Changes produced by growth can be observed and measured directly.</a:t>
            </a:r>
          </a:p>
          <a:p>
            <a:pPr marL="342900" indent="-342900">
              <a:buNone/>
            </a:pPr>
            <a:r>
              <a:rPr lang="en-IN" sz="2000" b="1" i="1" dirty="0">
                <a:latin typeface="Times New Roman" panose="02020603050405020304" pitchFamily="18" charset="0"/>
                <a:cs typeface="Times New Roman" panose="02020603050405020304" pitchFamily="18" charset="0"/>
              </a:rPr>
              <a:t> 7.Growth depends on the cellular changes, </a:t>
            </a:r>
            <a:r>
              <a:rPr lang="en-IN" sz="2000" b="1" i="1" dirty="0" err="1">
                <a:latin typeface="Times New Roman" panose="02020603050405020304" pitchFamily="18" charset="0"/>
                <a:cs typeface="Times New Roman" panose="02020603050405020304" pitchFamily="18" charset="0"/>
              </a:rPr>
              <a:t>i,e</a:t>
            </a:r>
            <a:r>
              <a:rPr lang="en-IN" sz="2000" b="1" i="1" dirty="0">
                <a:latin typeface="Times New Roman" panose="02020603050405020304" pitchFamily="18" charset="0"/>
                <a:cs typeface="Times New Roman" panose="02020603050405020304" pitchFamily="18" charset="0"/>
              </a:rPr>
              <a:t>. a child grows into an adult.</a:t>
            </a:r>
          </a:p>
          <a:p>
            <a:pPr marL="342900" indent="-342900">
              <a:buNone/>
            </a:pPr>
            <a:endParaRPr lang="en-IN" sz="2000" b="1" i="1" dirty="0"/>
          </a:p>
        </p:txBody>
      </p:sp>
      <p:sp>
        <p:nvSpPr>
          <p:cNvPr id="1048710" name="Content Placeholder 1048709"/>
          <p:cNvSpPr>
            <a:spLocks noGrp="1"/>
          </p:cNvSpPr>
          <p:nvPr>
            <p:ph sz="quarter" idx="4"/>
          </p:nvPr>
        </p:nvSpPr>
        <p:spPr>
          <a:xfrm>
            <a:off x="5167306" y="642918"/>
            <a:ext cx="4185617" cy="4906004"/>
          </a:xfrm>
        </p:spPr>
        <p:txBody>
          <a:bodyPr>
            <a:noAutofit/>
          </a:bodyPr>
          <a:lstStyle/>
          <a:p>
            <a:pPr>
              <a:buNone/>
            </a:pPr>
            <a:r>
              <a:rPr lang="en-US" sz="2000" b="1" i="1" dirty="0">
                <a:solidFill>
                  <a:srgbClr val="92D050"/>
                </a:solidFill>
              </a:rPr>
              <a:t>5.</a:t>
            </a:r>
            <a:r>
              <a:rPr lang="en-US" sz="2000" b="1" i="1" dirty="0">
                <a:latin typeface="Times New Roman" panose="02020603050405020304" pitchFamily="18" charset="0"/>
                <a:cs typeface="Times New Roman" panose="02020603050405020304" pitchFamily="18" charset="0"/>
              </a:rPr>
              <a:t>Development is continuous process ,starting from the conception and continuous till death.</a:t>
            </a:r>
          </a:p>
          <a:p>
            <a:pPr>
              <a:buNone/>
            </a:pPr>
            <a:r>
              <a:rPr lang="en-US" sz="2000" b="1" i="1" dirty="0">
                <a:solidFill>
                  <a:srgbClr val="92D050"/>
                </a:solidFill>
                <a:latin typeface="Times New Roman" panose="02020603050405020304" pitchFamily="18" charset="0"/>
                <a:cs typeface="Times New Roman" panose="02020603050405020304" pitchFamily="18" charset="0"/>
              </a:rPr>
              <a:t>6.</a:t>
            </a:r>
            <a:r>
              <a:rPr lang="en-US" sz="2000" b="1" i="1" dirty="0">
                <a:latin typeface="Times New Roman" panose="02020603050405020304" pitchFamily="18" charset="0"/>
                <a:cs typeface="Times New Roman" panose="02020603050405020304" pitchFamily="18" charset="0"/>
              </a:rPr>
              <a:t>Development changes cannot measured directly.</a:t>
            </a:r>
          </a:p>
          <a:p>
            <a:pPr>
              <a:buNone/>
            </a:pPr>
            <a:r>
              <a:rPr lang="en-US" sz="2000" b="1" i="1" dirty="0">
                <a:latin typeface="Times New Roman" panose="02020603050405020304" pitchFamily="18" charset="0"/>
                <a:cs typeface="Times New Roman" panose="02020603050405020304" pitchFamily="18" charset="0"/>
              </a:rPr>
              <a:t>7.Development is basically organizational growth.</a:t>
            </a:r>
          </a:p>
          <a:p>
            <a:pPr>
              <a:buNone/>
            </a:pPr>
            <a:endParaRPr lang="en-US" sz="2000" b="1" i="1" dirty="0"/>
          </a:p>
          <a:p>
            <a:pPr>
              <a:buNone/>
            </a:pPr>
            <a:endParaRPr lang="en-US" sz="2000" b="1" i="1" dirty="0"/>
          </a:p>
          <a:p>
            <a:pPr marL="342900" indent="-342900">
              <a:buNone/>
            </a:pPr>
            <a:endParaRPr lang="en-US" sz="2000" b="1" i="1" dirty="0"/>
          </a:p>
          <a:p>
            <a:pPr marL="342900" indent="-342900">
              <a:buNone/>
            </a:pPr>
            <a:endParaRPr lang="en-US" sz="2000" b="1"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6" name="Content Placeholder 2"/>
          <p:cNvSpPr>
            <a:spLocks noGrp="1"/>
          </p:cNvSpPr>
          <p:nvPr>
            <p:ph idx="1"/>
          </p:nvPr>
        </p:nvSpPr>
        <p:spPr>
          <a:xfrm>
            <a:off x="745435" y="1616669"/>
            <a:ext cx="8386580" cy="4464459"/>
          </a:xfrm>
        </p:spPr>
        <p:txBody>
          <a:bodyPr>
            <a:noAutofit/>
          </a:bodyPr>
          <a:lstStyle/>
          <a:p>
            <a:pPr marL="0" indent="0">
              <a:buNone/>
            </a:pPr>
            <a:r>
              <a:rPr lang="en-US" altLang="zh-CN" sz="3200" b="1" dirty="0"/>
              <a:t>From the above discussion we can conclude that growth and development are often used interchangeably by most people but these two terms have different meaning –Both the terms are used to refer to </a:t>
            </a:r>
            <a:r>
              <a:rPr lang="en-US" altLang="zh-CN" sz="3200" b="1"/>
              <a:t>that occurs </a:t>
            </a:r>
            <a:r>
              <a:rPr lang="en-US" altLang="zh-CN" sz="3200" b="1" dirty="0"/>
              <a:t>in the individual throughout the life.  </a:t>
            </a:r>
            <a:endParaRPr lang="zh-CN" altLang="en-US" sz="3200" b="1" dirty="0"/>
          </a:p>
        </p:txBody>
      </p:sp>
      <p:sp>
        <p:nvSpPr>
          <p:cNvPr id="1048595" name="Title 1"/>
          <p:cNvSpPr>
            <a:spLocks noGrp="1"/>
          </p:cNvSpPr>
          <p:nvPr>
            <p:ph type="title"/>
          </p:nvPr>
        </p:nvSpPr>
        <p:spPr>
          <a:xfrm>
            <a:off x="535347" y="378145"/>
            <a:ext cx="8596668" cy="1095830"/>
          </a:xfrm>
        </p:spPr>
        <p:txBody>
          <a:bodyPr>
            <a:normAutofit/>
          </a:bodyPr>
          <a:lstStyle/>
          <a:p>
            <a:r>
              <a:rPr lang="en-US" altLang="en-US" sz="4800" b="1"/>
              <a:t>Conclusion :</a:t>
            </a:r>
            <a:endParaRPr lang="zh-CN" altLang="en-US" sz="4800"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4" name="Title 1"/>
          <p:cNvSpPr>
            <a:spLocks noGrp="1"/>
          </p:cNvSpPr>
          <p:nvPr>
            <p:ph type="title"/>
          </p:nvPr>
        </p:nvSpPr>
        <p:spPr>
          <a:xfrm rot="21600000">
            <a:off x="3357564" y="2726339"/>
            <a:ext cx="5834780" cy="1274162"/>
          </a:xfrm>
        </p:spPr>
        <p:txBody>
          <a:bodyPr>
            <a:noAutofit/>
          </a:bodyPr>
          <a:lstStyle/>
          <a:p>
            <a:r>
              <a:rPr lang="en-US" altLang="en-US" sz="6000" i="1" dirty="0">
                <a:solidFill>
                  <a:schemeClr val="tx2"/>
                </a:solidFill>
                <a:latin typeface="Algerian" panose="04020705040A02060702" pitchFamily="82" charset="0"/>
              </a:rPr>
              <a:t>Thank You </a:t>
            </a:r>
            <a:endParaRPr lang="zh-CN" altLang="en-US" sz="6000" i="1" dirty="0">
              <a:solidFill>
                <a:schemeClr val="tx2"/>
              </a:solidFill>
              <a:latin typeface="Algerian" panose="04020705040A02060702" pitchFamily="82"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103</TotalTime>
  <Words>479</Words>
  <Application>Microsoft Office PowerPoint</Application>
  <PresentationFormat>Widescreen</PresentationFormat>
  <Paragraphs>46</Paragraphs>
  <Slides>9</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Algerian</vt:lpstr>
      <vt:lpstr>Arial</vt:lpstr>
      <vt:lpstr>Calibri</vt:lpstr>
      <vt:lpstr>Lucida Sans Unicode</vt:lpstr>
      <vt:lpstr>Times New Roman</vt:lpstr>
      <vt:lpstr>Verdana</vt:lpstr>
      <vt:lpstr>Wingdings 2</vt:lpstr>
      <vt:lpstr>Wingdings 3</vt:lpstr>
      <vt:lpstr>Concourse</vt:lpstr>
      <vt:lpstr>GROWTH AND DEVELOPMENT </vt:lpstr>
      <vt:lpstr>Concept of Growth</vt:lpstr>
      <vt:lpstr>Characteristics of growth</vt:lpstr>
      <vt:lpstr>Concept of Development</vt:lpstr>
      <vt:lpstr>Characteristics of Development:</vt:lpstr>
      <vt:lpstr>Difference between Growth and Development  :</vt:lpstr>
      <vt:lpstr>PowerPoint Presentation</vt:lpstr>
      <vt:lpstr>Conclusion :</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Social is related to the different aspects of curriculum construction</dc:title>
  <dc:creator>hussainribul84@gmail.com</dc:creator>
  <cp:lastModifiedBy>Halima Abdul Matin Matin</cp:lastModifiedBy>
  <cp:revision>19</cp:revision>
  <dcterms:created xsi:type="dcterms:W3CDTF">2022-07-11T07:48:10Z</dcterms:created>
  <dcterms:modified xsi:type="dcterms:W3CDTF">2024-09-25T07:49:04Z</dcterms:modified>
</cp:coreProperties>
</file>