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98CE710-9F7C-4564-BF7A-9EEDAA239E23}" type="datetimeFigureOut">
              <a:rPr lang="en-US" smtClean="0"/>
              <a:pPr/>
              <a:t>11/9/2018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8CE710-9F7C-4564-BF7A-9EEDAA239E23}" type="datetimeFigureOut">
              <a:rPr lang="en-US" smtClean="0"/>
              <a:pPr/>
              <a:t>11/9/2018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8CE710-9F7C-4564-BF7A-9EEDAA239E23}" type="datetimeFigureOut">
              <a:rPr lang="en-US" smtClean="0"/>
              <a:pPr/>
              <a:t>11/9/2018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98CE710-9F7C-4564-BF7A-9EEDAA239E23}" type="datetimeFigureOut">
              <a:rPr lang="en-US" smtClean="0"/>
              <a:pPr/>
              <a:t>11/9/2018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8CE710-9F7C-4564-BF7A-9EEDAA239E23}" type="datetimeFigureOut">
              <a:rPr lang="en-US" smtClean="0"/>
              <a:pPr/>
              <a:t>11/9/2018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98CE710-9F7C-4564-BF7A-9EEDAA239E23}" type="datetimeFigureOut">
              <a:rPr lang="en-US" smtClean="0"/>
              <a:pPr/>
              <a:t>11/9/2018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98CE710-9F7C-4564-BF7A-9EEDAA239E23}" type="datetimeFigureOut">
              <a:rPr lang="en-US" smtClean="0"/>
              <a:pPr/>
              <a:t>11/9/2018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98CE710-9F7C-4564-BF7A-9EEDAA239E23}" type="datetimeFigureOut">
              <a:rPr lang="en-US" smtClean="0"/>
              <a:pPr/>
              <a:t>11/9/2018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8CE710-9F7C-4564-BF7A-9EEDAA239E23}" type="datetimeFigureOut">
              <a:rPr lang="en-US" smtClean="0"/>
              <a:pPr/>
              <a:t>11/9/2018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8CE710-9F7C-4564-BF7A-9EEDAA239E23}" type="datetimeFigureOut">
              <a:rPr lang="en-US" smtClean="0"/>
              <a:pPr/>
              <a:t>11/9/2018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8CE710-9F7C-4564-BF7A-9EEDAA239E23}" type="datetimeFigureOut">
              <a:rPr lang="en-US" smtClean="0"/>
              <a:pPr/>
              <a:t>11/9/2018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4DF91B4-45BE-4B08-B4D8-9FC0E8766541}"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CE710-9F7C-4564-BF7A-9EEDAA239E23}" type="datetimeFigureOut">
              <a:rPr lang="en-US" smtClean="0"/>
              <a:pPr/>
              <a:t>11/9/2018</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F91B4-45BE-4B08-B4D8-9FC0E8766541}"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Meaning, importance and aims of teacher education</a:t>
            </a:r>
            <a:endParaRPr lang="en-IN" dirty="0"/>
          </a:p>
        </p:txBody>
      </p:sp>
      <p:sp>
        <p:nvSpPr>
          <p:cNvPr id="3" name="Subtitle 2"/>
          <p:cNvSpPr>
            <a:spLocks noGrp="1"/>
          </p:cNvSpPr>
          <p:nvPr>
            <p:ph type="subTitle" idx="1"/>
          </p:nvPr>
        </p:nvSpPr>
        <p:spPr/>
        <p:txBody>
          <a:bodyPr/>
          <a:lstStyle/>
          <a:p>
            <a:r>
              <a:rPr lang="en-IN" dirty="0" smtClean="0"/>
              <a:t>Paper-13-d</a:t>
            </a:r>
          </a:p>
          <a:p>
            <a:r>
              <a:rPr lang="en-IN" dirty="0" smtClean="0"/>
              <a:t>Unit-</a:t>
            </a:r>
            <a:r>
              <a:rPr lang="en-IN" dirty="0" err="1" smtClean="0"/>
              <a:t>i</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Types of teacher education institution</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First cycle institutions</a:t>
            </a:r>
            <a:r>
              <a:rPr lang="en-IN" dirty="0" smtClean="0"/>
              <a:t>: (these institutions prepare teachers for pre-primary and elementary school children. They provide nursery teachers training certificates and diploma in education).</a:t>
            </a:r>
            <a:endParaRPr lang="en-IN" dirty="0" smtClean="0"/>
          </a:p>
          <a:p>
            <a:r>
              <a:rPr lang="en-IN" dirty="0" smtClean="0"/>
              <a:t>Second  cycle institutions</a:t>
            </a:r>
            <a:r>
              <a:rPr lang="en-IN" dirty="0" smtClean="0"/>
              <a:t>: ( these institutions prepare teachers for secondary schools and provided </a:t>
            </a:r>
            <a:r>
              <a:rPr lang="en-IN" dirty="0" err="1" smtClean="0"/>
              <a:t>B.Ed</a:t>
            </a:r>
            <a:r>
              <a:rPr lang="en-IN" dirty="0" smtClean="0"/>
              <a:t>, </a:t>
            </a:r>
            <a:r>
              <a:rPr lang="en-IN" dirty="0" err="1" smtClean="0"/>
              <a:t>B.Ed</a:t>
            </a:r>
            <a:r>
              <a:rPr lang="en-IN" dirty="0" smtClean="0"/>
              <a:t>(special education), </a:t>
            </a:r>
            <a:r>
              <a:rPr lang="en-IN" dirty="0" err="1" smtClean="0"/>
              <a:t>B.Ed</a:t>
            </a:r>
            <a:r>
              <a:rPr lang="en-IN" dirty="0" smtClean="0"/>
              <a:t>(art education), </a:t>
            </a:r>
            <a:r>
              <a:rPr lang="en-IN" dirty="0" err="1" smtClean="0"/>
              <a:t>B.Ed</a:t>
            </a:r>
            <a:r>
              <a:rPr lang="en-IN" dirty="0" smtClean="0"/>
              <a:t>(yoga education), and </a:t>
            </a:r>
            <a:r>
              <a:rPr lang="en-IN" dirty="0" err="1" smtClean="0"/>
              <a:t>B.P.Ed</a:t>
            </a:r>
            <a:r>
              <a:rPr lang="en-IN" dirty="0" smtClean="0"/>
              <a:t> </a:t>
            </a:r>
            <a:r>
              <a:rPr lang="en-IN" dirty="0" smtClean="0"/>
              <a:t>degrees.</a:t>
            </a:r>
            <a:endParaRPr lang="en-IN" dirty="0" smtClean="0"/>
          </a:p>
          <a:p>
            <a:r>
              <a:rPr lang="en-IN" dirty="0" smtClean="0"/>
              <a:t>Third  cycle institutions</a:t>
            </a:r>
            <a:r>
              <a:rPr lang="en-IN" dirty="0" smtClean="0"/>
              <a:t>: these institutions are the university departments of education and colleges of education preparing students for </a:t>
            </a:r>
            <a:r>
              <a:rPr lang="en-IN" dirty="0" err="1" smtClean="0"/>
              <a:t>M.Ed</a:t>
            </a:r>
            <a:r>
              <a:rPr lang="en-IN" dirty="0" smtClean="0"/>
              <a:t> and M.A(education). These institutions produces teacher educators to teach in the first </a:t>
            </a:r>
            <a:r>
              <a:rPr lang="en-IN" dirty="0" err="1" smtClean="0"/>
              <a:t>amd</a:t>
            </a:r>
            <a:r>
              <a:rPr lang="en-IN" dirty="0" smtClean="0"/>
              <a:t> </a:t>
            </a:r>
            <a:r>
              <a:rPr lang="en-IN" smtClean="0"/>
              <a:t>second cycle </a:t>
            </a:r>
            <a:r>
              <a:rPr lang="en-IN" dirty="0" smtClean="0"/>
              <a:t>institutions.</a:t>
            </a:r>
            <a:endParaRPr lang="en-IN" dirty="0" smtClean="0"/>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8800" dirty="0" smtClean="0"/>
              <a:t>   Thank you</a:t>
            </a:r>
            <a:endParaRPr lang="en-IN" sz="8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meaning</a:t>
            </a:r>
            <a:endParaRPr lang="en-IN" dirty="0"/>
          </a:p>
        </p:txBody>
      </p:sp>
      <p:sp>
        <p:nvSpPr>
          <p:cNvPr id="3" name="Content Placeholder 2"/>
          <p:cNvSpPr>
            <a:spLocks noGrp="1"/>
          </p:cNvSpPr>
          <p:nvPr>
            <p:ph idx="1"/>
          </p:nvPr>
        </p:nvSpPr>
        <p:spPr/>
        <p:txBody>
          <a:bodyPr>
            <a:normAutofit fontScale="92500"/>
          </a:bodyPr>
          <a:lstStyle/>
          <a:p>
            <a:r>
              <a:rPr lang="en-IN" dirty="0" smtClean="0"/>
              <a:t>Teacher education is the branch of education discipline which deals with the process of preparing classroom teachers. Preparation of teacher and their qualitative improvement is the responsibility of the system of teacher education.</a:t>
            </a:r>
          </a:p>
          <a:p>
            <a:r>
              <a:rPr lang="en-IN" dirty="0" smtClean="0"/>
              <a:t>Generally two types of teacher education we can see.</a:t>
            </a:r>
          </a:p>
          <a:p>
            <a:pPr marL="514350" indent="-514350">
              <a:buAutoNum type="alphaUcParenR"/>
            </a:pPr>
            <a:r>
              <a:rPr lang="en-IN" dirty="0" smtClean="0"/>
              <a:t>pre-service teacher education</a:t>
            </a:r>
          </a:p>
          <a:p>
            <a:pPr marL="514350" indent="-514350">
              <a:buAutoNum type="alphaUcParenR"/>
            </a:pPr>
            <a:r>
              <a:rPr lang="en-IN" dirty="0" smtClean="0"/>
              <a:t>In-service teacher education</a:t>
            </a: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 of teacher education</a:t>
            </a:r>
            <a:endParaRPr lang="en-IN" dirty="0"/>
          </a:p>
        </p:txBody>
      </p:sp>
      <p:sp>
        <p:nvSpPr>
          <p:cNvPr id="3" name="Content Placeholder 2"/>
          <p:cNvSpPr>
            <a:spLocks noGrp="1"/>
          </p:cNvSpPr>
          <p:nvPr>
            <p:ph idx="1"/>
          </p:nvPr>
        </p:nvSpPr>
        <p:spPr/>
        <p:txBody>
          <a:bodyPr>
            <a:normAutofit fontScale="77500" lnSpcReduction="20000"/>
          </a:bodyPr>
          <a:lstStyle/>
          <a:p>
            <a:pPr>
              <a:buNone/>
            </a:pPr>
            <a:r>
              <a:rPr lang="en-IN" dirty="0" smtClean="0"/>
              <a:t>Good’s Dictionary of Education, “all formal and informal activities and experience that help to qualify a person to assume the responsibilities as a member of the educational profession and to discharge responsibilities most effectively is teacher education”</a:t>
            </a:r>
          </a:p>
          <a:p>
            <a:pPr>
              <a:buNone/>
            </a:pPr>
            <a:r>
              <a:rPr lang="en-IN" dirty="0" smtClean="0"/>
              <a:t>Dunkin, “teacher education is not teaching how to teach, but it is that knowledge skill and ability which is relevant to the life of the teacher”</a:t>
            </a:r>
          </a:p>
          <a:p>
            <a:pPr>
              <a:buNone/>
            </a:pPr>
            <a:r>
              <a:rPr lang="en-IN" dirty="0" smtClean="0"/>
              <a:t>Prof. B. K. Passi, “teacher education means programs of education, research or training of persons for equipping them to teach at primary, secondary and senior secondary stages in schools and includes non-formal education, part time education, adult education, and correspondence education.”</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4800" dirty="0" smtClean="0"/>
          </a:p>
          <a:p>
            <a:pPr>
              <a:buNone/>
            </a:pPr>
            <a:r>
              <a:rPr lang="en-IN" sz="4800" dirty="0" smtClean="0"/>
              <a:t>Teacher education= teaching skills + pedagogical theory + professional skills</a:t>
            </a:r>
            <a:endParaRPr lang="en-IN" sz="4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Nature of teacher education</a:t>
            </a:r>
            <a:endParaRPr lang="en-IN" dirty="0"/>
          </a:p>
        </p:txBody>
      </p:sp>
      <p:sp>
        <p:nvSpPr>
          <p:cNvPr id="3" name="Content Placeholder 2"/>
          <p:cNvSpPr>
            <a:spLocks noGrp="1"/>
          </p:cNvSpPr>
          <p:nvPr>
            <p:ph idx="1"/>
          </p:nvPr>
        </p:nvSpPr>
        <p:spPr/>
        <p:txBody>
          <a:bodyPr>
            <a:normAutofit lnSpcReduction="10000"/>
          </a:bodyPr>
          <a:lstStyle/>
          <a:p>
            <a:r>
              <a:rPr lang="en-IN" dirty="0" smtClean="0"/>
              <a:t>Continuous process.</a:t>
            </a:r>
          </a:p>
          <a:p>
            <a:r>
              <a:rPr lang="en-IN" dirty="0" smtClean="0"/>
              <a:t>Teachers are made not born.</a:t>
            </a:r>
          </a:p>
          <a:p>
            <a:r>
              <a:rPr lang="en-IN" dirty="0" smtClean="0"/>
              <a:t>Broad and comprehensive.</a:t>
            </a:r>
          </a:p>
          <a:p>
            <a:r>
              <a:rPr lang="en-IN" dirty="0" smtClean="0"/>
              <a:t>Ever-evolving and dynamic.</a:t>
            </a:r>
          </a:p>
          <a:p>
            <a:r>
              <a:rPr lang="en-IN" dirty="0" smtClean="0"/>
              <a:t>Diversification.</a:t>
            </a:r>
          </a:p>
          <a:p>
            <a:r>
              <a:rPr lang="en-IN" dirty="0" smtClean="0"/>
              <a:t>Knowledge base.</a:t>
            </a:r>
          </a:p>
          <a:p>
            <a:r>
              <a:rPr lang="en-IN" dirty="0" smtClean="0"/>
              <a:t>The crux.</a:t>
            </a:r>
          </a:p>
          <a:p>
            <a:r>
              <a:rPr lang="en-IN" dirty="0" smtClean="0"/>
              <a:t>Teacher education is a system.</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Scope of teacher education</a:t>
            </a:r>
            <a:endParaRPr lang="en-IN" dirty="0"/>
          </a:p>
        </p:txBody>
      </p:sp>
      <p:sp>
        <p:nvSpPr>
          <p:cNvPr id="3" name="Content Placeholder 2"/>
          <p:cNvSpPr>
            <a:spLocks noGrp="1"/>
          </p:cNvSpPr>
          <p:nvPr>
            <p:ph idx="1"/>
          </p:nvPr>
        </p:nvSpPr>
        <p:spPr/>
        <p:txBody>
          <a:bodyPr/>
          <a:lstStyle/>
          <a:p>
            <a:r>
              <a:rPr lang="en-IN" dirty="0" smtClean="0"/>
              <a:t>Teacher education at different levels of education</a:t>
            </a:r>
          </a:p>
          <a:p>
            <a:r>
              <a:rPr lang="en-IN" dirty="0" smtClean="0"/>
              <a:t>Triangular basis of teacher education.</a:t>
            </a:r>
          </a:p>
          <a:p>
            <a:r>
              <a:rPr lang="en-IN" dirty="0" smtClean="0"/>
              <a:t>Aspects of teacher education.</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Aims and objectives(functions) of teacher education</a:t>
            </a:r>
            <a:endParaRPr lang="en-IN" dirty="0"/>
          </a:p>
        </p:txBody>
      </p:sp>
      <p:sp>
        <p:nvSpPr>
          <p:cNvPr id="3" name="Content Placeholder 2"/>
          <p:cNvSpPr>
            <a:spLocks noGrp="1"/>
          </p:cNvSpPr>
          <p:nvPr>
            <p:ph idx="1"/>
          </p:nvPr>
        </p:nvSpPr>
        <p:spPr/>
        <p:txBody>
          <a:bodyPr>
            <a:normAutofit lnSpcReduction="10000"/>
          </a:bodyPr>
          <a:lstStyle/>
          <a:p>
            <a:r>
              <a:rPr lang="en-IN" dirty="0" smtClean="0"/>
              <a:t>Better understanding of the students.</a:t>
            </a:r>
          </a:p>
          <a:p>
            <a:r>
              <a:rPr lang="en-IN" dirty="0" smtClean="0"/>
              <a:t>Building confidence.</a:t>
            </a:r>
          </a:p>
          <a:p>
            <a:r>
              <a:rPr lang="en-IN" dirty="0" smtClean="0"/>
              <a:t>Methodology of teaching.</a:t>
            </a:r>
          </a:p>
          <a:p>
            <a:r>
              <a:rPr lang="en-IN" dirty="0" smtClean="0"/>
              <a:t>Building a favourable attitude.</a:t>
            </a:r>
          </a:p>
          <a:p>
            <a:r>
              <a:rPr lang="en-IN" dirty="0" smtClean="0"/>
              <a:t>Familiarizing with the latest development of education.</a:t>
            </a:r>
          </a:p>
          <a:p>
            <a:r>
              <a:rPr lang="en-IN" dirty="0" smtClean="0"/>
              <a:t>Improving standards.</a:t>
            </a:r>
          </a:p>
          <a:p>
            <a:r>
              <a:rPr lang="en-IN" dirty="0" smtClean="0"/>
              <a:t>Training for democracy.</a:t>
            </a: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Need and importance of teacher education</a:t>
            </a:r>
            <a:endParaRPr lang="en-IN" dirty="0"/>
          </a:p>
        </p:txBody>
      </p:sp>
      <p:sp>
        <p:nvSpPr>
          <p:cNvPr id="3" name="Content Placeholder 2"/>
          <p:cNvSpPr>
            <a:spLocks noGrp="1"/>
          </p:cNvSpPr>
          <p:nvPr>
            <p:ph idx="1"/>
          </p:nvPr>
        </p:nvSpPr>
        <p:spPr/>
        <p:txBody>
          <a:bodyPr>
            <a:normAutofit fontScale="70000" lnSpcReduction="20000"/>
          </a:bodyPr>
          <a:lstStyle/>
          <a:p>
            <a:pPr>
              <a:buNone/>
            </a:pPr>
            <a:r>
              <a:rPr lang="en-IN" dirty="0" smtClean="0"/>
              <a:t>Humayun Kabir rightly stated, “without good teachers, event the best of system is bound to fail. With good teachers, event the defects of a system can be largely overcome.”</a:t>
            </a:r>
          </a:p>
          <a:p>
            <a:pPr>
              <a:buNone/>
            </a:pPr>
            <a:r>
              <a:rPr lang="en-IN" dirty="0" smtClean="0"/>
              <a:t>Secondary Education Commission(1952-66) observed, “the most important factor responsibilities of education reconstruction is the teacher, his personal qualities, his educational qualification, his professional training and the place of occupies in the school as well as in the community.”</a:t>
            </a:r>
          </a:p>
          <a:p>
            <a:pPr>
              <a:buNone/>
            </a:pPr>
            <a:r>
              <a:rPr lang="en-IN" dirty="0" smtClean="0"/>
              <a:t>Kothari Commission(1964-66) stressed the importance of teacher education stating as, “in the world based on science and technology, it is education that determines the level of prosperity, welfare and security of the people and that a sound programme of professional education of teacher is essential for the qualitative improvement of education.”</a:t>
            </a:r>
          </a:p>
          <a:p>
            <a:pPr>
              <a:buNone/>
            </a:pP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r>
              <a:rPr lang="en-IN" dirty="0" smtClean="0"/>
              <a:t>Knowledge of the child.</a:t>
            </a:r>
          </a:p>
          <a:p>
            <a:r>
              <a:rPr lang="en-IN" dirty="0" smtClean="0"/>
              <a:t>Knowledge of the teaching-learning process.</a:t>
            </a:r>
          </a:p>
          <a:p>
            <a:r>
              <a:rPr lang="en-IN" dirty="0" smtClean="0"/>
              <a:t>Organizing co-curriculum activities.</a:t>
            </a:r>
          </a:p>
          <a:p>
            <a:r>
              <a:rPr lang="en-IN" dirty="0" smtClean="0"/>
              <a:t>Organizing guidance services.</a:t>
            </a:r>
          </a:p>
          <a:p>
            <a:r>
              <a:rPr lang="en-IN" dirty="0" smtClean="0"/>
              <a:t>Knowledge of methods of evaluation.</a:t>
            </a:r>
          </a:p>
          <a:p>
            <a:r>
              <a:rPr lang="en-IN" dirty="0" smtClean="0"/>
              <a:t>Developing favourable attitude.</a:t>
            </a:r>
          </a:p>
          <a:p>
            <a:r>
              <a:rPr lang="en-IN" dirty="0" smtClean="0"/>
              <a:t>Improving standard of education.</a:t>
            </a:r>
          </a:p>
          <a:p>
            <a:r>
              <a:rPr lang="en-IN" dirty="0" smtClean="0"/>
              <a:t>Creation of social insight.</a:t>
            </a:r>
          </a:p>
          <a:p>
            <a:r>
              <a:rPr lang="en-IN" dirty="0" smtClean="0"/>
              <a:t>Familiarity with the latest in education.</a:t>
            </a:r>
          </a:p>
          <a:p>
            <a:r>
              <a:rPr lang="en-IN" dirty="0" smtClean="0"/>
              <a:t>Pre-requisite for better planned education.</a:t>
            </a:r>
          </a:p>
          <a:p>
            <a:endParaRPr lang="en-IN" dirty="0" smtClean="0"/>
          </a:p>
          <a:p>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593</Words>
  <Application>Microsoft Office PowerPoint</Application>
  <PresentationFormat>On-screen Show (4:3)</PresentationFormat>
  <Paragraphs>54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Meaning, importance and aims of teacher education</vt:lpstr>
      <vt:lpstr>meaning</vt:lpstr>
      <vt:lpstr>Definition of teacher education</vt:lpstr>
      <vt:lpstr>Slide 4</vt:lpstr>
      <vt:lpstr>Nature of teacher education</vt:lpstr>
      <vt:lpstr>Scope of teacher education</vt:lpstr>
      <vt:lpstr>Aims and objectives(functions) of teacher education</vt:lpstr>
      <vt:lpstr>Need and importance of teacher education</vt:lpstr>
      <vt:lpstr>Slide 9</vt:lpstr>
      <vt:lpstr>Types of teacher education institution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importance and aims of teacher education</dc:title>
  <dc:creator>Uttam</dc:creator>
  <cp:lastModifiedBy>Uttam</cp:lastModifiedBy>
  <cp:revision>17</cp:revision>
  <dcterms:created xsi:type="dcterms:W3CDTF">2018-11-08T12:39:42Z</dcterms:created>
  <dcterms:modified xsi:type="dcterms:W3CDTF">2018-11-09T04:48:07Z</dcterms:modified>
</cp:coreProperties>
</file>