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76" r:id="rId2"/>
    <p:sldId id="256" r:id="rId3"/>
    <p:sldId id="272" r:id="rId4"/>
    <p:sldId id="273" r:id="rId5"/>
    <p:sldId id="274" r:id="rId6"/>
    <p:sldId id="275" r:id="rId7"/>
    <p:sldId id="257" r:id="rId8"/>
    <p:sldId id="258" r:id="rId9"/>
    <p:sldId id="259" r:id="rId10"/>
    <p:sldId id="269" r:id="rId11"/>
    <p:sldId id="261" r:id="rId12"/>
    <p:sldId id="262" r:id="rId13"/>
    <p:sldId id="263" r:id="rId14"/>
    <p:sldId id="264" r:id="rId15"/>
    <p:sldId id="265" r:id="rId16"/>
    <p:sldId id="266" r:id="rId17"/>
    <p:sldId id="267" r:id="rId18"/>
    <p:sldId id="268" r:id="rId19"/>
    <p:sldId id="270" r:id="rId20"/>
    <p:sldId id="27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809" autoAdjust="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D90119-ADDE-468A-8D79-BB6913CA24C3}" type="datetimeFigureOut">
              <a:rPr lang="en-US" smtClean="0"/>
              <a:t>17-Sep-24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7C5C31-A0E4-49F7-8596-30E1F873213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67C5C31-A0E4-49F7-8596-30E1F8732132}" type="slidenum">
              <a:rPr lang="en-US" smtClean="0"/>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8584411-83DF-458F-9331-FD24E79834B8}" type="datetimeFigureOut">
              <a:rPr lang="en-US" smtClean="0"/>
              <a:pPr/>
              <a:t>17-Sep-24</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DE753FE-822A-4500-B4E8-249B242A18A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584411-83DF-458F-9331-FD24E79834B8}" type="datetimeFigureOut">
              <a:rPr lang="en-US" smtClean="0"/>
              <a:pPr/>
              <a:t>17-Sep-24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E753FE-822A-4500-B4E8-249B242A18A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8584411-83DF-458F-9331-FD24E79834B8}" type="datetimeFigureOut">
              <a:rPr lang="en-US" smtClean="0"/>
              <a:pPr/>
              <a:t>17-Sep-24</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DE753FE-822A-4500-B4E8-249B242A18A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8584411-83DF-458F-9331-FD24E79834B8}" type="datetimeFigureOut">
              <a:rPr lang="en-US" smtClean="0"/>
              <a:pPr/>
              <a:t>17-Sep-24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DE753FE-822A-4500-B4E8-249B242A18A3}"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8584411-83DF-458F-9331-FD24E79834B8}" type="datetimeFigureOut">
              <a:rPr lang="en-US" smtClean="0"/>
              <a:pPr/>
              <a:t>17-Sep-24</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DE753FE-822A-4500-B4E8-249B242A18A3}"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F8584411-83DF-458F-9331-FD24E79834B8}" type="datetimeFigureOut">
              <a:rPr lang="en-US" smtClean="0"/>
              <a:pPr/>
              <a:t>17-Sep-24</a:t>
            </a:fld>
            <a:endParaRPr lang="en-US"/>
          </a:p>
        </p:txBody>
      </p:sp>
      <p:sp>
        <p:nvSpPr>
          <p:cNvPr id="10" name="Slide Number Placeholder 9"/>
          <p:cNvSpPr>
            <a:spLocks noGrp="1"/>
          </p:cNvSpPr>
          <p:nvPr>
            <p:ph type="sldNum" sz="quarter" idx="16"/>
          </p:nvPr>
        </p:nvSpPr>
        <p:spPr/>
        <p:txBody>
          <a:bodyPr rtlCol="0"/>
          <a:lstStyle/>
          <a:p>
            <a:fld id="{7DE753FE-822A-4500-B4E8-249B242A18A3}"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F8584411-83DF-458F-9331-FD24E79834B8}" type="datetimeFigureOut">
              <a:rPr lang="en-US" smtClean="0"/>
              <a:pPr/>
              <a:t>17-Sep-24</a:t>
            </a:fld>
            <a:endParaRPr lang="en-US"/>
          </a:p>
        </p:txBody>
      </p:sp>
      <p:sp>
        <p:nvSpPr>
          <p:cNvPr id="12" name="Slide Number Placeholder 11"/>
          <p:cNvSpPr>
            <a:spLocks noGrp="1"/>
          </p:cNvSpPr>
          <p:nvPr>
            <p:ph type="sldNum" sz="quarter" idx="16"/>
          </p:nvPr>
        </p:nvSpPr>
        <p:spPr/>
        <p:txBody>
          <a:bodyPr rtlCol="0"/>
          <a:lstStyle/>
          <a:p>
            <a:fld id="{7DE753FE-822A-4500-B4E8-249B242A18A3}"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8584411-83DF-458F-9331-FD24E79834B8}" type="datetimeFigureOut">
              <a:rPr lang="en-US" smtClean="0"/>
              <a:pPr/>
              <a:t>17-Sep-24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DE753FE-822A-4500-B4E8-249B242A18A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584411-83DF-458F-9331-FD24E79834B8}" type="datetimeFigureOut">
              <a:rPr lang="en-US" smtClean="0"/>
              <a:pPr/>
              <a:t>17-Sep-24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DE753FE-822A-4500-B4E8-249B242A18A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8584411-83DF-458F-9331-FD24E79834B8}" type="datetimeFigureOut">
              <a:rPr lang="en-US" smtClean="0"/>
              <a:pPr/>
              <a:t>17-Sep-24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DE753FE-822A-4500-B4E8-249B242A18A3}"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F8584411-83DF-458F-9331-FD24E79834B8}" type="datetimeFigureOut">
              <a:rPr lang="en-US" smtClean="0"/>
              <a:pPr/>
              <a:t>17-Sep-24</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DE753FE-822A-4500-B4E8-249B242A18A3}"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F8584411-83DF-458F-9331-FD24E79834B8}" type="datetimeFigureOut">
              <a:rPr lang="en-US" smtClean="0"/>
              <a:pPr/>
              <a:t>17-Sep-24</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DE753FE-822A-4500-B4E8-249B242A18A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238250"/>
          </a:xfrm>
        </p:spPr>
        <p:txBody>
          <a:bodyPr>
            <a:normAutofit/>
          </a:bodyPr>
          <a:lstStyle/>
          <a:p>
            <a:pPr algn="ctr"/>
            <a:r>
              <a:rPr lang="en-US" sz="2800" dirty="0" smtClean="0">
                <a:latin typeface="Times New Roman" pitchFamily="18" charset="0"/>
                <a:cs typeface="Times New Roman" pitchFamily="18" charset="0"/>
              </a:rPr>
              <a:t>UNIVERSALISATION OF SECONDARY EDUCATION</a:t>
            </a:r>
            <a:endParaRPr lang="en-US" sz="2800" dirty="0">
              <a:latin typeface="Times New Roman" pitchFamily="18" charset="0"/>
              <a:cs typeface="Times New Roman" pitchFamily="18" charset="0"/>
            </a:endParaRPr>
          </a:p>
        </p:txBody>
      </p:sp>
      <p:sp>
        <p:nvSpPr>
          <p:cNvPr id="3" name="Subtitle 2"/>
          <p:cNvSpPr>
            <a:spLocks noGrp="1"/>
          </p:cNvSpPr>
          <p:nvPr>
            <p:ph type="subTitle" idx="1"/>
          </p:nvPr>
        </p:nvSpPr>
        <p:spPr>
          <a:xfrm>
            <a:off x="609600" y="1981200"/>
            <a:ext cx="7924800" cy="4495800"/>
          </a:xfrm>
        </p:spPr>
        <p:txBody>
          <a:bodyPr>
            <a:normAutofit/>
          </a:bodyPr>
          <a:lstStyle/>
          <a:p>
            <a:pPr algn="ctr"/>
            <a:r>
              <a:rPr lang="en-US" sz="2800" dirty="0" smtClean="0">
                <a:latin typeface="Times New Roman" pitchFamily="18" charset="0"/>
                <a:cs typeface="Times New Roman" pitchFamily="18" charset="0"/>
              </a:rPr>
              <a:t>NAZIR AJMAL MEMORIAL COLLEGE OF EDUCATION HOJAI</a:t>
            </a:r>
          </a:p>
          <a:p>
            <a:endParaRPr lang="en-US" sz="2800" dirty="0" smtClean="0">
              <a:latin typeface="Times New Roman" pitchFamily="18" charset="0"/>
              <a:cs typeface="Times New Roman" pitchFamily="18" charset="0"/>
            </a:endParaRPr>
          </a:p>
          <a:p>
            <a:pPr algn="ctr"/>
            <a:r>
              <a:rPr lang="en-US" sz="2800" dirty="0" smtClean="0">
                <a:latin typeface="Times New Roman" pitchFamily="18" charset="0"/>
                <a:cs typeface="Times New Roman" pitchFamily="18" charset="0"/>
              </a:rPr>
              <a:t>SANGITA SUTRADHAR </a:t>
            </a:r>
          </a:p>
          <a:p>
            <a:pPr algn="ctr"/>
            <a:r>
              <a:rPr lang="en-US" sz="2800" dirty="0" smtClean="0">
                <a:latin typeface="Times New Roman" pitchFamily="18" charset="0"/>
                <a:cs typeface="Times New Roman" pitchFamily="18" charset="0"/>
              </a:rPr>
              <a:t>ASSITANT PROFESSOR </a:t>
            </a:r>
            <a:endParaRPr lang="en-US" sz="28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buFont typeface="Wingdings" pitchFamily="2" charset="2"/>
              <a:buChar char="v"/>
            </a:pPr>
            <a:r>
              <a:rPr lang="en-US" dirty="0" smtClean="0"/>
              <a:t>Quality</a:t>
            </a:r>
          </a:p>
          <a:p>
            <a:pPr>
              <a:buFont typeface="Wingdings" pitchFamily="2" charset="2"/>
              <a:buChar char="v"/>
            </a:pPr>
            <a:endParaRPr lang="en-US" dirty="0" smtClean="0"/>
          </a:p>
          <a:p>
            <a:pPr>
              <a:buFont typeface="Wingdings" pitchFamily="2" charset="2"/>
              <a:buChar char="v"/>
            </a:pPr>
            <a:r>
              <a:rPr lang="en-US" dirty="0" smtClean="0"/>
              <a:t>Equity.</a:t>
            </a:r>
          </a:p>
          <a:p>
            <a:pPr>
              <a:buFont typeface="Wingdings" pitchFamily="2" charset="2"/>
              <a:buChar char="v"/>
            </a:pPr>
            <a:endParaRPr lang="en-US" dirty="0" smtClean="0"/>
          </a:p>
          <a:p>
            <a:pPr>
              <a:buFont typeface="Wingdings" pitchFamily="2" charset="2"/>
              <a:buChar char="v"/>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dirty="0" smtClean="0">
                <a:latin typeface="Times New Roman" pitchFamily="18" charset="0"/>
                <a:cs typeface="Times New Roman" pitchFamily="18" charset="0"/>
              </a:rPr>
              <a:t>Education for all round development of the Adolescents.</a:t>
            </a:r>
          </a:p>
          <a:p>
            <a:pPr>
              <a:buNone/>
            </a:pPr>
            <a:r>
              <a:rPr lang="en-US" dirty="0" smtClean="0">
                <a:latin typeface="Times New Roman" pitchFamily="18" charset="0"/>
                <a:cs typeface="Times New Roman" pitchFamily="18" charset="0"/>
              </a:rPr>
              <a:t>Secondary education spreads over the age of 15 and 16,17 and 18 in the senior secondary grades. These are periods of storms and stress. There are many changes in the body and images of life. During these stage emotional changes also take place. Taking into consideration of these features of </a:t>
            </a:r>
            <a:r>
              <a:rPr lang="en-US" dirty="0" err="1" smtClean="0">
                <a:latin typeface="Times New Roman" pitchFamily="18" charset="0"/>
                <a:cs typeface="Times New Roman" pitchFamily="18" charset="0"/>
              </a:rPr>
              <a:t>adolecents</a:t>
            </a:r>
            <a:r>
              <a:rPr lang="en-US" dirty="0" smtClean="0">
                <a:latin typeface="Times New Roman" pitchFamily="18" charset="0"/>
                <a:cs typeface="Times New Roman" pitchFamily="18" charset="0"/>
              </a:rPr>
              <a:t> ,experiences in schooling have to be designed to be responsive to the needs of transition (change ) and stabilization. </a:t>
            </a:r>
            <a:endParaRPr lang="en-US"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dirty="0" smtClean="0">
                <a:latin typeface="Times New Roman" pitchFamily="18" charset="0"/>
                <a:cs typeface="Times New Roman" pitchFamily="18" charset="0"/>
              </a:rPr>
              <a:t>Secondary education must foster skills of transition .Special attention should be given to girls and it is necessary to develop a gender friendly curriculum. Future citizens of India should be physically strong and sound , intellectually competent, mentally ,emotionally matured and intelligent and spiritually intelligent and enriched to be creative , innovative and exploring. </a:t>
            </a:r>
            <a:endParaRPr lang="en-US"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lnSpcReduction="10000"/>
          </a:bodyPr>
          <a:lstStyle/>
          <a:p>
            <a:r>
              <a:rPr lang="en-US" dirty="0" smtClean="0"/>
              <a:t>Education for </a:t>
            </a:r>
            <a:r>
              <a:rPr lang="en-US" dirty="0" err="1" smtClean="0"/>
              <a:t>Mutiple</a:t>
            </a:r>
            <a:r>
              <a:rPr lang="en-US" dirty="0" smtClean="0"/>
              <a:t> Intelligences</a:t>
            </a:r>
          </a:p>
          <a:p>
            <a:pPr>
              <a:buNone/>
            </a:pPr>
            <a:r>
              <a:rPr lang="en-US" dirty="0" smtClean="0"/>
              <a:t>The future Secondary education must be designed to nurture multiple abilities like-</a:t>
            </a:r>
          </a:p>
          <a:p>
            <a:pPr marL="514350" indent="-514350">
              <a:buFont typeface="+mj-lt"/>
              <a:buAutoNum type="alphaLcParenR"/>
            </a:pPr>
            <a:r>
              <a:rPr lang="en-US" dirty="0" err="1" smtClean="0"/>
              <a:t>Lingustic</a:t>
            </a:r>
            <a:r>
              <a:rPr lang="en-US" dirty="0" smtClean="0"/>
              <a:t> or verbal.</a:t>
            </a:r>
          </a:p>
          <a:p>
            <a:pPr marL="514350" indent="-514350">
              <a:buFont typeface="+mj-lt"/>
              <a:buAutoNum type="alphaLcParenR"/>
            </a:pPr>
            <a:r>
              <a:rPr lang="en-US" dirty="0" smtClean="0"/>
              <a:t>Logical- Mathematics.</a:t>
            </a:r>
          </a:p>
          <a:p>
            <a:pPr marL="514350" indent="-514350">
              <a:buFont typeface="+mj-lt"/>
              <a:buAutoNum type="alphaLcParenR"/>
            </a:pPr>
            <a:r>
              <a:rPr lang="en-US" dirty="0" smtClean="0"/>
              <a:t>Spatial.</a:t>
            </a:r>
          </a:p>
          <a:p>
            <a:pPr marL="514350" indent="-514350">
              <a:buFont typeface="+mj-lt"/>
              <a:buAutoNum type="alphaLcParenR"/>
            </a:pPr>
            <a:r>
              <a:rPr lang="en-US" dirty="0" smtClean="0"/>
              <a:t>Musical.</a:t>
            </a:r>
          </a:p>
          <a:p>
            <a:pPr marL="514350" indent="-514350">
              <a:buFont typeface="+mj-lt"/>
              <a:buAutoNum type="alphaLcParenR"/>
            </a:pPr>
            <a:r>
              <a:rPr lang="en-US" dirty="0" smtClean="0"/>
              <a:t>Inter-personal.(</a:t>
            </a:r>
            <a:r>
              <a:rPr lang="en-US" dirty="0" err="1" smtClean="0"/>
              <a:t>Activie</a:t>
            </a:r>
            <a:r>
              <a:rPr lang="en-US" dirty="0" smtClean="0"/>
              <a:t> listening, </a:t>
            </a:r>
            <a:r>
              <a:rPr lang="en-US" dirty="0" err="1" smtClean="0"/>
              <a:t>teame</a:t>
            </a:r>
            <a:r>
              <a:rPr lang="en-US" dirty="0" smtClean="0"/>
              <a:t> work, motivating other, good communicator, Leadership)</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dirty="0" smtClean="0"/>
              <a:t>Universal, Free and compulsory.</a:t>
            </a:r>
          </a:p>
          <a:p>
            <a:pPr>
              <a:buNone/>
            </a:pPr>
            <a:r>
              <a:rPr lang="en-US" dirty="0" smtClean="0"/>
              <a:t>By universal it means, then creating universal access and opportunity for all children to receive secondary education becomes naturally universal once universal elementary education has been achieved. With the </a:t>
            </a:r>
            <a:r>
              <a:rPr lang="en-US" dirty="0" err="1" smtClean="0"/>
              <a:t>universalization</a:t>
            </a:r>
            <a:r>
              <a:rPr lang="en-US" dirty="0" smtClean="0"/>
              <a:t> of elementary education through SSA, there will be universal demand for secondary education.</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latin typeface="Times New Roman" pitchFamily="18" charset="0"/>
                <a:cs typeface="Times New Roman" pitchFamily="18" charset="0"/>
              </a:rPr>
              <a:t>What is important to make good quality education available , accessible and affordable to all young persons in the age group of 24-18 years with special reference to economically weaker sections of the society.</a:t>
            </a:r>
            <a:endParaRPr lang="en-US"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dirty="0" smtClean="0">
                <a:latin typeface="Times New Roman" pitchFamily="18" charset="0"/>
                <a:cs typeface="Times New Roman" pitchFamily="18" charset="0"/>
              </a:rPr>
              <a:t>Curriculum structure and course offerings.</a:t>
            </a:r>
          </a:p>
          <a:p>
            <a:pPr marL="514350" indent="-514350">
              <a:buFont typeface="+mj-lt"/>
              <a:buAutoNum type="alphaLcParenR"/>
            </a:pPr>
            <a:r>
              <a:rPr lang="en-US" dirty="0" smtClean="0">
                <a:latin typeface="Times New Roman" pitchFamily="18" charset="0"/>
                <a:cs typeface="Times New Roman" pitchFamily="18" charset="0"/>
              </a:rPr>
              <a:t>Education commission 1964-1966 common curriculum for until class X within the 10+2+3 Frame work.</a:t>
            </a:r>
          </a:p>
          <a:p>
            <a:pPr marL="514350" indent="-514350">
              <a:buFont typeface="+mj-lt"/>
              <a:buAutoNum type="alphaLcParenR"/>
            </a:pPr>
            <a:r>
              <a:rPr lang="en-US" dirty="0" smtClean="0">
                <a:latin typeface="Times New Roman" pitchFamily="18" charset="0"/>
                <a:cs typeface="Times New Roman" pitchFamily="18" charset="0"/>
              </a:rPr>
              <a:t>NPE 1986 accepted 10+2+3 pattern of education.</a:t>
            </a:r>
          </a:p>
          <a:p>
            <a:pPr marL="514350" indent="-514350">
              <a:buFont typeface="+mj-lt"/>
              <a:buAutoNum type="alphaLcParenR"/>
            </a:pPr>
            <a:r>
              <a:rPr lang="en-US" dirty="0" smtClean="0">
                <a:latin typeface="Times New Roman" pitchFamily="18" charset="0"/>
                <a:cs typeface="Times New Roman" pitchFamily="18" charset="0"/>
              </a:rPr>
              <a:t>National curriculum Frame workb1975 proposed a common curriculum for ten years.</a:t>
            </a:r>
            <a:endParaRPr lang="en-US"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buNone/>
            </a:pPr>
            <a:r>
              <a:rPr lang="en-US" dirty="0" smtClean="0">
                <a:latin typeface="Times New Roman" pitchFamily="18" charset="0"/>
                <a:cs typeface="Times New Roman" pitchFamily="18" charset="0"/>
              </a:rPr>
              <a:t>d) The National curriculum Frameworks prepared successively in 1988,2000 and 2005 have continued to follow this imperative .(important).</a:t>
            </a:r>
            <a:endParaRPr lang="en-US"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pPr>
              <a:buFont typeface="Wingdings" pitchFamily="2" charset="2"/>
              <a:buChar char="v"/>
            </a:pPr>
            <a:r>
              <a:rPr lang="en-US" dirty="0" smtClean="0">
                <a:latin typeface="Times New Roman" pitchFamily="18" charset="0"/>
                <a:cs typeface="Times New Roman" pitchFamily="18" charset="0"/>
              </a:rPr>
              <a:t>Quality .</a:t>
            </a:r>
          </a:p>
          <a:p>
            <a:pPr marL="514350" indent="-514350">
              <a:buFont typeface="+mj-lt"/>
              <a:buAutoNum type="arabicPeriod"/>
            </a:pPr>
            <a:r>
              <a:rPr lang="en-US" dirty="0" smtClean="0">
                <a:latin typeface="Times New Roman" pitchFamily="18" charset="0"/>
                <a:cs typeface="Times New Roman" pitchFamily="18" charset="0"/>
              </a:rPr>
              <a:t>Providing infrastructure like black-boards , furniture, libraries , science laboratories , mathematic laboratories,  Computer laboratories and toilets.</a:t>
            </a:r>
          </a:p>
          <a:p>
            <a:pPr marL="514350" indent="-514350">
              <a:buFont typeface="+mj-lt"/>
              <a:buAutoNum type="arabicPeriod"/>
            </a:pPr>
            <a:r>
              <a:rPr lang="en-US" dirty="0" smtClean="0">
                <a:latin typeface="Times New Roman" pitchFamily="18" charset="0"/>
                <a:cs typeface="Times New Roman" pitchFamily="18" charset="0"/>
              </a:rPr>
              <a:t>Appointment of additional teachers and </a:t>
            </a:r>
            <a:r>
              <a:rPr lang="en-US" dirty="0" err="1" smtClean="0">
                <a:latin typeface="Times New Roman" pitchFamily="18" charset="0"/>
                <a:cs typeface="Times New Roman" pitchFamily="18" charset="0"/>
              </a:rPr>
              <a:t>inservice</a:t>
            </a:r>
            <a:r>
              <a:rPr lang="en-US" dirty="0" smtClean="0">
                <a:latin typeface="Times New Roman" pitchFamily="18" charset="0"/>
                <a:cs typeface="Times New Roman" pitchFamily="18" charset="0"/>
              </a:rPr>
              <a:t> training of teachers.</a:t>
            </a:r>
          </a:p>
          <a:p>
            <a:pPr marL="514350" indent="-514350">
              <a:buFont typeface="+mj-lt"/>
              <a:buAutoNum type="arabicPeriod"/>
            </a:pPr>
            <a:r>
              <a:rPr lang="en-US" dirty="0" smtClean="0">
                <a:latin typeface="Times New Roman" pitchFamily="18" charset="0"/>
                <a:cs typeface="Times New Roman" pitchFamily="18" charset="0"/>
              </a:rPr>
              <a:t>Residential </a:t>
            </a:r>
            <a:r>
              <a:rPr lang="en-US" dirty="0" err="1" smtClean="0">
                <a:latin typeface="Times New Roman" pitchFamily="18" charset="0"/>
                <a:cs typeface="Times New Roman" pitchFamily="18" charset="0"/>
              </a:rPr>
              <a:t>accomodation</a:t>
            </a:r>
            <a:r>
              <a:rPr lang="en-US" dirty="0" smtClean="0">
                <a:latin typeface="Times New Roman" pitchFamily="18" charset="0"/>
                <a:cs typeface="Times New Roman" pitchFamily="18" charset="0"/>
              </a:rPr>
              <a:t> for teachers in rural and difficult hilly areas. Preference will be given to </a:t>
            </a:r>
            <a:r>
              <a:rPr lang="en-US" dirty="0" err="1" smtClean="0">
                <a:latin typeface="Times New Roman" pitchFamily="18" charset="0"/>
                <a:cs typeface="Times New Roman" pitchFamily="18" charset="0"/>
              </a:rPr>
              <a:t>accomodation</a:t>
            </a:r>
            <a:r>
              <a:rPr lang="en-US" dirty="0" smtClean="0">
                <a:latin typeface="Times New Roman" pitchFamily="18" charset="0"/>
                <a:cs typeface="Times New Roman" pitchFamily="18" charset="0"/>
              </a:rPr>
              <a:t> for female teachers.</a:t>
            </a:r>
            <a:endParaRPr lang="en-US"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
            </a:r>
            <a:endParaRPr lang="en-US" dirty="0"/>
          </a:p>
        </p:txBody>
      </p:sp>
      <p:sp>
        <p:nvSpPr>
          <p:cNvPr id="3" name="Content Placeholder 2"/>
          <p:cNvSpPr>
            <a:spLocks noGrp="1"/>
          </p:cNvSpPr>
          <p:nvPr>
            <p:ph sz="quarter" idx="1"/>
          </p:nvPr>
        </p:nvSpPr>
        <p:spPr/>
        <p:txBody>
          <a:bodyPr/>
          <a:lstStyle/>
          <a:p>
            <a:pPr>
              <a:buFont typeface="Wingdings" pitchFamily="2" charset="2"/>
              <a:buChar char="v"/>
            </a:pPr>
            <a:r>
              <a:rPr lang="en-US" dirty="0" smtClean="0">
                <a:latin typeface="Times New Roman" pitchFamily="18" charset="0"/>
                <a:cs typeface="Times New Roman" pitchFamily="18" charset="0"/>
              </a:rPr>
              <a:t>Equity.</a:t>
            </a:r>
          </a:p>
          <a:p>
            <a:pPr marL="514350" indent="-514350">
              <a:buFont typeface="+mj-lt"/>
              <a:buAutoNum type="arabicPeriod"/>
            </a:pPr>
            <a:r>
              <a:rPr lang="en-US" dirty="0" smtClean="0">
                <a:latin typeface="Times New Roman" pitchFamily="18" charset="0"/>
                <a:cs typeface="Times New Roman" pitchFamily="18" charset="0"/>
              </a:rPr>
              <a:t>Free Lodging\ Boarding facilities for students belonging to SC, ST, OBC and minority community.</a:t>
            </a:r>
          </a:p>
          <a:p>
            <a:pPr marL="514350" indent="-514350">
              <a:buFont typeface="+mj-lt"/>
              <a:buAutoNum type="arabicPeriod"/>
            </a:pPr>
            <a:r>
              <a:rPr lang="en-US" dirty="0" smtClean="0">
                <a:latin typeface="Times New Roman" pitchFamily="18" charset="0"/>
                <a:cs typeface="Times New Roman" pitchFamily="18" charset="0"/>
              </a:rPr>
              <a:t>Hostel\ residential school , uniform, books, separate </a:t>
            </a:r>
            <a:r>
              <a:rPr lang="en-US" dirty="0" smtClean="0">
                <a:latin typeface="Times New Roman" pitchFamily="18" charset="0"/>
                <a:cs typeface="Times New Roman" pitchFamily="18" charset="0"/>
              </a:rPr>
              <a:t>toilet and </a:t>
            </a:r>
            <a:r>
              <a:rPr lang="en-US" dirty="0" smtClean="0">
                <a:latin typeface="Times New Roman" pitchFamily="18" charset="0"/>
                <a:cs typeface="Times New Roman" pitchFamily="18" charset="0"/>
              </a:rPr>
              <a:t>provide  for the girls .</a:t>
            </a:r>
          </a:p>
          <a:p>
            <a:pPr marL="514350" indent="-514350">
              <a:buFont typeface="+mj-lt"/>
              <a:buAutoNum type="arabicPeriod"/>
            </a:pPr>
            <a:r>
              <a:rPr lang="en-US" dirty="0" smtClean="0">
                <a:latin typeface="Times New Roman" pitchFamily="18" charset="0"/>
                <a:cs typeface="Times New Roman" pitchFamily="18" charset="0"/>
              </a:rPr>
              <a:t>Providing scholarship to minorities students at secondary level.</a:t>
            </a:r>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066799"/>
          </a:xfrm>
        </p:spPr>
        <p:txBody>
          <a:bodyPr>
            <a:normAutofit fontScale="90000"/>
          </a:bodyPr>
          <a:lstStyle/>
          <a:p>
            <a:r>
              <a:rPr lang="en-US" sz="4000" dirty="0" smtClean="0">
                <a:latin typeface="Times New Roman" pitchFamily="18" charset="0"/>
                <a:cs typeface="Times New Roman" pitchFamily="18" charset="0"/>
              </a:rPr>
              <a:t>UNIVERSALISATION OF SECONDARY EDUCATION.</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371600"/>
            <a:ext cx="8915400" cy="4572000"/>
          </a:xfrm>
        </p:spPr>
        <p:txBody>
          <a:bodyPr>
            <a:normAutofit/>
          </a:bodyPr>
          <a:lstStyle/>
          <a:p>
            <a:pPr algn="l">
              <a:buClr>
                <a:srgbClr val="002060"/>
              </a:buClr>
              <a:buFont typeface="Wingdings" pitchFamily="2" charset="2"/>
              <a:buChar char="v"/>
            </a:pPr>
            <a:r>
              <a:rPr lang="en-US" sz="4000" dirty="0" smtClean="0">
                <a:latin typeface="Times New Roman" pitchFamily="18" charset="0"/>
                <a:cs typeface="Times New Roman" pitchFamily="18" charset="0"/>
              </a:rPr>
              <a:t>Secondary education serves the as a link between the elementary and higher education , and plays a very important role in this respect. It is also because after the completion of secondary education , learners enter into a discipline which they like most as their carrier. </a:t>
            </a:r>
            <a:endParaRPr lang="en-US" sz="40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dirty="0" smtClean="0">
                <a:latin typeface="Times New Roman" pitchFamily="18" charset="0"/>
                <a:cs typeface="Times New Roman" pitchFamily="18" charset="0"/>
              </a:rPr>
              <a:t>UNIVERSALISATION OF SECONDARY EDUCATION-ISSUES AND CONCERNS</a:t>
            </a:r>
            <a:endParaRPr lang="en-US" sz="2400"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685800" y="1524000"/>
            <a:ext cx="8153400" cy="5029200"/>
          </a:xfrm>
        </p:spPr>
        <p:txBody>
          <a:bodyPr>
            <a:normAutofit fontScale="92500" lnSpcReduction="20000"/>
          </a:bodyPr>
          <a:lstStyle/>
          <a:p>
            <a:pPr>
              <a:buFont typeface="Wingdings" pitchFamily="2" charset="2"/>
              <a:buChar char="Ø"/>
            </a:pPr>
            <a:r>
              <a:rPr lang="en-US" sz="2400" dirty="0" smtClean="0">
                <a:latin typeface="Times New Roman" pitchFamily="18" charset="0"/>
                <a:cs typeface="Times New Roman" pitchFamily="18" charset="0"/>
              </a:rPr>
              <a:t>Economic issues.</a:t>
            </a:r>
          </a:p>
          <a:p>
            <a:pPr>
              <a:buFont typeface="Wingdings" pitchFamily="2" charset="2"/>
              <a:buChar char="Ø"/>
            </a:pP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Cost of education.</a:t>
            </a:r>
          </a:p>
          <a:p>
            <a:pPr>
              <a:buFont typeface="Wingdings" pitchFamily="2" charset="2"/>
              <a:buChar char="Ø"/>
            </a:pP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Infrastructure.</a:t>
            </a:r>
          </a:p>
          <a:p>
            <a:pPr>
              <a:buFont typeface="Wingdings" pitchFamily="2" charset="2"/>
              <a:buChar char="Ø"/>
            </a:pP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Salary of the Teachers.</a:t>
            </a:r>
          </a:p>
          <a:p>
            <a:pPr>
              <a:buFont typeface="Wingdings" pitchFamily="2" charset="2"/>
              <a:buChar char="Ø"/>
            </a:pP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Infrastructure.</a:t>
            </a:r>
          </a:p>
          <a:p>
            <a:pPr>
              <a:buFont typeface="Wingdings" pitchFamily="2" charset="2"/>
              <a:buChar char="Ø"/>
            </a:pP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Transportation cost.</a:t>
            </a:r>
          </a:p>
          <a:p>
            <a:pPr>
              <a:buFont typeface="Wingdings" pitchFamily="2" charset="2"/>
              <a:buChar char="Ø"/>
            </a:pP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Cost of maintaining laboratory and libraries</a:t>
            </a:r>
          </a:p>
          <a:p>
            <a:pPr>
              <a:buFont typeface="Wingdings" pitchFamily="2" charset="2"/>
              <a:buChar char="Ø"/>
            </a:pPr>
            <a:endParaRPr lang="en-US"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latin typeface="Times New Roman" pitchFamily="18" charset="0"/>
                <a:cs typeface="Times New Roman" pitchFamily="18" charset="0"/>
              </a:rPr>
              <a:t>Secondary education is a crucial stage in the educational hierarchy as it prepare the students for higher education and  also for the world of work. Classes IX-X </a:t>
            </a:r>
            <a:r>
              <a:rPr lang="en-US" dirty="0" err="1" smtClean="0">
                <a:latin typeface="Times New Roman" pitchFamily="18" charset="0"/>
                <a:cs typeface="Times New Roman" pitchFamily="18" charset="0"/>
              </a:rPr>
              <a:t>constitues</a:t>
            </a:r>
            <a:r>
              <a:rPr lang="en-US" dirty="0" smtClean="0">
                <a:latin typeface="Times New Roman" pitchFamily="18" charset="0"/>
                <a:cs typeface="Times New Roman" pitchFamily="18" charset="0"/>
              </a:rPr>
              <a:t> the secondary stage, where as classes XI-XII are designated at the higher secondary stage, The secondary and Higher secondary stage, enables Indian students to complete </a:t>
            </a:r>
            <a:r>
              <a:rPr lang="en-US" dirty="0" err="1" smtClean="0">
                <a:latin typeface="Times New Roman" pitchFamily="18" charset="0"/>
                <a:cs typeface="Times New Roman" pitchFamily="18" charset="0"/>
              </a:rPr>
              <a:t>sucessfully</a:t>
            </a:r>
            <a:r>
              <a:rPr lang="en-US" dirty="0" smtClean="0">
                <a:latin typeface="Times New Roman" pitchFamily="18" charset="0"/>
                <a:cs typeface="Times New Roman" pitchFamily="18" charset="0"/>
              </a:rPr>
              <a:t> for education and jobs globally.</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buNone/>
            </a:pPr>
            <a:r>
              <a:rPr lang="en-US" dirty="0" smtClean="0">
                <a:latin typeface="Times New Roman" pitchFamily="18" charset="0"/>
                <a:cs typeface="Times New Roman" pitchFamily="18" charset="0"/>
              </a:rPr>
              <a:t>Therefore, it is absolutely essential for strengthen this stage by providing greater access and also by improving quality in a significant way. This secondary education is a turning point for majority of the student in their life . Secondary education provides solid foundation for the structure  of education.</a:t>
            </a:r>
            <a:endParaRPr lang="en-US"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buNone/>
            </a:pPr>
            <a:r>
              <a:rPr lang="en-US" dirty="0" smtClean="0">
                <a:latin typeface="Times New Roman" pitchFamily="18" charset="0"/>
                <a:cs typeface="Times New Roman" pitchFamily="18" charset="0"/>
              </a:rPr>
              <a:t>The progress of a country largely depends on expansion and improvement of secondary education. It serves as a bridge between the elementary stage and Higher education. It is the most important stage , because most of the students enters in to social life after completion of their secondary education. </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buNone/>
            </a:pPr>
            <a:r>
              <a:rPr lang="en-US" dirty="0" smtClean="0">
                <a:latin typeface="Times New Roman" pitchFamily="18" charset="0"/>
                <a:cs typeface="Times New Roman" pitchFamily="18" charset="0"/>
              </a:rPr>
              <a:t>It is therefore the obligatory duty and bounden responsibility of a welfare state to make this education attainable to each and every child, this is what we mean by </a:t>
            </a:r>
            <a:r>
              <a:rPr lang="en-US" dirty="0" err="1" smtClean="0">
                <a:latin typeface="Times New Roman" pitchFamily="18" charset="0"/>
                <a:cs typeface="Times New Roman" pitchFamily="18" charset="0"/>
              </a:rPr>
              <a:t>universalization</a:t>
            </a:r>
            <a:r>
              <a:rPr lang="en-US" dirty="0" smtClean="0">
                <a:latin typeface="Times New Roman" pitchFamily="18" charset="0"/>
                <a:cs typeface="Times New Roman" pitchFamily="18" charset="0"/>
              </a:rPr>
              <a:t> of secondary education</a:t>
            </a: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sz="quarter" idx="1"/>
          </p:nvPr>
        </p:nvSpPr>
        <p:spPr/>
        <p:txBody>
          <a:bodyPr>
            <a:normAutofit fontScale="92500" lnSpcReduction="20000"/>
          </a:bodyPr>
          <a:lstStyle/>
          <a:p>
            <a:pPr>
              <a:buFont typeface="Wingdings" pitchFamily="2" charset="2"/>
              <a:buChar char="v"/>
            </a:pPr>
            <a:r>
              <a:rPr lang="en-US" sz="4000" dirty="0" smtClean="0">
                <a:latin typeface="Times New Roman" pitchFamily="18" charset="0"/>
                <a:cs typeface="Times New Roman" pitchFamily="18" charset="0"/>
              </a:rPr>
              <a:t>The choice of subject and the stream starts after completion of secondary education.</a:t>
            </a:r>
          </a:p>
          <a:p>
            <a:pPr>
              <a:buFont typeface="Wingdings" pitchFamily="2" charset="2"/>
              <a:buChar char="v"/>
            </a:pPr>
            <a:r>
              <a:rPr lang="en-US" sz="4000" dirty="0" smtClean="0">
                <a:latin typeface="Times New Roman" pitchFamily="18" charset="0"/>
                <a:cs typeface="Times New Roman" pitchFamily="18" charset="0"/>
              </a:rPr>
              <a:t>The role of a teachers is very important at this stage because the prepare and motivate learners to become future professionals in many ways, as </a:t>
            </a:r>
            <a:r>
              <a:rPr lang="en-US" sz="4000" dirty="0" err="1" smtClean="0">
                <a:latin typeface="Times New Roman" pitchFamily="18" charset="0"/>
                <a:cs typeface="Times New Roman" pitchFamily="18" charset="0"/>
              </a:rPr>
              <a:t>technicals</a:t>
            </a:r>
            <a:r>
              <a:rPr lang="en-US" sz="4000" dirty="0" smtClean="0">
                <a:latin typeface="Times New Roman" pitchFamily="18" charset="0"/>
                <a:cs typeface="Times New Roman" pitchFamily="18" charset="0"/>
              </a:rPr>
              <a:t> , bureaucrats , teachers , lawyers , medicine , </a:t>
            </a:r>
            <a:r>
              <a:rPr lang="en-US" sz="4000" dirty="0" err="1" smtClean="0">
                <a:latin typeface="Times New Roman" pitchFamily="18" charset="0"/>
                <a:cs typeface="Times New Roman" pitchFamily="18" charset="0"/>
              </a:rPr>
              <a:t>practioners</a:t>
            </a:r>
            <a:r>
              <a:rPr lang="en-US" sz="4000" dirty="0" smtClean="0">
                <a:latin typeface="Times New Roman" pitchFamily="18" charset="0"/>
                <a:cs typeface="Times New Roman" pitchFamily="18" charset="0"/>
              </a:rPr>
              <a:t> </a:t>
            </a:r>
            <a:r>
              <a:rPr lang="en-US" sz="4000" dirty="0" smtClean="0">
                <a:latin typeface="Times New Roman" pitchFamily="18" charset="0"/>
                <a:cs typeface="Times New Roman" pitchFamily="18" charset="0"/>
              </a:rPr>
              <a:t>etc  </a:t>
            </a:r>
            <a:endParaRPr lang="en-US" sz="4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endParaRPr lang="en-US" dirty="0"/>
          </a:p>
        </p:txBody>
      </p:sp>
      <p:sp>
        <p:nvSpPr>
          <p:cNvPr id="3" name="Content Placeholder 2"/>
          <p:cNvSpPr>
            <a:spLocks noGrp="1"/>
          </p:cNvSpPr>
          <p:nvPr>
            <p:ph sz="quarter" idx="1"/>
          </p:nvPr>
        </p:nvSpPr>
        <p:spPr>
          <a:xfrm>
            <a:off x="457200" y="1066800"/>
            <a:ext cx="8229600" cy="5562600"/>
          </a:xfrm>
        </p:spPr>
        <p:txBody>
          <a:bodyPr>
            <a:normAutofit/>
          </a:bodyPr>
          <a:lstStyle/>
          <a:p>
            <a:pPr>
              <a:buFont typeface="Wingdings" pitchFamily="2" charset="2"/>
              <a:buChar char="v"/>
            </a:pPr>
            <a:r>
              <a:rPr lang="en-US" dirty="0" smtClean="0">
                <a:latin typeface="Times New Roman" pitchFamily="18" charset="0"/>
                <a:cs typeface="Times New Roman" pitchFamily="18" charset="0"/>
              </a:rPr>
              <a:t>Central Advisory Board of Education (CABE) was set up by the MHRD, government of India under the Chairmanship of </a:t>
            </a:r>
            <a:r>
              <a:rPr lang="en-US" dirty="0" err="1" smtClean="0">
                <a:latin typeface="Times New Roman" pitchFamily="18" charset="0"/>
                <a:cs typeface="Times New Roman" pitchFamily="18" charset="0"/>
              </a:rPr>
              <a:t>Ghanyshyam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Tiwar</a:t>
            </a:r>
            <a:r>
              <a:rPr lang="en-US" dirty="0" smtClean="0">
                <a:latin typeface="Times New Roman" pitchFamily="18" charset="0"/>
                <a:cs typeface="Times New Roman" pitchFamily="18" charset="0"/>
              </a:rPr>
              <a:t>  ( Minister of Education , Government of Rajasthan ) on the subject of </a:t>
            </a:r>
            <a:r>
              <a:rPr lang="en-US" dirty="0" err="1" smtClean="0">
                <a:latin typeface="Times New Roman" pitchFamily="18" charset="0"/>
                <a:cs typeface="Times New Roman" pitchFamily="18" charset="0"/>
              </a:rPr>
              <a:t>Universalisation</a:t>
            </a:r>
            <a:r>
              <a:rPr lang="en-US" dirty="0" smtClean="0">
                <a:latin typeface="Times New Roman" pitchFamily="18" charset="0"/>
                <a:cs typeface="Times New Roman" pitchFamily="18" charset="0"/>
              </a:rPr>
              <a:t> of Secondary education , on 6</a:t>
            </a:r>
            <a:r>
              <a:rPr lang="en-US" baseline="30000" dirty="0" smtClean="0">
                <a:latin typeface="Times New Roman" pitchFamily="18" charset="0"/>
                <a:cs typeface="Times New Roman" pitchFamily="18" charset="0"/>
              </a:rPr>
              <a:t>th</a:t>
            </a:r>
            <a:r>
              <a:rPr lang="en-US" dirty="0" smtClean="0">
                <a:latin typeface="Times New Roman" pitchFamily="18" charset="0"/>
                <a:cs typeface="Times New Roman" pitchFamily="18" charset="0"/>
              </a:rPr>
              <a:t> Sept , 2004.He submitted the report of the </a:t>
            </a:r>
            <a:r>
              <a:rPr lang="en-US" dirty="0" err="1" smtClean="0">
                <a:latin typeface="Times New Roman" pitchFamily="18" charset="0"/>
                <a:cs typeface="Times New Roman" pitchFamily="18" charset="0"/>
              </a:rPr>
              <a:t>committtee</a:t>
            </a:r>
            <a:r>
              <a:rPr lang="en-US" dirty="0" smtClean="0">
                <a:latin typeface="Times New Roman" pitchFamily="18" charset="0"/>
                <a:cs typeface="Times New Roman" pitchFamily="18" charset="0"/>
              </a:rPr>
              <a:t> to the government.</a:t>
            </a:r>
          </a:p>
          <a:p>
            <a:pPr>
              <a:buFont typeface="Wingdings" pitchFamily="2" charset="2"/>
              <a:buChar char="v"/>
            </a:pPr>
            <a:r>
              <a:rPr lang="en-US" dirty="0" smtClean="0">
                <a:latin typeface="Times New Roman" pitchFamily="18" charset="0"/>
                <a:cs typeface="Times New Roman" pitchFamily="18" charset="0"/>
              </a:rPr>
              <a:t>To provide high quality secondary education to all India adolescent girls and boys up to the age of 16 by 2015 , and up to the age of 18 by 2020 is the vision.</a:t>
            </a: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pPr>
              <a:buFont typeface="Wingdings" pitchFamily="2" charset="2"/>
              <a:buChar char="v"/>
            </a:pPr>
            <a:r>
              <a:rPr lang="en-US" sz="4000" dirty="0" smtClean="0">
                <a:latin typeface="Times New Roman" pitchFamily="18" charset="0"/>
                <a:cs typeface="Times New Roman" pitchFamily="18" charset="0"/>
              </a:rPr>
              <a:t>Education for all- round development of the adolescents.</a:t>
            </a:r>
          </a:p>
          <a:p>
            <a:pPr>
              <a:buFont typeface="Wingdings" pitchFamily="2" charset="2"/>
              <a:buChar char="v"/>
            </a:pPr>
            <a:r>
              <a:rPr lang="en-US" sz="4000" dirty="0" smtClean="0">
                <a:latin typeface="Times New Roman" pitchFamily="18" charset="0"/>
                <a:cs typeface="Times New Roman" pitchFamily="18" charset="0"/>
              </a:rPr>
              <a:t>Education for Multiples intelligences.</a:t>
            </a:r>
          </a:p>
          <a:p>
            <a:pPr>
              <a:buFont typeface="Wingdings" pitchFamily="2" charset="2"/>
              <a:buChar char="v"/>
            </a:pPr>
            <a:r>
              <a:rPr lang="en-US" sz="4000" dirty="0" smtClean="0">
                <a:latin typeface="Times New Roman" pitchFamily="18" charset="0"/>
                <a:cs typeface="Times New Roman" pitchFamily="18" charset="0"/>
              </a:rPr>
              <a:t>Universal , Free and compulsory.</a:t>
            </a:r>
          </a:p>
          <a:p>
            <a:pPr>
              <a:buFont typeface="Wingdings" pitchFamily="2" charset="2"/>
              <a:buChar char="v"/>
            </a:pPr>
            <a:r>
              <a:rPr lang="en-US" sz="4000" dirty="0" err="1" smtClean="0">
                <a:latin typeface="Times New Roman" pitchFamily="18" charset="0"/>
                <a:cs typeface="Times New Roman" pitchFamily="18" charset="0"/>
              </a:rPr>
              <a:t>Currirculum</a:t>
            </a:r>
            <a:r>
              <a:rPr lang="en-US" sz="4000" dirty="0" smtClean="0">
                <a:latin typeface="Times New Roman" pitchFamily="18" charset="0"/>
                <a:cs typeface="Times New Roman" pitchFamily="18" charset="0"/>
              </a:rPr>
              <a:t> structure and course offerings.</a:t>
            </a:r>
          </a:p>
          <a:p>
            <a:pPr>
              <a:buNone/>
            </a:pPr>
            <a:endParaRPr lang="en-US" sz="40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187</TotalTime>
  <Words>913</Words>
  <Application>Microsoft Office PowerPoint</Application>
  <PresentationFormat>On-screen Show (4:3)</PresentationFormat>
  <Paragraphs>65</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Median</vt:lpstr>
      <vt:lpstr>UNIVERSALISATION OF SECONDARY EDUCATION</vt:lpstr>
      <vt:lpstr>UNIVERSALISATION OF SECONDARY EDUCATION.</vt:lpstr>
      <vt:lpstr>Slide 3</vt:lpstr>
      <vt:lpstr>Slide 4</vt:lpstr>
      <vt:lpstr>Slide 5</vt:lpstr>
      <vt:lpstr>Slide 6</vt:lpstr>
      <vt:lpstr> </vt:lpstr>
      <vt:lpstr>Slide 8</vt:lpstr>
      <vt:lpstr>Slide 9</vt:lpstr>
      <vt:lpstr>Slide 10</vt:lpstr>
      <vt:lpstr>Slide 11</vt:lpstr>
      <vt:lpstr>Slide 12</vt:lpstr>
      <vt:lpstr>Slide 13</vt:lpstr>
      <vt:lpstr>Slide 14</vt:lpstr>
      <vt:lpstr>Slide 15</vt:lpstr>
      <vt:lpstr>Slide 16</vt:lpstr>
      <vt:lpstr>Slide 17</vt:lpstr>
      <vt:lpstr>Slide 18</vt:lpstr>
      <vt:lpstr>l</vt:lpstr>
      <vt:lpstr>UNIVERSALISATION OF SECONDARY EDUCATION-ISSUES AND CONCERNS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UNIVERSALISATION OF SECONDARY EDUCATION.</dc:title>
  <dc:creator>pranab</dc:creator>
  <cp:lastModifiedBy>NAMCE</cp:lastModifiedBy>
  <cp:revision>37</cp:revision>
  <dcterms:created xsi:type="dcterms:W3CDTF">2022-11-05T08:39:27Z</dcterms:created>
  <dcterms:modified xsi:type="dcterms:W3CDTF">2024-09-17T04:51:19Z</dcterms:modified>
</cp:coreProperties>
</file>