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8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A6DBB4E-CC27-462B-A8F5-4081DB7CA298}" type="datetimeFigureOut">
              <a:rPr lang="en-IN" smtClean="0"/>
              <a:t>26-10-2024</a:t>
            </a:fld>
            <a:endParaRPr lang="en-IN"/>
          </a:p>
        </p:txBody>
      </p:sp>
      <p:sp>
        <p:nvSpPr>
          <p:cNvPr id="5" name="Footer Placeholder 4"/>
          <p:cNvSpPr>
            <a:spLocks noGrp="1"/>
          </p:cNvSpPr>
          <p:nvPr>
            <p:ph type="ftr" sz="quarter" idx="11"/>
          </p:nvPr>
        </p:nvSpPr>
        <p:spPr>
          <a:xfrm>
            <a:off x="2416500" y="329307"/>
            <a:ext cx="4973915" cy="309201"/>
          </a:xfrm>
        </p:spPr>
        <p:txBody>
          <a:bodyPr/>
          <a:lstStyle/>
          <a:p>
            <a:endParaRPr lang="en-IN"/>
          </a:p>
        </p:txBody>
      </p:sp>
      <p:sp>
        <p:nvSpPr>
          <p:cNvPr id="6" name="Slide Number Placeholder 5"/>
          <p:cNvSpPr>
            <a:spLocks noGrp="1"/>
          </p:cNvSpPr>
          <p:nvPr>
            <p:ph type="sldNum" sz="quarter" idx="12"/>
          </p:nvPr>
        </p:nvSpPr>
        <p:spPr>
          <a:xfrm>
            <a:off x="1437664" y="798973"/>
            <a:ext cx="811019" cy="503578"/>
          </a:xfrm>
        </p:spPr>
        <p:txBody>
          <a:bodyPr/>
          <a:lstStyle/>
          <a:p>
            <a:fld id="{19D3B8E6-8897-4D6A-9B8C-AF94A3A9F510}" type="slidenum">
              <a:rPr lang="en-IN" smtClean="0"/>
              <a:t>‹#›</a:t>
            </a:fld>
            <a:endParaRPr lang="en-IN"/>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79644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6DBB4E-CC27-462B-A8F5-4081DB7CA298}" type="datetimeFigureOut">
              <a:rPr lang="en-IN" smtClean="0"/>
              <a:t>26-10-2024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9D3B8E6-8897-4D6A-9B8C-AF94A3A9F510}" type="slidenum">
              <a:rPr lang="en-IN" smtClean="0"/>
              <a:t>‹#›</a:t>
            </a:fld>
            <a:endParaRPr lang="en-IN"/>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40637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6DBB4E-CC27-462B-A8F5-4081DB7CA298}" type="datetimeFigureOut">
              <a:rPr lang="en-IN" smtClean="0"/>
              <a:t>26-10-2024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9D3B8E6-8897-4D6A-9B8C-AF94A3A9F510}" type="slidenum">
              <a:rPr lang="en-IN" smtClean="0"/>
              <a:t>‹#›</a:t>
            </a:fld>
            <a:endParaRPr lang="en-IN"/>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15669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6DBB4E-CC27-462B-A8F5-4081DB7CA298}" type="datetimeFigureOut">
              <a:rPr lang="en-IN" smtClean="0"/>
              <a:t>26-10-2024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9D3B8E6-8897-4D6A-9B8C-AF94A3A9F510}" type="slidenum">
              <a:rPr lang="en-IN" smtClean="0"/>
              <a:t>‹#›</a:t>
            </a:fld>
            <a:endParaRPr lang="en-IN"/>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25807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6DBB4E-CC27-462B-A8F5-4081DB7CA298}" type="datetimeFigureOut">
              <a:rPr lang="en-IN" smtClean="0"/>
              <a:t>26-10-2024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9D3B8E6-8897-4D6A-9B8C-AF94A3A9F510}" type="slidenum">
              <a:rPr lang="en-IN" smtClean="0"/>
              <a:t>‹#›</a:t>
            </a:fld>
            <a:endParaRPr lang="en-IN"/>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32925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A6DBB4E-CC27-462B-A8F5-4081DB7CA298}" type="datetimeFigureOut">
              <a:rPr lang="en-IN" smtClean="0"/>
              <a:t>26-10-2024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9D3B8E6-8897-4D6A-9B8C-AF94A3A9F510}" type="slidenum">
              <a:rPr lang="en-IN" smtClean="0"/>
              <a:t>‹#›</a:t>
            </a:fld>
            <a:endParaRPr lang="en-IN"/>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13337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A6DBB4E-CC27-462B-A8F5-4081DB7CA298}" type="datetimeFigureOut">
              <a:rPr lang="en-IN" smtClean="0"/>
              <a:t>26-10-2024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9D3B8E6-8897-4D6A-9B8C-AF94A3A9F510}" type="slidenum">
              <a:rPr lang="en-IN" smtClean="0"/>
              <a:t>‹#›</a:t>
            </a:fld>
            <a:endParaRPr lang="en-IN"/>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45060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6DBB4E-CC27-462B-A8F5-4081DB7CA298}" type="datetimeFigureOut">
              <a:rPr lang="en-IN" smtClean="0"/>
              <a:t>26-10-2024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9D3B8E6-8897-4D6A-9B8C-AF94A3A9F510}" type="slidenum">
              <a:rPr lang="en-IN" smtClean="0"/>
              <a:t>‹#›</a:t>
            </a:fld>
            <a:endParaRPr lang="en-IN"/>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62506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6DBB4E-CC27-462B-A8F5-4081DB7CA298}" type="datetimeFigureOut">
              <a:rPr lang="en-IN" smtClean="0"/>
              <a:t>26-10-2024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9D3B8E6-8897-4D6A-9B8C-AF94A3A9F510}" type="slidenum">
              <a:rPr lang="en-IN" smtClean="0"/>
              <a:t>‹#›</a:t>
            </a:fld>
            <a:endParaRPr lang="en-IN"/>
          </a:p>
        </p:txBody>
      </p:sp>
    </p:spTree>
    <p:extLst>
      <p:ext uri="{BB962C8B-B14F-4D97-AF65-F5344CB8AC3E}">
        <p14:creationId xmlns:p14="http://schemas.microsoft.com/office/powerpoint/2010/main" val="1581314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A6DBB4E-CC27-462B-A8F5-4081DB7CA298}" type="datetimeFigureOut">
              <a:rPr lang="en-IN" smtClean="0"/>
              <a:t>26-10-2024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9D3B8E6-8897-4D6A-9B8C-AF94A3A9F510}" type="slidenum">
              <a:rPr lang="en-IN" smtClean="0"/>
              <a:t>‹#›</a:t>
            </a:fld>
            <a:endParaRPr lang="en-IN"/>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70893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2A6DBB4E-CC27-462B-A8F5-4081DB7CA298}" type="datetimeFigureOut">
              <a:rPr lang="en-IN" smtClean="0"/>
              <a:t>26-10-2024</a:t>
            </a:fld>
            <a:endParaRPr lang="en-IN"/>
          </a:p>
        </p:txBody>
      </p:sp>
      <p:sp>
        <p:nvSpPr>
          <p:cNvPr id="6" name="Footer Placeholder 5"/>
          <p:cNvSpPr>
            <a:spLocks noGrp="1"/>
          </p:cNvSpPr>
          <p:nvPr>
            <p:ph type="ftr" sz="quarter" idx="11"/>
          </p:nvPr>
        </p:nvSpPr>
        <p:spPr>
          <a:xfrm>
            <a:off x="1447382" y="318640"/>
            <a:ext cx="5541004" cy="320931"/>
          </a:xfrm>
        </p:spPr>
        <p:txBody>
          <a:bodyPr/>
          <a:lstStyle/>
          <a:p>
            <a:endParaRPr lang="en-IN"/>
          </a:p>
        </p:txBody>
      </p:sp>
      <p:sp>
        <p:nvSpPr>
          <p:cNvPr id="7" name="Slide Number Placeholder 6"/>
          <p:cNvSpPr>
            <a:spLocks noGrp="1"/>
          </p:cNvSpPr>
          <p:nvPr>
            <p:ph type="sldNum" sz="quarter" idx="12"/>
          </p:nvPr>
        </p:nvSpPr>
        <p:spPr/>
        <p:txBody>
          <a:bodyPr/>
          <a:lstStyle/>
          <a:p>
            <a:fld id="{19D3B8E6-8897-4D6A-9B8C-AF94A3A9F510}" type="slidenum">
              <a:rPr lang="en-IN" smtClean="0"/>
              <a:t>‹#›</a:t>
            </a:fld>
            <a:endParaRPr lang="en-IN"/>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23083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2A6DBB4E-CC27-462B-A8F5-4081DB7CA298}" type="datetimeFigureOut">
              <a:rPr lang="en-IN" smtClean="0"/>
              <a:t>26-10-2024</a:t>
            </a:fld>
            <a:endParaRPr lang="en-IN"/>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19D3B8E6-8897-4D6A-9B8C-AF94A3A9F510}" type="slidenum">
              <a:rPr lang="en-IN" smtClean="0"/>
              <a:t>‹#›</a:t>
            </a:fld>
            <a:endParaRPr lang="en-IN"/>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8356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450DD-1CCC-4634-9069-4CBCB244FE8D}"/>
              </a:ext>
            </a:extLst>
          </p:cNvPr>
          <p:cNvSpPr>
            <a:spLocks noGrp="1"/>
          </p:cNvSpPr>
          <p:nvPr>
            <p:ph type="ctrTitle"/>
          </p:nvPr>
        </p:nvSpPr>
        <p:spPr>
          <a:xfrm>
            <a:off x="490331" y="802298"/>
            <a:ext cx="10564522" cy="2541431"/>
          </a:xfrm>
        </p:spPr>
        <p:txBody>
          <a:bodyPr>
            <a:normAutofit fontScale="90000"/>
          </a:bodyPr>
          <a:lstStyle/>
          <a:p>
            <a:r>
              <a:rPr lang="en-IN" sz="6600" b="1" dirty="0">
                <a:effectLst/>
                <a:latin typeface="Bookman Old Style" panose="02050604050505020204" pitchFamily="18" charset="0"/>
                <a:ea typeface="Calibri" panose="020F0502020204030204" pitchFamily="34" charset="0"/>
                <a:cs typeface="Times New Roman" panose="02020603050405020304" pitchFamily="18" charset="0"/>
              </a:rPr>
              <a:t>Various Methods Of Teaching History- UNIT Method</a:t>
            </a:r>
            <a:endParaRPr lang="en-IN" dirty="0"/>
          </a:p>
        </p:txBody>
      </p:sp>
      <p:sp>
        <p:nvSpPr>
          <p:cNvPr id="3" name="Subtitle 2">
            <a:extLst>
              <a:ext uri="{FF2B5EF4-FFF2-40B4-BE49-F238E27FC236}">
                <a16:creationId xmlns:a16="http://schemas.microsoft.com/office/drawing/2014/main" id="{70745C26-6530-40CA-982B-6E73A5D9E291}"/>
              </a:ext>
            </a:extLst>
          </p:cNvPr>
          <p:cNvSpPr>
            <a:spLocks noGrp="1"/>
          </p:cNvSpPr>
          <p:nvPr>
            <p:ph type="subTitle" idx="1"/>
          </p:nvPr>
        </p:nvSpPr>
        <p:spPr/>
        <p:txBody>
          <a:bodyPr/>
          <a:lstStyle/>
          <a:p>
            <a:r>
              <a:rPr lang="en-IN" dirty="0"/>
              <a:t>BY Anuradha Roy</a:t>
            </a:r>
          </a:p>
          <a:p>
            <a:r>
              <a:rPr lang="en-IN" dirty="0"/>
              <a:t>Assistant Professor, NAMCE(B.ED)</a:t>
            </a:r>
          </a:p>
        </p:txBody>
      </p:sp>
    </p:spTree>
    <p:extLst>
      <p:ext uri="{BB962C8B-B14F-4D97-AF65-F5344CB8AC3E}">
        <p14:creationId xmlns:p14="http://schemas.microsoft.com/office/powerpoint/2010/main" val="796175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EB0A2-C9C1-4582-840E-381A3067829B}"/>
              </a:ext>
            </a:extLst>
          </p:cNvPr>
          <p:cNvSpPr>
            <a:spLocks noGrp="1"/>
          </p:cNvSpPr>
          <p:nvPr>
            <p:ph type="title"/>
          </p:nvPr>
        </p:nvSpPr>
        <p:spPr/>
        <p:txBody>
          <a:bodyPr/>
          <a:lstStyle/>
          <a:p>
            <a:r>
              <a:rPr lang="en-IN" b="1" dirty="0">
                <a:latin typeface="Bookman Old Style" panose="02050604050505020204" pitchFamily="18" charset="0"/>
              </a:rPr>
              <a:t>Introduction</a:t>
            </a:r>
          </a:p>
        </p:txBody>
      </p:sp>
      <p:sp>
        <p:nvSpPr>
          <p:cNvPr id="3" name="Content Placeholder 2">
            <a:extLst>
              <a:ext uri="{FF2B5EF4-FFF2-40B4-BE49-F238E27FC236}">
                <a16:creationId xmlns:a16="http://schemas.microsoft.com/office/drawing/2014/main" id="{E92D1421-73E3-4C55-A0F5-2BAD78CC0849}"/>
              </a:ext>
            </a:extLst>
          </p:cNvPr>
          <p:cNvSpPr>
            <a:spLocks noGrp="1"/>
          </p:cNvSpPr>
          <p:nvPr>
            <p:ph idx="1"/>
          </p:nvPr>
        </p:nvSpPr>
        <p:spPr/>
        <p:txBody>
          <a:bodyPr/>
          <a:lstStyle/>
          <a:p>
            <a:pPr algn="l"/>
            <a:r>
              <a:rPr lang="en-IN" b="0" i="0" dirty="0">
                <a:solidFill>
                  <a:srgbClr val="222222"/>
                </a:solidFill>
                <a:effectLst/>
                <a:latin typeface="Bookman Old Style" panose="02050604050505020204" pitchFamily="18" charset="0"/>
              </a:rPr>
              <a:t>Thus unit has been defined as an organisation of various activities experience and types of learning around central problem or purpose, developed cooperatively by a group of pupils under a teacher leadership involves planning execution of plants and evaluation of results.</a:t>
            </a:r>
          </a:p>
          <a:p>
            <a:pPr algn="l"/>
            <a:r>
              <a:rPr lang="en-IN" b="0" i="0" dirty="0">
                <a:solidFill>
                  <a:srgbClr val="222222"/>
                </a:solidFill>
                <a:effectLst/>
                <a:latin typeface="Bookman Old Style" panose="02050604050505020204" pitchFamily="18" charset="0"/>
              </a:rPr>
              <a:t>C.V. Good in his 'Dictionary of Education' defines the term unit as a major subdivision in history practical arts or science. So unit is a small section of the course complete in itself with no gaps giving us continuous and  uninterrupted information related to the topic.</a:t>
            </a:r>
          </a:p>
          <a:p>
            <a:endParaRPr lang="en-IN" dirty="0"/>
          </a:p>
        </p:txBody>
      </p:sp>
    </p:spTree>
    <p:extLst>
      <p:ext uri="{BB962C8B-B14F-4D97-AF65-F5344CB8AC3E}">
        <p14:creationId xmlns:p14="http://schemas.microsoft.com/office/powerpoint/2010/main" val="2839833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657B7-99B8-45B5-8B7D-50FF0B03D294}"/>
              </a:ext>
            </a:extLst>
          </p:cNvPr>
          <p:cNvSpPr>
            <a:spLocks noGrp="1"/>
          </p:cNvSpPr>
          <p:nvPr>
            <p:ph type="title"/>
          </p:nvPr>
        </p:nvSpPr>
        <p:spPr/>
        <p:txBody>
          <a:bodyPr/>
          <a:lstStyle/>
          <a:p>
            <a:r>
              <a:rPr lang="en-IN" b="1" i="0" dirty="0">
                <a:solidFill>
                  <a:srgbClr val="222222"/>
                </a:solidFill>
                <a:effectLst/>
                <a:latin typeface="Bookman Old Style" panose="02050604050505020204" pitchFamily="18" charset="0"/>
              </a:rPr>
              <a:t>Composition of the teaching unit </a:t>
            </a:r>
            <a:br>
              <a:rPr lang="en-IN" b="0" i="0" dirty="0">
                <a:solidFill>
                  <a:srgbClr val="222222"/>
                </a:solidFill>
                <a:effectLst/>
                <a:latin typeface="Arial" panose="020B0604020202020204" pitchFamily="34" charset="0"/>
              </a:rPr>
            </a:br>
            <a:endParaRPr lang="en-IN" dirty="0"/>
          </a:p>
        </p:txBody>
      </p:sp>
      <p:sp>
        <p:nvSpPr>
          <p:cNvPr id="3" name="Content Placeholder 2">
            <a:extLst>
              <a:ext uri="{FF2B5EF4-FFF2-40B4-BE49-F238E27FC236}">
                <a16:creationId xmlns:a16="http://schemas.microsoft.com/office/drawing/2014/main" id="{768F8F1C-12A0-49F9-8D10-69B99DEA2F2D}"/>
              </a:ext>
            </a:extLst>
          </p:cNvPr>
          <p:cNvSpPr>
            <a:spLocks noGrp="1"/>
          </p:cNvSpPr>
          <p:nvPr>
            <p:ph idx="1"/>
          </p:nvPr>
        </p:nvSpPr>
        <p:spPr>
          <a:xfrm>
            <a:off x="424071" y="2015732"/>
            <a:ext cx="10630784" cy="3450613"/>
          </a:xfrm>
        </p:spPr>
        <p:txBody>
          <a:bodyPr>
            <a:normAutofit fontScale="85000" lnSpcReduction="10000"/>
          </a:bodyPr>
          <a:lstStyle/>
          <a:p>
            <a:pPr algn="l"/>
            <a:r>
              <a:rPr lang="en-IN" b="0" i="0" dirty="0">
                <a:solidFill>
                  <a:srgbClr val="222222"/>
                </a:solidFill>
                <a:effectLst/>
                <a:latin typeface="Bookman Old Style" panose="02050604050505020204" pitchFamily="18" charset="0"/>
              </a:rPr>
              <a:t>The teacher formed units with a view to help the students to learn the content more effectively the teacher guide them in planning and action as a result the division of the entire syllabus into small section with the related topics, the students easily follow the smaller portions and are motivated to work for the other units by their frequent success at intervals. Units are formed by the teacher to help children to learn the content more effectively. The main purpose is to give the students proper learning experience focused on a definite issue and place them in the position of an active learner. The teaching units are not just a collection of unrelated lessons to complete a single teaching unit but the unit should have a period relationship with the whole syllabus it will be and integral part of it and its study should result in better understanding of the whole course. The teacher should always keep in his/her mind that he/she has a role is that of a guide so as to ease their difficulty.</a:t>
            </a:r>
          </a:p>
          <a:p>
            <a:endParaRPr lang="en-IN" dirty="0"/>
          </a:p>
        </p:txBody>
      </p:sp>
    </p:spTree>
    <p:extLst>
      <p:ext uri="{BB962C8B-B14F-4D97-AF65-F5344CB8AC3E}">
        <p14:creationId xmlns:p14="http://schemas.microsoft.com/office/powerpoint/2010/main" val="935247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3B2D9-0C5E-47AF-9624-81CDC0CF8374}"/>
              </a:ext>
            </a:extLst>
          </p:cNvPr>
          <p:cNvSpPr>
            <a:spLocks noGrp="1"/>
          </p:cNvSpPr>
          <p:nvPr>
            <p:ph type="title"/>
          </p:nvPr>
        </p:nvSpPr>
        <p:spPr/>
        <p:txBody>
          <a:bodyPr/>
          <a:lstStyle/>
          <a:p>
            <a:r>
              <a:rPr lang="en-IN" b="1" i="0" dirty="0">
                <a:solidFill>
                  <a:srgbClr val="222222"/>
                </a:solidFill>
                <a:effectLst/>
                <a:latin typeface="Bookman Old Style" panose="02050604050505020204" pitchFamily="18" charset="0"/>
              </a:rPr>
              <a:t>Principles</a:t>
            </a:r>
            <a:br>
              <a:rPr lang="en-IN" b="0" i="0" dirty="0">
                <a:solidFill>
                  <a:srgbClr val="222222"/>
                </a:solidFill>
                <a:effectLst/>
                <a:latin typeface="Arial" panose="020B0604020202020204" pitchFamily="34" charset="0"/>
              </a:rPr>
            </a:br>
            <a:endParaRPr lang="en-IN" dirty="0"/>
          </a:p>
        </p:txBody>
      </p:sp>
      <p:sp>
        <p:nvSpPr>
          <p:cNvPr id="3" name="Content Placeholder 2">
            <a:extLst>
              <a:ext uri="{FF2B5EF4-FFF2-40B4-BE49-F238E27FC236}">
                <a16:creationId xmlns:a16="http://schemas.microsoft.com/office/drawing/2014/main" id="{49EE744A-61B2-45BF-AD1A-6C84B6A8CAC4}"/>
              </a:ext>
            </a:extLst>
          </p:cNvPr>
          <p:cNvSpPr>
            <a:spLocks noGrp="1"/>
          </p:cNvSpPr>
          <p:nvPr>
            <p:ph idx="1"/>
          </p:nvPr>
        </p:nvSpPr>
        <p:spPr>
          <a:xfrm>
            <a:off x="1086679" y="2015732"/>
            <a:ext cx="9968176" cy="3450613"/>
          </a:xfrm>
        </p:spPr>
        <p:txBody>
          <a:bodyPr>
            <a:normAutofit fontScale="92500" lnSpcReduction="10000"/>
          </a:bodyPr>
          <a:lstStyle/>
          <a:p>
            <a:pPr algn="l"/>
            <a:r>
              <a:rPr lang="en-IN" b="0" i="0" dirty="0">
                <a:solidFill>
                  <a:srgbClr val="222222"/>
                </a:solidFill>
                <a:effectLst/>
                <a:latin typeface="Arial" panose="020B0604020202020204" pitchFamily="34" charset="0"/>
              </a:rPr>
              <a:t> </a:t>
            </a:r>
            <a:r>
              <a:rPr lang="en-IN" b="0" i="0" dirty="0">
                <a:solidFill>
                  <a:srgbClr val="222222"/>
                </a:solidFill>
                <a:effectLst/>
                <a:latin typeface="Bookman Old Style" panose="02050604050505020204" pitchFamily="18" charset="0"/>
              </a:rPr>
              <a:t>1. to solve </a:t>
            </a:r>
            <a:r>
              <a:rPr lang="en-IN" b="0" i="0">
                <a:solidFill>
                  <a:srgbClr val="222222"/>
                </a:solidFill>
                <a:effectLst/>
                <a:latin typeface="Bookman Old Style" panose="02050604050505020204" pitchFamily="18" charset="0"/>
              </a:rPr>
              <a:t>the needs </a:t>
            </a:r>
            <a:r>
              <a:rPr lang="en-IN" b="0" i="0" dirty="0">
                <a:solidFill>
                  <a:srgbClr val="222222"/>
                </a:solidFill>
                <a:effectLst/>
                <a:latin typeface="Bookman Old Style" panose="02050604050505020204" pitchFamily="18" charset="0"/>
              </a:rPr>
              <a:t>capabilities and interest of the pupils 2. The past experience and background of the students </a:t>
            </a:r>
          </a:p>
          <a:p>
            <a:pPr algn="l"/>
            <a:r>
              <a:rPr lang="en-IN" b="0" i="0" dirty="0">
                <a:solidFill>
                  <a:srgbClr val="222222"/>
                </a:solidFill>
                <a:effectLst/>
                <a:latin typeface="Bookman Old Style" panose="02050604050505020204" pitchFamily="18" charset="0"/>
              </a:rPr>
              <a:t>3.New experience should be provided to the students</a:t>
            </a:r>
          </a:p>
          <a:p>
            <a:pPr algn="l"/>
            <a:r>
              <a:rPr lang="en-IN" b="0" i="0" dirty="0">
                <a:solidFill>
                  <a:srgbClr val="222222"/>
                </a:solidFill>
                <a:effectLst/>
                <a:latin typeface="Bookman Old Style" panose="02050604050505020204" pitchFamily="18" charset="0"/>
              </a:rPr>
              <a:t>4. Inclusion of New method of teaching </a:t>
            </a:r>
          </a:p>
          <a:p>
            <a:pPr algn="l"/>
            <a:r>
              <a:rPr lang="en-IN" b="0" i="0" dirty="0">
                <a:solidFill>
                  <a:srgbClr val="222222"/>
                </a:solidFill>
                <a:effectLst/>
                <a:latin typeface="Bookman Old Style" panose="02050604050505020204" pitchFamily="18" charset="0"/>
              </a:rPr>
              <a:t>5. Length of the unit relation of the topics to the social and physical environment of the pupils </a:t>
            </a:r>
          </a:p>
          <a:p>
            <a:pPr algn="l"/>
            <a:r>
              <a:rPr lang="en-IN" b="0" i="0" dirty="0">
                <a:solidFill>
                  <a:srgbClr val="222222"/>
                </a:solidFill>
                <a:effectLst/>
                <a:latin typeface="Bookman Old Style" panose="02050604050505020204" pitchFamily="18" charset="0"/>
              </a:rPr>
              <a:t>6. Satisfaction the future needs of the students </a:t>
            </a:r>
          </a:p>
          <a:p>
            <a:pPr algn="l"/>
            <a:r>
              <a:rPr lang="en-IN" b="0" i="0" dirty="0">
                <a:solidFill>
                  <a:srgbClr val="222222"/>
                </a:solidFill>
                <a:effectLst/>
                <a:latin typeface="Bookman Old Style" panose="02050604050505020204" pitchFamily="18" charset="0"/>
              </a:rPr>
              <a:t>7. Pupil Teacher co-operation</a:t>
            </a:r>
          </a:p>
          <a:p>
            <a:endParaRPr lang="en-IN" dirty="0"/>
          </a:p>
        </p:txBody>
      </p:sp>
    </p:spTree>
    <p:extLst>
      <p:ext uri="{BB962C8B-B14F-4D97-AF65-F5344CB8AC3E}">
        <p14:creationId xmlns:p14="http://schemas.microsoft.com/office/powerpoint/2010/main" val="3899615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871CA-E057-4EC1-BEA3-8FFF5CF38C15}"/>
              </a:ext>
            </a:extLst>
          </p:cNvPr>
          <p:cNvSpPr>
            <a:spLocks noGrp="1"/>
          </p:cNvSpPr>
          <p:nvPr>
            <p:ph type="title"/>
          </p:nvPr>
        </p:nvSpPr>
        <p:spPr/>
        <p:txBody>
          <a:bodyPr/>
          <a:lstStyle/>
          <a:p>
            <a:r>
              <a:rPr lang="en-IN" b="1" i="0" dirty="0">
                <a:solidFill>
                  <a:srgbClr val="222222"/>
                </a:solidFill>
                <a:effectLst/>
                <a:latin typeface="Bookman Old Style" panose="02050604050505020204" pitchFamily="18" charset="0"/>
              </a:rPr>
              <a:t>Steps of Unit Method </a:t>
            </a:r>
            <a:br>
              <a:rPr lang="en-IN" b="0" i="0" dirty="0">
                <a:solidFill>
                  <a:srgbClr val="222222"/>
                </a:solidFill>
                <a:effectLst/>
                <a:latin typeface="Arial" panose="020B0604020202020204" pitchFamily="34" charset="0"/>
              </a:rPr>
            </a:br>
            <a:endParaRPr lang="en-IN" dirty="0"/>
          </a:p>
        </p:txBody>
      </p:sp>
      <p:sp>
        <p:nvSpPr>
          <p:cNvPr id="3" name="Content Placeholder 2">
            <a:extLst>
              <a:ext uri="{FF2B5EF4-FFF2-40B4-BE49-F238E27FC236}">
                <a16:creationId xmlns:a16="http://schemas.microsoft.com/office/drawing/2014/main" id="{87AC4E59-C553-469C-9F37-D93F7911C28D}"/>
              </a:ext>
            </a:extLst>
          </p:cNvPr>
          <p:cNvSpPr>
            <a:spLocks noGrp="1"/>
          </p:cNvSpPr>
          <p:nvPr>
            <p:ph idx="1"/>
          </p:nvPr>
        </p:nvSpPr>
        <p:spPr/>
        <p:txBody>
          <a:bodyPr/>
          <a:lstStyle/>
          <a:p>
            <a:pPr marL="0" indent="0" algn="l">
              <a:buNone/>
            </a:pPr>
            <a:r>
              <a:rPr lang="en-IN" b="0" i="0" dirty="0">
                <a:solidFill>
                  <a:srgbClr val="222222"/>
                </a:solidFill>
                <a:effectLst/>
                <a:latin typeface="Bookman Old Style" panose="02050604050505020204" pitchFamily="18" charset="0"/>
              </a:rPr>
              <a:t>HC Morrison suggest some points </a:t>
            </a:r>
          </a:p>
          <a:p>
            <a:pPr algn="l"/>
            <a:r>
              <a:rPr lang="en-IN" b="0" i="0" dirty="0">
                <a:solidFill>
                  <a:srgbClr val="222222"/>
                </a:solidFill>
                <a:effectLst/>
                <a:latin typeface="Bookman Old Style" panose="02050604050505020204" pitchFamily="18" charset="0"/>
              </a:rPr>
              <a:t>1. Exploration </a:t>
            </a:r>
          </a:p>
          <a:p>
            <a:pPr algn="l"/>
            <a:r>
              <a:rPr lang="en-IN" b="0" i="0" dirty="0">
                <a:solidFill>
                  <a:srgbClr val="222222"/>
                </a:solidFill>
                <a:effectLst/>
                <a:latin typeface="Bookman Old Style" panose="02050604050505020204" pitchFamily="18" charset="0"/>
              </a:rPr>
              <a:t>2. Presentation </a:t>
            </a:r>
          </a:p>
          <a:p>
            <a:pPr algn="l"/>
            <a:r>
              <a:rPr lang="en-IN" b="0" i="0" dirty="0">
                <a:solidFill>
                  <a:srgbClr val="222222"/>
                </a:solidFill>
                <a:effectLst/>
                <a:latin typeface="Bookman Old Style" panose="02050604050505020204" pitchFamily="18" charset="0"/>
              </a:rPr>
              <a:t>3. Assimilation </a:t>
            </a:r>
          </a:p>
          <a:p>
            <a:pPr algn="l"/>
            <a:r>
              <a:rPr lang="en-IN" b="0" i="0" dirty="0">
                <a:solidFill>
                  <a:srgbClr val="222222"/>
                </a:solidFill>
                <a:effectLst/>
                <a:latin typeface="Bookman Old Style" panose="02050604050505020204" pitchFamily="18" charset="0"/>
              </a:rPr>
              <a:t>4. Organization </a:t>
            </a:r>
          </a:p>
          <a:p>
            <a:pPr algn="l"/>
            <a:r>
              <a:rPr lang="en-IN" b="0" i="0" dirty="0">
                <a:solidFill>
                  <a:srgbClr val="222222"/>
                </a:solidFill>
                <a:effectLst/>
                <a:latin typeface="Bookman Old Style" panose="02050604050505020204" pitchFamily="18" charset="0"/>
              </a:rPr>
              <a:t>5. Evaluation</a:t>
            </a:r>
          </a:p>
          <a:p>
            <a:endParaRPr lang="en-IN" dirty="0"/>
          </a:p>
        </p:txBody>
      </p:sp>
    </p:spTree>
    <p:extLst>
      <p:ext uri="{BB962C8B-B14F-4D97-AF65-F5344CB8AC3E}">
        <p14:creationId xmlns:p14="http://schemas.microsoft.com/office/powerpoint/2010/main" val="728447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92B9F-D30D-4411-988E-525375A403A7}"/>
              </a:ext>
            </a:extLst>
          </p:cNvPr>
          <p:cNvSpPr>
            <a:spLocks noGrp="1"/>
          </p:cNvSpPr>
          <p:nvPr>
            <p:ph type="title"/>
          </p:nvPr>
        </p:nvSpPr>
        <p:spPr/>
        <p:txBody>
          <a:bodyPr/>
          <a:lstStyle/>
          <a:p>
            <a:r>
              <a:rPr lang="en-IN" b="1" dirty="0">
                <a:latin typeface="Bookman Old Style" panose="02050604050505020204" pitchFamily="18" charset="0"/>
              </a:rPr>
              <a:t>Advantages Of unit method</a:t>
            </a:r>
          </a:p>
        </p:txBody>
      </p:sp>
      <p:sp>
        <p:nvSpPr>
          <p:cNvPr id="3" name="Content Placeholder 2">
            <a:extLst>
              <a:ext uri="{FF2B5EF4-FFF2-40B4-BE49-F238E27FC236}">
                <a16:creationId xmlns:a16="http://schemas.microsoft.com/office/drawing/2014/main" id="{1B105FB3-8D8D-4ED8-B334-6DFBFF145FCE}"/>
              </a:ext>
            </a:extLst>
          </p:cNvPr>
          <p:cNvSpPr>
            <a:spLocks noGrp="1"/>
          </p:cNvSpPr>
          <p:nvPr>
            <p:ph idx="1"/>
          </p:nvPr>
        </p:nvSpPr>
        <p:spPr/>
        <p:txBody>
          <a:bodyPr>
            <a:normAutofit fontScale="92500" lnSpcReduction="20000"/>
          </a:bodyPr>
          <a:lstStyle/>
          <a:p>
            <a:r>
              <a:rPr lang="en-IN" dirty="0">
                <a:latin typeface="Bookman Old Style" panose="02050604050505020204" pitchFamily="18" charset="0"/>
              </a:rPr>
              <a:t>Student Centred</a:t>
            </a:r>
          </a:p>
          <a:p>
            <a:r>
              <a:rPr lang="en-IN" dirty="0">
                <a:latin typeface="Bookman Old Style" panose="02050604050505020204" pitchFamily="18" charset="0"/>
              </a:rPr>
              <a:t>Learning becomes interesting </a:t>
            </a:r>
          </a:p>
          <a:p>
            <a:r>
              <a:rPr lang="en-IN" dirty="0">
                <a:latin typeface="Bookman Old Style" panose="02050604050505020204" pitchFamily="18" charset="0"/>
              </a:rPr>
              <a:t>Help students to be creative </a:t>
            </a:r>
          </a:p>
          <a:p>
            <a:r>
              <a:rPr lang="en-IN" dirty="0">
                <a:latin typeface="Bookman Old Style" panose="02050604050505020204" pitchFamily="18" charset="0"/>
              </a:rPr>
              <a:t>Develop a healthy discussions</a:t>
            </a:r>
          </a:p>
          <a:p>
            <a:r>
              <a:rPr lang="en-IN" dirty="0">
                <a:latin typeface="Bookman Old Style" panose="02050604050505020204" pitchFamily="18" charset="0"/>
              </a:rPr>
              <a:t>Freedom is given to the student</a:t>
            </a:r>
          </a:p>
          <a:p>
            <a:r>
              <a:rPr lang="en-IN" dirty="0">
                <a:latin typeface="Bookman Old Style" panose="02050604050505020204" pitchFamily="18" charset="0"/>
              </a:rPr>
              <a:t>Develop a healthy democratic outlook</a:t>
            </a:r>
          </a:p>
          <a:p>
            <a:r>
              <a:rPr lang="en-IN" dirty="0">
                <a:latin typeface="Bookman Old Style" panose="02050604050505020204" pitchFamily="18" charset="0"/>
              </a:rPr>
              <a:t>Development of critical thinking, planning, consideration for others.</a:t>
            </a:r>
          </a:p>
          <a:p>
            <a:r>
              <a:rPr lang="en-IN" dirty="0">
                <a:latin typeface="Bookman Old Style" panose="02050604050505020204" pitchFamily="18" charset="0"/>
              </a:rPr>
              <a:t>It reduces the workload</a:t>
            </a:r>
          </a:p>
          <a:p>
            <a:endParaRPr lang="en-IN" dirty="0"/>
          </a:p>
          <a:p>
            <a:endParaRPr lang="en-IN" dirty="0"/>
          </a:p>
        </p:txBody>
      </p:sp>
    </p:spTree>
    <p:extLst>
      <p:ext uri="{BB962C8B-B14F-4D97-AF65-F5344CB8AC3E}">
        <p14:creationId xmlns:p14="http://schemas.microsoft.com/office/powerpoint/2010/main" val="1465564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92BEA-C4E2-4024-83CD-E4797D3A9876}"/>
              </a:ext>
            </a:extLst>
          </p:cNvPr>
          <p:cNvSpPr>
            <a:spLocks noGrp="1"/>
          </p:cNvSpPr>
          <p:nvPr>
            <p:ph type="title"/>
          </p:nvPr>
        </p:nvSpPr>
        <p:spPr/>
        <p:txBody>
          <a:bodyPr/>
          <a:lstStyle/>
          <a:p>
            <a:r>
              <a:rPr kumimoji="0" lang="en-IN" sz="3200" b="1" i="0" u="none" strike="noStrike" kern="1200" cap="all" spc="0" normalizeH="0" baseline="0" noProof="0" dirty="0">
                <a:ln>
                  <a:noFill/>
                </a:ln>
                <a:solidFill>
                  <a:prstClr val="black"/>
                </a:solidFill>
                <a:effectLst/>
                <a:uLnTx/>
                <a:uFillTx/>
                <a:latin typeface="Bookman Old Style" panose="02050604050505020204" pitchFamily="18" charset="0"/>
                <a:ea typeface="+mj-ea"/>
                <a:cs typeface="+mj-cs"/>
              </a:rPr>
              <a:t>Limitations Of unit method</a:t>
            </a:r>
            <a:endParaRPr lang="en-IN" dirty="0"/>
          </a:p>
        </p:txBody>
      </p:sp>
      <p:sp>
        <p:nvSpPr>
          <p:cNvPr id="3" name="Content Placeholder 2">
            <a:extLst>
              <a:ext uri="{FF2B5EF4-FFF2-40B4-BE49-F238E27FC236}">
                <a16:creationId xmlns:a16="http://schemas.microsoft.com/office/drawing/2014/main" id="{1B8C0188-A37B-486B-9F59-E80222138800}"/>
              </a:ext>
            </a:extLst>
          </p:cNvPr>
          <p:cNvSpPr>
            <a:spLocks noGrp="1"/>
          </p:cNvSpPr>
          <p:nvPr>
            <p:ph idx="1"/>
          </p:nvPr>
        </p:nvSpPr>
        <p:spPr/>
        <p:txBody>
          <a:bodyPr/>
          <a:lstStyle/>
          <a:p>
            <a:r>
              <a:rPr lang="en-IN" dirty="0">
                <a:latin typeface="Bookman Old Style" panose="02050604050505020204" pitchFamily="18" charset="0"/>
              </a:rPr>
              <a:t>Creates problem on the of splitting of units</a:t>
            </a:r>
          </a:p>
          <a:p>
            <a:r>
              <a:rPr lang="en-IN" dirty="0">
                <a:latin typeface="Bookman Old Style" panose="02050604050505020204" pitchFamily="18" charset="0"/>
              </a:rPr>
              <a:t>Creates problem on the time of integration</a:t>
            </a:r>
          </a:p>
          <a:p>
            <a:r>
              <a:rPr lang="en-IN" dirty="0">
                <a:latin typeface="Bookman Old Style" panose="02050604050505020204" pitchFamily="18" charset="0"/>
              </a:rPr>
              <a:t>Creates problem on the time of execution</a:t>
            </a:r>
          </a:p>
          <a:p>
            <a:r>
              <a:rPr lang="en-IN" dirty="0">
                <a:latin typeface="Bookman Old Style" panose="02050604050505020204" pitchFamily="18" charset="0"/>
              </a:rPr>
              <a:t>Sometimes it’s too much overloaded for teachers</a:t>
            </a:r>
          </a:p>
          <a:p>
            <a:r>
              <a:rPr lang="en-IN" dirty="0">
                <a:latin typeface="Bookman Old Style" panose="02050604050505020204" pitchFamily="18" charset="0"/>
              </a:rPr>
              <a:t>Lack of efficient teachers</a:t>
            </a:r>
          </a:p>
        </p:txBody>
      </p:sp>
    </p:spTree>
    <p:extLst>
      <p:ext uri="{BB962C8B-B14F-4D97-AF65-F5344CB8AC3E}">
        <p14:creationId xmlns:p14="http://schemas.microsoft.com/office/powerpoint/2010/main" val="3242388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65BAB-CB0B-4200-84CE-68547BC537FA}"/>
              </a:ext>
            </a:extLst>
          </p:cNvPr>
          <p:cNvSpPr>
            <a:spLocks noGrp="1"/>
          </p:cNvSpPr>
          <p:nvPr>
            <p:ph type="title"/>
          </p:nvPr>
        </p:nvSpPr>
        <p:spPr/>
        <p:txBody>
          <a:bodyPr/>
          <a:lstStyle/>
          <a:p>
            <a:r>
              <a:rPr lang="en-IN" b="1" dirty="0">
                <a:latin typeface="Bookman Old Style" panose="02050604050505020204" pitchFamily="18" charset="0"/>
              </a:rPr>
              <a:t>CONCLUSION</a:t>
            </a:r>
          </a:p>
        </p:txBody>
      </p:sp>
      <p:sp>
        <p:nvSpPr>
          <p:cNvPr id="3" name="Content Placeholder 2">
            <a:extLst>
              <a:ext uri="{FF2B5EF4-FFF2-40B4-BE49-F238E27FC236}">
                <a16:creationId xmlns:a16="http://schemas.microsoft.com/office/drawing/2014/main" id="{8A7545C2-9A4A-4427-B27A-9A1A165D1532}"/>
              </a:ext>
            </a:extLst>
          </p:cNvPr>
          <p:cNvSpPr>
            <a:spLocks noGrp="1"/>
          </p:cNvSpPr>
          <p:nvPr>
            <p:ph idx="1"/>
          </p:nvPr>
        </p:nvSpPr>
        <p:spPr/>
        <p:txBody>
          <a:bodyPr/>
          <a:lstStyle/>
          <a:p>
            <a:r>
              <a:rPr lang="en-IN" dirty="0">
                <a:latin typeface="Bookman Old Style" panose="02050604050505020204" pitchFamily="18" charset="0"/>
              </a:rPr>
              <a:t>Unit methods beings with identifying the particular content to be taught and the goals for learning outcomes. Unit method relate to rationale for teaching the particular content that students will study.</a:t>
            </a:r>
          </a:p>
          <a:p>
            <a:r>
              <a:rPr lang="en-IN" dirty="0">
                <a:latin typeface="Bookman Old Style" panose="02050604050505020204" pitchFamily="18" charset="0"/>
              </a:rPr>
              <a:t>So its every teachers duty to prepare unit  for the presentation of contents, that make teaching-learning process more effective.</a:t>
            </a:r>
          </a:p>
          <a:p>
            <a:endParaRPr lang="en-IN" dirty="0"/>
          </a:p>
        </p:txBody>
      </p:sp>
    </p:spTree>
    <p:extLst>
      <p:ext uri="{BB962C8B-B14F-4D97-AF65-F5344CB8AC3E}">
        <p14:creationId xmlns:p14="http://schemas.microsoft.com/office/powerpoint/2010/main" val="1861770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E3F17-7B20-4BE9-95F0-89E8447F8DA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0FF7EDD-AB7F-467B-A116-E3BC34F785FF}"/>
              </a:ext>
            </a:extLst>
          </p:cNvPr>
          <p:cNvSpPr>
            <a:spLocks noGrp="1"/>
          </p:cNvSpPr>
          <p:nvPr>
            <p:ph idx="1"/>
          </p:nvPr>
        </p:nvSpPr>
        <p:spPr/>
        <p:txBody>
          <a:bodyPr>
            <a:normAutofit/>
          </a:bodyPr>
          <a:lstStyle/>
          <a:p>
            <a:pPr marL="0" indent="0">
              <a:buNone/>
            </a:pPr>
            <a:r>
              <a:rPr lang="en-IN" sz="11500"/>
              <a:t> </a:t>
            </a:r>
            <a:r>
              <a:rPr lang="en-IN" sz="10400" b="1">
                <a:solidFill>
                  <a:srgbClr val="C00000"/>
                </a:solidFill>
                <a:latin typeface="Bookman Old Style" panose="02050604050505020204" pitchFamily="18" charset="0"/>
              </a:rPr>
              <a:t>THANK </a:t>
            </a:r>
            <a:r>
              <a:rPr lang="en-IN" sz="10400" b="1">
                <a:solidFill>
                  <a:srgbClr val="00B0F0"/>
                </a:solidFill>
                <a:latin typeface="Bookman Old Style" panose="02050604050505020204" pitchFamily="18" charset="0"/>
              </a:rPr>
              <a:t> </a:t>
            </a:r>
            <a:r>
              <a:rPr lang="en-IN" sz="10400" b="1" dirty="0">
                <a:solidFill>
                  <a:srgbClr val="C00000"/>
                </a:solidFill>
                <a:latin typeface="Bookman Old Style" panose="02050604050505020204" pitchFamily="18" charset="0"/>
              </a:rPr>
              <a:t>YOU</a:t>
            </a:r>
            <a:endParaRPr lang="en-IN" sz="11500" b="1" dirty="0">
              <a:solidFill>
                <a:srgbClr val="C00000"/>
              </a:solidFill>
              <a:latin typeface="Bookman Old Style" panose="02050604050505020204" pitchFamily="18" charset="0"/>
            </a:endParaRPr>
          </a:p>
        </p:txBody>
      </p:sp>
    </p:spTree>
    <p:extLst>
      <p:ext uri="{BB962C8B-B14F-4D97-AF65-F5344CB8AC3E}">
        <p14:creationId xmlns:p14="http://schemas.microsoft.com/office/powerpoint/2010/main" val="405285513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48</TotalTime>
  <Words>548</Words>
  <Application>Microsoft Office PowerPoint</Application>
  <PresentationFormat>Widescreen</PresentationFormat>
  <Paragraphs>41</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Bookman Old Style</vt:lpstr>
      <vt:lpstr>Gill Sans MT</vt:lpstr>
      <vt:lpstr>Gallery</vt:lpstr>
      <vt:lpstr>Various Methods Of Teaching History- UNIT Method</vt:lpstr>
      <vt:lpstr>Introduction</vt:lpstr>
      <vt:lpstr>Composition of the teaching unit  </vt:lpstr>
      <vt:lpstr>Principles </vt:lpstr>
      <vt:lpstr>Steps of Unit Method  </vt:lpstr>
      <vt:lpstr>Advantages Of unit method</vt:lpstr>
      <vt:lpstr>Limitations Of unit method</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Various Methods Of Teaching History- UNIT Method</dc:title>
  <dc:creator>anuradharoy2023@outlook.com</dc:creator>
  <cp:lastModifiedBy>anuradharoy2023@outlook.com</cp:lastModifiedBy>
  <cp:revision>14</cp:revision>
  <dcterms:created xsi:type="dcterms:W3CDTF">2024-10-21T03:54:14Z</dcterms:created>
  <dcterms:modified xsi:type="dcterms:W3CDTF">2024-10-26T07:09:06Z</dcterms:modified>
</cp:coreProperties>
</file>