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69" d="100"/>
          <a:sy n="69" d="100"/>
        </p:scale>
        <p:origin x="84" y="13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63CD721D-A444-4234-BEA1-FF87A33F15C7}" type="datetimeFigureOut">
              <a:rPr lang="en-IN" smtClean="0"/>
              <a:t>15-11-2024</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8DE20AD7-06A5-4DC7-901F-AFBFB43AC1F0}" type="slidenum">
              <a:rPr lang="en-IN" smtClean="0"/>
              <a:t>‹#›</a:t>
            </a:fld>
            <a:endParaRPr lang="en-IN"/>
          </a:p>
        </p:txBody>
      </p:sp>
    </p:spTree>
    <p:extLst>
      <p:ext uri="{BB962C8B-B14F-4D97-AF65-F5344CB8AC3E}">
        <p14:creationId xmlns:p14="http://schemas.microsoft.com/office/powerpoint/2010/main" val="296877189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3CD721D-A444-4234-BEA1-FF87A33F15C7}" type="datetimeFigureOut">
              <a:rPr lang="en-IN" smtClean="0"/>
              <a:t>15-11-2024</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8DE20AD7-06A5-4DC7-901F-AFBFB43AC1F0}" type="slidenum">
              <a:rPr lang="en-IN" smtClean="0"/>
              <a:t>‹#›</a:t>
            </a:fld>
            <a:endParaRPr lang="en-IN"/>
          </a:p>
        </p:txBody>
      </p:sp>
    </p:spTree>
    <p:extLst>
      <p:ext uri="{BB962C8B-B14F-4D97-AF65-F5344CB8AC3E}">
        <p14:creationId xmlns:p14="http://schemas.microsoft.com/office/powerpoint/2010/main" val="366886194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3CD721D-A444-4234-BEA1-FF87A33F15C7}" type="datetimeFigureOut">
              <a:rPr lang="en-IN" smtClean="0"/>
              <a:t>15-11-2024</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8DE20AD7-06A5-4DC7-901F-AFBFB43AC1F0}" type="slidenum">
              <a:rPr lang="en-IN" smtClean="0"/>
              <a:t>‹#›</a:t>
            </a:fld>
            <a:endParaRPr lang="en-IN"/>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395133052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3CD721D-A444-4234-BEA1-FF87A33F15C7}" type="datetimeFigureOut">
              <a:rPr lang="en-IN" smtClean="0"/>
              <a:t>15-11-2024</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8DE20AD7-06A5-4DC7-901F-AFBFB43AC1F0}" type="slidenum">
              <a:rPr lang="en-IN" smtClean="0"/>
              <a:t>‹#›</a:t>
            </a:fld>
            <a:endParaRPr lang="en-IN"/>
          </a:p>
        </p:txBody>
      </p:sp>
    </p:spTree>
    <p:extLst>
      <p:ext uri="{BB962C8B-B14F-4D97-AF65-F5344CB8AC3E}">
        <p14:creationId xmlns:p14="http://schemas.microsoft.com/office/powerpoint/2010/main" val="140415925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3CD721D-A444-4234-BEA1-FF87A33F15C7}" type="datetimeFigureOut">
              <a:rPr lang="en-IN" smtClean="0"/>
              <a:t>15-11-2024</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8DE20AD7-06A5-4DC7-901F-AFBFB43AC1F0}" type="slidenum">
              <a:rPr lang="en-IN" smtClean="0"/>
              <a:t>‹#›</a:t>
            </a:fld>
            <a:endParaRPr lang="en-IN"/>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41703988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3CD721D-A444-4234-BEA1-FF87A33F15C7}" type="datetimeFigureOut">
              <a:rPr lang="en-IN" smtClean="0"/>
              <a:t>15-11-2024</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8DE20AD7-06A5-4DC7-901F-AFBFB43AC1F0}" type="slidenum">
              <a:rPr lang="en-IN" smtClean="0"/>
              <a:t>‹#›</a:t>
            </a:fld>
            <a:endParaRPr lang="en-IN"/>
          </a:p>
        </p:txBody>
      </p:sp>
    </p:spTree>
    <p:extLst>
      <p:ext uri="{BB962C8B-B14F-4D97-AF65-F5344CB8AC3E}">
        <p14:creationId xmlns:p14="http://schemas.microsoft.com/office/powerpoint/2010/main" val="360035196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3CD721D-A444-4234-BEA1-FF87A33F15C7}" type="datetimeFigureOut">
              <a:rPr lang="en-IN" smtClean="0"/>
              <a:t>15-11-2024</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8DE20AD7-06A5-4DC7-901F-AFBFB43AC1F0}" type="slidenum">
              <a:rPr lang="en-IN" smtClean="0"/>
              <a:t>‹#›</a:t>
            </a:fld>
            <a:endParaRPr lang="en-IN"/>
          </a:p>
        </p:txBody>
      </p:sp>
    </p:spTree>
    <p:extLst>
      <p:ext uri="{BB962C8B-B14F-4D97-AF65-F5344CB8AC3E}">
        <p14:creationId xmlns:p14="http://schemas.microsoft.com/office/powerpoint/2010/main" val="185016621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3CD721D-A444-4234-BEA1-FF87A33F15C7}" type="datetimeFigureOut">
              <a:rPr lang="en-IN" smtClean="0"/>
              <a:t>15-11-2024</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8DE20AD7-06A5-4DC7-901F-AFBFB43AC1F0}" type="slidenum">
              <a:rPr lang="en-IN" smtClean="0"/>
              <a:t>‹#›</a:t>
            </a:fld>
            <a:endParaRPr lang="en-IN"/>
          </a:p>
        </p:txBody>
      </p:sp>
    </p:spTree>
    <p:extLst>
      <p:ext uri="{BB962C8B-B14F-4D97-AF65-F5344CB8AC3E}">
        <p14:creationId xmlns:p14="http://schemas.microsoft.com/office/powerpoint/2010/main" val="22807558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3CD721D-A444-4234-BEA1-FF87A33F15C7}" type="datetimeFigureOut">
              <a:rPr lang="en-IN" smtClean="0"/>
              <a:t>15-11-2024</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8DE20AD7-06A5-4DC7-901F-AFBFB43AC1F0}" type="slidenum">
              <a:rPr lang="en-IN" smtClean="0"/>
              <a:t>‹#›</a:t>
            </a:fld>
            <a:endParaRPr lang="en-IN"/>
          </a:p>
        </p:txBody>
      </p:sp>
    </p:spTree>
    <p:extLst>
      <p:ext uri="{BB962C8B-B14F-4D97-AF65-F5344CB8AC3E}">
        <p14:creationId xmlns:p14="http://schemas.microsoft.com/office/powerpoint/2010/main" val="4440653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3CD721D-A444-4234-BEA1-FF87A33F15C7}" type="datetimeFigureOut">
              <a:rPr lang="en-IN" smtClean="0"/>
              <a:t>15-11-2024</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8DE20AD7-06A5-4DC7-901F-AFBFB43AC1F0}" type="slidenum">
              <a:rPr lang="en-IN" smtClean="0"/>
              <a:t>‹#›</a:t>
            </a:fld>
            <a:endParaRPr lang="en-IN"/>
          </a:p>
        </p:txBody>
      </p:sp>
    </p:spTree>
    <p:extLst>
      <p:ext uri="{BB962C8B-B14F-4D97-AF65-F5344CB8AC3E}">
        <p14:creationId xmlns:p14="http://schemas.microsoft.com/office/powerpoint/2010/main" val="28420398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63CD721D-A444-4234-BEA1-FF87A33F15C7}" type="datetimeFigureOut">
              <a:rPr lang="en-IN" smtClean="0"/>
              <a:t>15-11-2024</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8DE20AD7-06A5-4DC7-901F-AFBFB43AC1F0}" type="slidenum">
              <a:rPr lang="en-IN" smtClean="0"/>
              <a:t>‹#›</a:t>
            </a:fld>
            <a:endParaRPr lang="en-IN"/>
          </a:p>
        </p:txBody>
      </p:sp>
    </p:spTree>
    <p:extLst>
      <p:ext uri="{BB962C8B-B14F-4D97-AF65-F5344CB8AC3E}">
        <p14:creationId xmlns:p14="http://schemas.microsoft.com/office/powerpoint/2010/main" val="30517338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63CD721D-A444-4234-BEA1-FF87A33F15C7}" type="datetimeFigureOut">
              <a:rPr lang="en-IN" smtClean="0"/>
              <a:t>15-11-2024</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8DE20AD7-06A5-4DC7-901F-AFBFB43AC1F0}" type="slidenum">
              <a:rPr lang="en-IN" smtClean="0"/>
              <a:t>‹#›</a:t>
            </a:fld>
            <a:endParaRPr lang="en-IN"/>
          </a:p>
        </p:txBody>
      </p:sp>
    </p:spTree>
    <p:extLst>
      <p:ext uri="{BB962C8B-B14F-4D97-AF65-F5344CB8AC3E}">
        <p14:creationId xmlns:p14="http://schemas.microsoft.com/office/powerpoint/2010/main" val="220152974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63CD721D-A444-4234-BEA1-FF87A33F15C7}" type="datetimeFigureOut">
              <a:rPr lang="en-IN" smtClean="0"/>
              <a:t>15-11-2024</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8DE20AD7-06A5-4DC7-901F-AFBFB43AC1F0}" type="slidenum">
              <a:rPr lang="en-IN" smtClean="0"/>
              <a:t>‹#›</a:t>
            </a:fld>
            <a:endParaRPr lang="en-IN"/>
          </a:p>
        </p:txBody>
      </p:sp>
    </p:spTree>
    <p:extLst>
      <p:ext uri="{BB962C8B-B14F-4D97-AF65-F5344CB8AC3E}">
        <p14:creationId xmlns:p14="http://schemas.microsoft.com/office/powerpoint/2010/main" val="179289939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3CD721D-A444-4234-BEA1-FF87A33F15C7}" type="datetimeFigureOut">
              <a:rPr lang="en-IN" smtClean="0"/>
              <a:t>15-11-2024</a:t>
            </a:fld>
            <a:endParaRPr lang="en-IN"/>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p:txBody>
          <a:bodyPr/>
          <a:lstStyle/>
          <a:p>
            <a:fld id="{8DE20AD7-06A5-4DC7-901F-AFBFB43AC1F0}" type="slidenum">
              <a:rPr lang="en-IN" smtClean="0"/>
              <a:t>‹#›</a:t>
            </a:fld>
            <a:endParaRPr lang="en-IN"/>
          </a:p>
        </p:txBody>
      </p:sp>
    </p:spTree>
    <p:extLst>
      <p:ext uri="{BB962C8B-B14F-4D97-AF65-F5344CB8AC3E}">
        <p14:creationId xmlns:p14="http://schemas.microsoft.com/office/powerpoint/2010/main" val="147048835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63CD721D-A444-4234-BEA1-FF87A33F15C7}" type="datetimeFigureOut">
              <a:rPr lang="en-IN" smtClean="0"/>
              <a:t>15-11-2024</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8DE20AD7-06A5-4DC7-901F-AFBFB43AC1F0}" type="slidenum">
              <a:rPr lang="en-IN" smtClean="0"/>
              <a:t>‹#›</a:t>
            </a:fld>
            <a:endParaRPr lang="en-IN"/>
          </a:p>
        </p:txBody>
      </p:sp>
    </p:spTree>
    <p:extLst>
      <p:ext uri="{BB962C8B-B14F-4D97-AF65-F5344CB8AC3E}">
        <p14:creationId xmlns:p14="http://schemas.microsoft.com/office/powerpoint/2010/main" val="60526589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63CD721D-A444-4234-BEA1-FF87A33F15C7}" type="datetimeFigureOut">
              <a:rPr lang="en-IN" smtClean="0"/>
              <a:t>15-11-2024</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8DE20AD7-06A5-4DC7-901F-AFBFB43AC1F0}" type="slidenum">
              <a:rPr lang="en-IN" smtClean="0"/>
              <a:t>‹#›</a:t>
            </a:fld>
            <a:endParaRPr lang="en-IN"/>
          </a:p>
        </p:txBody>
      </p:sp>
    </p:spTree>
    <p:extLst>
      <p:ext uri="{BB962C8B-B14F-4D97-AF65-F5344CB8AC3E}">
        <p14:creationId xmlns:p14="http://schemas.microsoft.com/office/powerpoint/2010/main" val="300163000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63CD721D-A444-4234-BEA1-FF87A33F15C7}" type="datetimeFigureOut">
              <a:rPr lang="en-IN" smtClean="0"/>
              <a:t>15-11-2024</a:t>
            </a:fld>
            <a:endParaRPr lang="en-IN"/>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IN"/>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8DE20AD7-06A5-4DC7-901F-AFBFB43AC1F0}" type="slidenum">
              <a:rPr lang="en-IN" smtClean="0"/>
              <a:t>‹#›</a:t>
            </a:fld>
            <a:endParaRPr lang="en-IN"/>
          </a:p>
        </p:txBody>
      </p:sp>
    </p:spTree>
    <p:extLst>
      <p:ext uri="{BB962C8B-B14F-4D97-AF65-F5344CB8AC3E}">
        <p14:creationId xmlns:p14="http://schemas.microsoft.com/office/powerpoint/2010/main" val="411478282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5619CD-AA07-4CBA-8CEE-A80B46F4FD0B}"/>
              </a:ext>
            </a:extLst>
          </p:cNvPr>
          <p:cNvSpPr>
            <a:spLocks noGrp="1"/>
          </p:cNvSpPr>
          <p:nvPr>
            <p:ph type="ctrTitle"/>
          </p:nvPr>
        </p:nvSpPr>
        <p:spPr>
          <a:xfrm>
            <a:off x="212036" y="0"/>
            <a:ext cx="9700590" cy="3429000"/>
          </a:xfrm>
        </p:spPr>
        <p:txBody>
          <a:bodyPr/>
          <a:lstStyle/>
          <a:p>
            <a:pPr algn="l"/>
            <a:r>
              <a:rPr lang="en-IN" sz="4800" b="1" dirty="0">
                <a:solidFill>
                  <a:schemeClr val="accent5">
                    <a:lumMod val="75000"/>
                  </a:schemeClr>
                </a:solidFill>
                <a:effectLst/>
                <a:latin typeface="Bookman Old Style" panose="02050604050505020204" pitchFamily="18" charset="0"/>
                <a:ea typeface="Calibri" panose="020F0502020204030204" pitchFamily="34" charset="0"/>
                <a:cs typeface="Times New Roman" panose="02020603050405020304" pitchFamily="18" charset="0"/>
              </a:rPr>
              <a:t>Various Methods Of Teaching History- Field Trip &amp; Dramatization Method</a:t>
            </a:r>
            <a:endParaRPr lang="en-IN" sz="4800" dirty="0">
              <a:solidFill>
                <a:schemeClr val="accent5">
                  <a:lumMod val="75000"/>
                </a:schemeClr>
              </a:solidFill>
            </a:endParaRPr>
          </a:p>
        </p:txBody>
      </p:sp>
      <p:sp>
        <p:nvSpPr>
          <p:cNvPr id="3" name="Subtitle 2">
            <a:extLst>
              <a:ext uri="{FF2B5EF4-FFF2-40B4-BE49-F238E27FC236}">
                <a16:creationId xmlns:a16="http://schemas.microsoft.com/office/drawing/2014/main" id="{73760157-44D5-423B-8E79-D5E5096A5B04}"/>
              </a:ext>
            </a:extLst>
          </p:cNvPr>
          <p:cNvSpPr>
            <a:spLocks noGrp="1"/>
          </p:cNvSpPr>
          <p:nvPr>
            <p:ph type="subTitle" idx="1"/>
          </p:nvPr>
        </p:nvSpPr>
        <p:spPr/>
        <p:txBody>
          <a:bodyPr/>
          <a:lstStyle/>
          <a:p>
            <a:r>
              <a:rPr lang="en-IN" dirty="0"/>
              <a:t>By- Anuradha Roy</a:t>
            </a:r>
          </a:p>
          <a:p>
            <a:r>
              <a:rPr lang="en-IN" dirty="0"/>
              <a:t>Assistant Professor(</a:t>
            </a:r>
            <a:r>
              <a:rPr lang="en-IN" dirty="0" err="1"/>
              <a:t>B.Ed</a:t>
            </a:r>
            <a:r>
              <a:rPr lang="en-IN" dirty="0"/>
              <a:t>),NAMCE</a:t>
            </a:r>
          </a:p>
        </p:txBody>
      </p:sp>
    </p:spTree>
    <p:extLst>
      <p:ext uri="{BB962C8B-B14F-4D97-AF65-F5344CB8AC3E}">
        <p14:creationId xmlns:p14="http://schemas.microsoft.com/office/powerpoint/2010/main" val="180871026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4CA3C3-8BA8-4324-879C-BF761DA4F4C0}"/>
              </a:ext>
            </a:extLst>
          </p:cNvPr>
          <p:cNvSpPr>
            <a:spLocks noGrp="1"/>
          </p:cNvSpPr>
          <p:nvPr>
            <p:ph type="title"/>
          </p:nvPr>
        </p:nvSpPr>
        <p:spPr/>
        <p:txBody>
          <a:bodyPr/>
          <a:lstStyle/>
          <a:p>
            <a:r>
              <a:rPr lang="en-IN" dirty="0"/>
              <a:t>DISADVANTAGES OF DRAMATIZATION </a:t>
            </a:r>
          </a:p>
        </p:txBody>
      </p:sp>
      <p:sp>
        <p:nvSpPr>
          <p:cNvPr id="3" name="Content Placeholder 2">
            <a:extLst>
              <a:ext uri="{FF2B5EF4-FFF2-40B4-BE49-F238E27FC236}">
                <a16:creationId xmlns:a16="http://schemas.microsoft.com/office/drawing/2014/main" id="{C8B620D2-5BC0-4263-B178-6DCE6901CBF0}"/>
              </a:ext>
            </a:extLst>
          </p:cNvPr>
          <p:cNvSpPr>
            <a:spLocks noGrp="1"/>
          </p:cNvSpPr>
          <p:nvPr>
            <p:ph idx="1"/>
          </p:nvPr>
        </p:nvSpPr>
        <p:spPr/>
        <p:txBody>
          <a:bodyPr/>
          <a:lstStyle/>
          <a:p>
            <a:r>
              <a:rPr lang="en-IN" dirty="0"/>
              <a:t>It requires some technical knowledge ,which most of our teachers lack.</a:t>
            </a:r>
          </a:p>
          <a:p>
            <a:r>
              <a:rPr lang="en-IN" dirty="0"/>
              <a:t>For the preparation of dialogues , teachers and students requires ability , aptitude and time.</a:t>
            </a:r>
          </a:p>
          <a:p>
            <a:r>
              <a:rPr lang="en-IN" dirty="0"/>
              <a:t>It requires lots of sufficient funds but many schools suffer from funds</a:t>
            </a:r>
          </a:p>
          <a:p>
            <a:r>
              <a:rPr lang="en-IN" dirty="0"/>
              <a:t>Problem of implementation</a:t>
            </a:r>
          </a:p>
          <a:p>
            <a:r>
              <a:rPr lang="en-IN" dirty="0"/>
              <a:t>All the topics are not part of dramatization</a:t>
            </a:r>
          </a:p>
        </p:txBody>
      </p:sp>
    </p:spTree>
    <p:extLst>
      <p:ext uri="{BB962C8B-B14F-4D97-AF65-F5344CB8AC3E}">
        <p14:creationId xmlns:p14="http://schemas.microsoft.com/office/powerpoint/2010/main" val="120328103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F7D4FD-251E-425D-B9DD-94E46F58323D}"/>
              </a:ext>
            </a:extLst>
          </p:cNvPr>
          <p:cNvSpPr>
            <a:spLocks noGrp="1"/>
          </p:cNvSpPr>
          <p:nvPr>
            <p:ph type="title"/>
          </p:nvPr>
        </p:nvSpPr>
        <p:spPr/>
        <p:txBody>
          <a:bodyPr/>
          <a:lstStyle/>
          <a:p>
            <a:endParaRPr lang="en-IN"/>
          </a:p>
        </p:txBody>
      </p:sp>
      <p:pic>
        <p:nvPicPr>
          <p:cNvPr id="5" name="Content Placeholder 4">
            <a:extLst>
              <a:ext uri="{FF2B5EF4-FFF2-40B4-BE49-F238E27FC236}">
                <a16:creationId xmlns:a16="http://schemas.microsoft.com/office/drawing/2014/main" id="{1214B75A-5539-448A-A180-CB33A488842B}"/>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687782" y="1833418"/>
            <a:ext cx="5541818" cy="4087090"/>
          </a:xfrm>
        </p:spPr>
      </p:pic>
    </p:spTree>
    <p:extLst>
      <p:ext uri="{BB962C8B-B14F-4D97-AF65-F5344CB8AC3E}">
        <p14:creationId xmlns:p14="http://schemas.microsoft.com/office/powerpoint/2010/main" val="76796395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94934D-4C1D-439F-B045-C64E36052B3A}"/>
              </a:ext>
            </a:extLst>
          </p:cNvPr>
          <p:cNvSpPr>
            <a:spLocks noGrp="1"/>
          </p:cNvSpPr>
          <p:nvPr>
            <p:ph type="title"/>
          </p:nvPr>
        </p:nvSpPr>
        <p:spPr/>
        <p:txBody>
          <a:bodyPr/>
          <a:lstStyle/>
          <a:p>
            <a:r>
              <a:rPr lang="en-IN" dirty="0"/>
              <a:t>CONCEPT OF FIELD TRIP METHOD</a:t>
            </a:r>
          </a:p>
        </p:txBody>
      </p:sp>
      <p:sp>
        <p:nvSpPr>
          <p:cNvPr id="3" name="Content Placeholder 2">
            <a:extLst>
              <a:ext uri="{FF2B5EF4-FFF2-40B4-BE49-F238E27FC236}">
                <a16:creationId xmlns:a16="http://schemas.microsoft.com/office/drawing/2014/main" id="{9EEED437-6620-4C66-AA68-88CCAFFC877F}"/>
              </a:ext>
            </a:extLst>
          </p:cNvPr>
          <p:cNvSpPr>
            <a:spLocks noGrp="1"/>
          </p:cNvSpPr>
          <p:nvPr>
            <p:ph idx="1"/>
          </p:nvPr>
        </p:nvSpPr>
        <p:spPr/>
        <p:txBody>
          <a:bodyPr/>
          <a:lstStyle/>
          <a:p>
            <a:pPr algn="just"/>
            <a:r>
              <a:rPr lang="en-IN" dirty="0"/>
              <a:t>The field trip or an excursion is considered as the medium of instruction of historical knowledge.</a:t>
            </a:r>
          </a:p>
          <a:p>
            <a:pPr algn="just"/>
            <a:r>
              <a:rPr lang="en-IN" dirty="0"/>
              <a:t>Historical excursion may be undertaken for securing information, changing at the awakening interest, developing appreciation, promoting ideas, enjoying new experiences.</a:t>
            </a:r>
          </a:p>
          <a:p>
            <a:pPr algn="just"/>
            <a:r>
              <a:rPr lang="en-IN" dirty="0"/>
              <a:t>It means getting first hand knowledge and confirming the second hand knowledge.</a:t>
            </a:r>
          </a:p>
          <a:p>
            <a:pPr algn="just"/>
            <a:r>
              <a:rPr lang="en-IN" dirty="0"/>
              <a:t>It became effective more when field trip or excursions are under the guidance of teachers are undertaken to the places like museums, ruins and places of historical interest. </a:t>
            </a:r>
          </a:p>
          <a:p>
            <a:pPr algn="just"/>
            <a:r>
              <a:rPr lang="en-IN" dirty="0"/>
              <a:t>Excursion is regarded as a part of giving practical knowledge.</a:t>
            </a:r>
          </a:p>
          <a:p>
            <a:endParaRPr lang="en-IN" dirty="0"/>
          </a:p>
        </p:txBody>
      </p:sp>
    </p:spTree>
    <p:extLst>
      <p:ext uri="{BB962C8B-B14F-4D97-AF65-F5344CB8AC3E}">
        <p14:creationId xmlns:p14="http://schemas.microsoft.com/office/powerpoint/2010/main" val="53592052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DE8351-32B5-493B-804D-D5060465B8DA}"/>
              </a:ext>
            </a:extLst>
          </p:cNvPr>
          <p:cNvSpPr>
            <a:spLocks noGrp="1"/>
          </p:cNvSpPr>
          <p:nvPr>
            <p:ph type="title"/>
          </p:nvPr>
        </p:nvSpPr>
        <p:spPr/>
        <p:txBody>
          <a:bodyPr/>
          <a:lstStyle/>
          <a:p>
            <a:r>
              <a:rPr lang="en-IN" dirty="0"/>
              <a:t>ADVANTAGES OF FIELD TRIP METHOD</a:t>
            </a:r>
          </a:p>
        </p:txBody>
      </p:sp>
      <p:sp>
        <p:nvSpPr>
          <p:cNvPr id="3" name="Content Placeholder 2">
            <a:extLst>
              <a:ext uri="{FF2B5EF4-FFF2-40B4-BE49-F238E27FC236}">
                <a16:creationId xmlns:a16="http://schemas.microsoft.com/office/drawing/2014/main" id="{7EEC6610-FF6E-4373-882A-AB44E7014A2C}"/>
              </a:ext>
            </a:extLst>
          </p:cNvPr>
          <p:cNvSpPr>
            <a:spLocks noGrp="1"/>
          </p:cNvSpPr>
          <p:nvPr>
            <p:ph idx="1"/>
          </p:nvPr>
        </p:nvSpPr>
        <p:spPr>
          <a:xfrm>
            <a:off x="568035" y="1413164"/>
            <a:ext cx="9213273" cy="4628199"/>
          </a:xfrm>
        </p:spPr>
        <p:txBody>
          <a:bodyPr>
            <a:normAutofit/>
          </a:bodyPr>
          <a:lstStyle/>
          <a:p>
            <a:pPr algn="just"/>
            <a:r>
              <a:rPr lang="en-IN" dirty="0"/>
              <a:t>In this method students can know the truth what they read in their books.</a:t>
            </a:r>
          </a:p>
          <a:p>
            <a:pPr algn="just"/>
            <a:r>
              <a:rPr lang="en-IN" dirty="0"/>
              <a:t>It is regarded as enjoyable learning  which refreshes students mind and rouses their historical sense.</a:t>
            </a:r>
          </a:p>
          <a:p>
            <a:pPr algn="just"/>
            <a:r>
              <a:rPr lang="en-IN" dirty="0"/>
              <a:t>It helps to understand about the concept of the sources of history.</a:t>
            </a:r>
          </a:p>
          <a:p>
            <a:pPr algn="just"/>
            <a:r>
              <a:rPr lang="en-IN" dirty="0"/>
              <a:t>It helps to get direct knowledge so that they can understand fully the concept of forts, historical events, monuments, building roads, rivers, temples and war fields.</a:t>
            </a:r>
          </a:p>
          <a:p>
            <a:pPr algn="just"/>
            <a:r>
              <a:rPr lang="en-IN" dirty="0"/>
              <a:t>Excursion provide authentic and pure knowledge, because students observe there things directly and learn many new information.</a:t>
            </a:r>
          </a:p>
          <a:p>
            <a:pPr algn="just"/>
            <a:r>
              <a:rPr lang="en-IN" dirty="0"/>
              <a:t>It enables students to realise that history is the human’s intelligent activities.</a:t>
            </a:r>
          </a:p>
          <a:p>
            <a:pPr algn="just"/>
            <a:r>
              <a:rPr lang="en-IN" dirty="0"/>
              <a:t>It makes the classroom teaching become successful</a:t>
            </a:r>
          </a:p>
          <a:p>
            <a:pPr algn="just"/>
            <a:r>
              <a:rPr lang="en-IN" dirty="0"/>
              <a:t>It makes the subject more interesting and more effective</a:t>
            </a:r>
          </a:p>
          <a:p>
            <a:pPr algn="just"/>
            <a:r>
              <a:rPr lang="en-IN" dirty="0"/>
              <a:t>It clears the students political, social , cultural and economic conditions of the past</a:t>
            </a:r>
          </a:p>
          <a:p>
            <a:pPr algn="just"/>
            <a:endParaRPr lang="en-IN" dirty="0"/>
          </a:p>
          <a:p>
            <a:endParaRPr lang="en-IN" dirty="0"/>
          </a:p>
        </p:txBody>
      </p:sp>
    </p:spTree>
    <p:extLst>
      <p:ext uri="{BB962C8B-B14F-4D97-AF65-F5344CB8AC3E}">
        <p14:creationId xmlns:p14="http://schemas.microsoft.com/office/powerpoint/2010/main" val="313163592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09A441-4C22-47C3-8CCE-06C50F8C7638}"/>
              </a:ext>
            </a:extLst>
          </p:cNvPr>
          <p:cNvSpPr>
            <a:spLocks noGrp="1"/>
          </p:cNvSpPr>
          <p:nvPr>
            <p:ph type="title"/>
          </p:nvPr>
        </p:nvSpPr>
        <p:spPr/>
        <p:txBody>
          <a:bodyPr/>
          <a:lstStyle/>
          <a:p>
            <a:r>
              <a:rPr lang="en-IN" dirty="0"/>
              <a:t>DISADVANTAGES OF FIELD TRIP METHOD</a:t>
            </a:r>
          </a:p>
        </p:txBody>
      </p:sp>
      <p:sp>
        <p:nvSpPr>
          <p:cNvPr id="3" name="Content Placeholder 2">
            <a:extLst>
              <a:ext uri="{FF2B5EF4-FFF2-40B4-BE49-F238E27FC236}">
                <a16:creationId xmlns:a16="http://schemas.microsoft.com/office/drawing/2014/main" id="{C34489A7-6C13-4B3F-AB46-BC1891BDD65C}"/>
              </a:ext>
            </a:extLst>
          </p:cNvPr>
          <p:cNvSpPr>
            <a:spLocks noGrp="1"/>
          </p:cNvSpPr>
          <p:nvPr>
            <p:ph idx="1"/>
          </p:nvPr>
        </p:nvSpPr>
        <p:spPr/>
        <p:txBody>
          <a:bodyPr/>
          <a:lstStyle/>
          <a:p>
            <a:pPr algn="just"/>
            <a:r>
              <a:rPr lang="en-IN" dirty="0"/>
              <a:t>Expenses for transportation</a:t>
            </a:r>
          </a:p>
          <a:p>
            <a:pPr algn="just"/>
            <a:r>
              <a:rPr lang="en-IN" dirty="0"/>
              <a:t>It involves potential safety hazards such as accidents or students getting lost</a:t>
            </a:r>
          </a:p>
          <a:p>
            <a:pPr algn="just"/>
            <a:r>
              <a:rPr lang="en-IN" dirty="0"/>
              <a:t>Careful supervision</a:t>
            </a:r>
          </a:p>
          <a:p>
            <a:pPr algn="just"/>
            <a:r>
              <a:rPr lang="en-IN" dirty="0"/>
              <a:t>Some students may struggle to focus in less structured environments</a:t>
            </a:r>
          </a:p>
          <a:p>
            <a:pPr algn="just"/>
            <a:r>
              <a:rPr lang="en-IN" dirty="0"/>
              <a:t>Sometime it can interrupt the regular curriculum.</a:t>
            </a:r>
          </a:p>
        </p:txBody>
      </p:sp>
    </p:spTree>
    <p:extLst>
      <p:ext uri="{BB962C8B-B14F-4D97-AF65-F5344CB8AC3E}">
        <p14:creationId xmlns:p14="http://schemas.microsoft.com/office/powerpoint/2010/main" val="45498312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5B13EB-F383-441A-BBE6-41A559FB4DD5}"/>
              </a:ext>
            </a:extLst>
          </p:cNvPr>
          <p:cNvSpPr>
            <a:spLocks noGrp="1"/>
          </p:cNvSpPr>
          <p:nvPr>
            <p:ph type="title"/>
          </p:nvPr>
        </p:nvSpPr>
        <p:spPr>
          <a:xfrm>
            <a:off x="677334" y="429492"/>
            <a:ext cx="8596668" cy="1052946"/>
          </a:xfrm>
        </p:spPr>
        <p:txBody>
          <a:bodyPr/>
          <a:lstStyle/>
          <a:p>
            <a:r>
              <a:rPr lang="en-IN" dirty="0"/>
              <a:t>CONCEPT OF DRAMATIZATION METHOD</a:t>
            </a:r>
          </a:p>
        </p:txBody>
      </p:sp>
      <p:sp>
        <p:nvSpPr>
          <p:cNvPr id="3" name="Content Placeholder 2">
            <a:extLst>
              <a:ext uri="{FF2B5EF4-FFF2-40B4-BE49-F238E27FC236}">
                <a16:creationId xmlns:a16="http://schemas.microsoft.com/office/drawing/2014/main" id="{BA00BE44-401F-4D6E-AA4A-AF7B9ED95121}"/>
              </a:ext>
            </a:extLst>
          </p:cNvPr>
          <p:cNvSpPr>
            <a:spLocks noGrp="1"/>
          </p:cNvSpPr>
          <p:nvPr>
            <p:ph idx="1"/>
          </p:nvPr>
        </p:nvSpPr>
        <p:spPr>
          <a:xfrm>
            <a:off x="677334" y="1260765"/>
            <a:ext cx="8596668" cy="4780598"/>
          </a:xfrm>
        </p:spPr>
        <p:txBody>
          <a:bodyPr>
            <a:normAutofit lnSpcReduction="10000"/>
          </a:bodyPr>
          <a:lstStyle/>
          <a:p>
            <a:pPr algn="just"/>
            <a:r>
              <a:rPr lang="en-IN" dirty="0"/>
              <a:t>In this method , the teacher asks students to enact some historical event to make it colourful and they are allowed to wear colourful suitable dresses of the period.</a:t>
            </a:r>
          </a:p>
          <a:p>
            <a:pPr algn="just"/>
            <a:r>
              <a:rPr lang="en-IN" dirty="0"/>
              <a:t>This allows them to be creative, bold, innovative and fluent in speaking.</a:t>
            </a:r>
          </a:p>
          <a:p>
            <a:pPr algn="just"/>
            <a:r>
              <a:rPr lang="en-IN" dirty="0"/>
              <a:t>The word ‘Drama’ means ‘to act or to do’.</a:t>
            </a:r>
          </a:p>
          <a:p>
            <a:pPr algn="just"/>
            <a:r>
              <a:rPr lang="en-IN" dirty="0"/>
              <a:t>In dramatizing an individual attempts to act at a certain time in a certain place and situation.</a:t>
            </a:r>
          </a:p>
          <a:p>
            <a:pPr algn="just"/>
            <a:r>
              <a:rPr lang="en-IN" dirty="0"/>
              <a:t>In history it means reconstructing of an experience  in the past which is of historical significance, it is the attempt to transcend the barrier of time and place and relieve the experiences concerned.</a:t>
            </a:r>
          </a:p>
          <a:p>
            <a:pPr algn="just"/>
            <a:r>
              <a:rPr lang="en-IN" dirty="0"/>
              <a:t>Reading history can not helps student to visualise the pasts but through this method students can develop their emotional attitude specially particular historical character.</a:t>
            </a:r>
          </a:p>
          <a:p>
            <a:pPr algn="just"/>
            <a:r>
              <a:rPr lang="en-IN" dirty="0"/>
              <a:t>Those students are not participated in dramatization, he/she can witness it an develop an emotional attachment towards the character .</a:t>
            </a:r>
          </a:p>
        </p:txBody>
      </p:sp>
    </p:spTree>
    <p:extLst>
      <p:ext uri="{BB962C8B-B14F-4D97-AF65-F5344CB8AC3E}">
        <p14:creationId xmlns:p14="http://schemas.microsoft.com/office/powerpoint/2010/main" val="335209204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1B79C2-263D-400C-82BB-A10DAB80D1FF}"/>
              </a:ext>
            </a:extLst>
          </p:cNvPr>
          <p:cNvSpPr>
            <a:spLocks noGrp="1"/>
          </p:cNvSpPr>
          <p:nvPr>
            <p:ph type="title"/>
          </p:nvPr>
        </p:nvSpPr>
        <p:spPr>
          <a:xfrm>
            <a:off x="0" y="609600"/>
            <a:ext cx="10515599" cy="942109"/>
          </a:xfrm>
        </p:spPr>
        <p:txBody>
          <a:bodyPr>
            <a:normAutofit fontScale="90000"/>
          </a:bodyPr>
          <a:lstStyle/>
          <a:p>
            <a:r>
              <a:rPr lang="en-IN" dirty="0"/>
              <a:t>PROCESS TO BE FOLLOWED IN DRAMATIZATION METHOD</a:t>
            </a:r>
          </a:p>
        </p:txBody>
      </p:sp>
      <p:sp>
        <p:nvSpPr>
          <p:cNvPr id="3" name="Content Placeholder 2">
            <a:extLst>
              <a:ext uri="{FF2B5EF4-FFF2-40B4-BE49-F238E27FC236}">
                <a16:creationId xmlns:a16="http://schemas.microsoft.com/office/drawing/2014/main" id="{35586A2B-AF06-44E6-A9F1-5955D5B34B05}"/>
              </a:ext>
            </a:extLst>
          </p:cNvPr>
          <p:cNvSpPr>
            <a:spLocks noGrp="1"/>
          </p:cNvSpPr>
          <p:nvPr>
            <p:ph idx="1"/>
          </p:nvPr>
        </p:nvSpPr>
        <p:spPr>
          <a:xfrm>
            <a:off x="637309" y="1551709"/>
            <a:ext cx="8686800" cy="4696691"/>
          </a:xfrm>
        </p:spPr>
        <p:txBody>
          <a:bodyPr>
            <a:normAutofit/>
          </a:bodyPr>
          <a:lstStyle/>
          <a:p>
            <a:pPr algn="just"/>
            <a:r>
              <a:rPr lang="en-IN" sz="2000" dirty="0"/>
              <a:t>A lesson or a topic is discussed in the class by the teacher then students are required to prepare dialogues and monologues on that lesson</a:t>
            </a:r>
          </a:p>
          <a:p>
            <a:pPr algn="just"/>
            <a:r>
              <a:rPr lang="en-IN" sz="2000" dirty="0"/>
              <a:t>The teacher should read the dialogues of dramatized history and allow students to act.</a:t>
            </a:r>
          </a:p>
          <a:p>
            <a:pPr algn="just"/>
            <a:r>
              <a:rPr lang="en-IN" sz="2000" dirty="0"/>
              <a:t>Then the students are to write in their own words the story contain in the dialogues </a:t>
            </a:r>
          </a:p>
          <a:p>
            <a:pPr algn="just"/>
            <a:r>
              <a:rPr lang="en-IN" sz="2000" dirty="0"/>
              <a:t>Thus, the textbook is introduced and the content is present and visualise the character described in the textbook </a:t>
            </a:r>
          </a:p>
          <a:p>
            <a:pPr algn="just"/>
            <a:r>
              <a:rPr lang="en-IN" sz="2000" dirty="0"/>
              <a:t>Thus the teacher reads the dialogues prepared by the students and questions .He enables the students to understand the students properly .The students are expected to get the dialogue by heart and play their respective roles.</a:t>
            </a:r>
          </a:p>
        </p:txBody>
      </p:sp>
    </p:spTree>
    <p:extLst>
      <p:ext uri="{BB962C8B-B14F-4D97-AF65-F5344CB8AC3E}">
        <p14:creationId xmlns:p14="http://schemas.microsoft.com/office/powerpoint/2010/main" val="72174976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6176FE-8E08-44EB-889F-E55D9A2A36F8}"/>
              </a:ext>
            </a:extLst>
          </p:cNvPr>
          <p:cNvSpPr>
            <a:spLocks noGrp="1"/>
          </p:cNvSpPr>
          <p:nvPr>
            <p:ph type="title"/>
          </p:nvPr>
        </p:nvSpPr>
        <p:spPr/>
        <p:txBody>
          <a:bodyPr/>
          <a:lstStyle/>
          <a:p>
            <a:r>
              <a:rPr lang="en-IN" dirty="0"/>
              <a:t>TYPES OF DRAMATIZATION METHOD</a:t>
            </a:r>
          </a:p>
        </p:txBody>
      </p:sp>
      <p:sp>
        <p:nvSpPr>
          <p:cNvPr id="3" name="Content Placeholder 2">
            <a:extLst>
              <a:ext uri="{FF2B5EF4-FFF2-40B4-BE49-F238E27FC236}">
                <a16:creationId xmlns:a16="http://schemas.microsoft.com/office/drawing/2014/main" id="{92A0CF4E-AEA9-4CA7-B7B2-D7079A6F44BB}"/>
              </a:ext>
            </a:extLst>
          </p:cNvPr>
          <p:cNvSpPr>
            <a:spLocks noGrp="1"/>
          </p:cNvSpPr>
          <p:nvPr>
            <p:ph idx="1"/>
          </p:nvPr>
        </p:nvSpPr>
        <p:spPr/>
        <p:txBody>
          <a:bodyPr/>
          <a:lstStyle/>
          <a:p>
            <a:r>
              <a:rPr lang="en-IN" dirty="0"/>
              <a:t>Dramatization is divided into two types---- </a:t>
            </a:r>
          </a:p>
          <a:p>
            <a:r>
              <a:rPr lang="en-IN" dirty="0" err="1"/>
              <a:t>i</a:t>
            </a:r>
            <a:r>
              <a:rPr lang="en-IN" dirty="0"/>
              <a:t>. Extempore : A drama imparted to the class without previous preparations. This process develops the power thinking and imagination  of students.</a:t>
            </a:r>
          </a:p>
          <a:p>
            <a:r>
              <a:rPr lang="en-IN" dirty="0"/>
              <a:t>ii. Prepared: Preparation is made before . Students memorise the prepared dialogues and act according to instruction.</a:t>
            </a:r>
          </a:p>
        </p:txBody>
      </p:sp>
    </p:spTree>
    <p:extLst>
      <p:ext uri="{BB962C8B-B14F-4D97-AF65-F5344CB8AC3E}">
        <p14:creationId xmlns:p14="http://schemas.microsoft.com/office/powerpoint/2010/main" val="131763105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FD01E2-1475-4F42-84C9-E721A7916F6B}"/>
              </a:ext>
            </a:extLst>
          </p:cNvPr>
          <p:cNvSpPr>
            <a:spLocks noGrp="1"/>
          </p:cNvSpPr>
          <p:nvPr>
            <p:ph type="title"/>
          </p:nvPr>
        </p:nvSpPr>
        <p:spPr/>
        <p:txBody>
          <a:bodyPr/>
          <a:lstStyle/>
          <a:p>
            <a:r>
              <a:rPr lang="en-IN" dirty="0"/>
              <a:t>KINDS OF DRAMATIZATION</a:t>
            </a:r>
          </a:p>
        </p:txBody>
      </p:sp>
      <p:sp>
        <p:nvSpPr>
          <p:cNvPr id="3" name="Content Placeholder 2">
            <a:extLst>
              <a:ext uri="{FF2B5EF4-FFF2-40B4-BE49-F238E27FC236}">
                <a16:creationId xmlns:a16="http://schemas.microsoft.com/office/drawing/2014/main" id="{A8D42B89-59EF-44E7-8CF9-CEA4092C37C8}"/>
              </a:ext>
            </a:extLst>
          </p:cNvPr>
          <p:cNvSpPr>
            <a:spLocks noGrp="1"/>
          </p:cNvSpPr>
          <p:nvPr>
            <p:ph idx="1"/>
          </p:nvPr>
        </p:nvSpPr>
        <p:spPr/>
        <p:txBody>
          <a:bodyPr/>
          <a:lstStyle/>
          <a:p>
            <a:r>
              <a:rPr lang="en-IN" dirty="0"/>
              <a:t>Full length play</a:t>
            </a:r>
          </a:p>
          <a:p>
            <a:r>
              <a:rPr lang="en-IN" dirty="0"/>
              <a:t>Class Dramatization</a:t>
            </a:r>
          </a:p>
          <a:p>
            <a:r>
              <a:rPr lang="en-IN" dirty="0"/>
              <a:t>The pageant</a:t>
            </a:r>
          </a:p>
          <a:p>
            <a:r>
              <a:rPr lang="en-IN" dirty="0"/>
              <a:t>Tableau</a:t>
            </a:r>
          </a:p>
          <a:p>
            <a:r>
              <a:rPr lang="en-IN" dirty="0"/>
              <a:t>Shadow play</a:t>
            </a:r>
          </a:p>
          <a:p>
            <a:r>
              <a:rPr lang="en-IN" dirty="0"/>
              <a:t>Puppet show</a:t>
            </a:r>
          </a:p>
          <a:p>
            <a:endParaRPr lang="en-IN" dirty="0"/>
          </a:p>
        </p:txBody>
      </p:sp>
    </p:spTree>
    <p:extLst>
      <p:ext uri="{BB962C8B-B14F-4D97-AF65-F5344CB8AC3E}">
        <p14:creationId xmlns:p14="http://schemas.microsoft.com/office/powerpoint/2010/main" val="46428853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D63270-F7A7-45BD-85C4-65D7C8317700}"/>
              </a:ext>
            </a:extLst>
          </p:cNvPr>
          <p:cNvSpPr>
            <a:spLocks noGrp="1"/>
          </p:cNvSpPr>
          <p:nvPr>
            <p:ph type="title"/>
          </p:nvPr>
        </p:nvSpPr>
        <p:spPr/>
        <p:txBody>
          <a:bodyPr/>
          <a:lstStyle/>
          <a:p>
            <a:r>
              <a:rPr lang="en-IN" dirty="0"/>
              <a:t>ADVANTAGES OF DRAMATIZATION</a:t>
            </a:r>
          </a:p>
        </p:txBody>
      </p:sp>
      <p:sp>
        <p:nvSpPr>
          <p:cNvPr id="3" name="Content Placeholder 2">
            <a:extLst>
              <a:ext uri="{FF2B5EF4-FFF2-40B4-BE49-F238E27FC236}">
                <a16:creationId xmlns:a16="http://schemas.microsoft.com/office/drawing/2014/main" id="{2F422D2C-8058-47E8-9FA1-8748748EAC41}"/>
              </a:ext>
            </a:extLst>
          </p:cNvPr>
          <p:cNvSpPr>
            <a:spLocks noGrp="1"/>
          </p:cNvSpPr>
          <p:nvPr>
            <p:ph idx="1"/>
          </p:nvPr>
        </p:nvSpPr>
        <p:spPr>
          <a:xfrm>
            <a:off x="677334" y="1930401"/>
            <a:ext cx="8596668" cy="4110962"/>
          </a:xfrm>
        </p:spPr>
        <p:txBody>
          <a:bodyPr/>
          <a:lstStyle/>
          <a:p>
            <a:pPr algn="just"/>
            <a:r>
              <a:rPr lang="en-IN" dirty="0"/>
              <a:t>It can develop the creative instincts </a:t>
            </a:r>
          </a:p>
          <a:p>
            <a:pPr algn="just"/>
            <a:r>
              <a:rPr lang="en-IN" dirty="0"/>
              <a:t>It increases the power of self-creativeness and self-confidence</a:t>
            </a:r>
          </a:p>
          <a:p>
            <a:pPr algn="just"/>
            <a:r>
              <a:rPr lang="en-IN" dirty="0"/>
              <a:t>It broadens the outlook of the students</a:t>
            </a:r>
          </a:p>
          <a:p>
            <a:pPr algn="just"/>
            <a:r>
              <a:rPr lang="en-IN" dirty="0"/>
              <a:t>It increases the speaking ability </a:t>
            </a:r>
          </a:p>
          <a:p>
            <a:pPr algn="just"/>
            <a:r>
              <a:rPr lang="en-IN" dirty="0"/>
              <a:t>It helps in the proper utilisation of knowledge and activities of the children</a:t>
            </a:r>
          </a:p>
        </p:txBody>
      </p:sp>
    </p:spTree>
    <p:extLst>
      <p:ext uri="{BB962C8B-B14F-4D97-AF65-F5344CB8AC3E}">
        <p14:creationId xmlns:p14="http://schemas.microsoft.com/office/powerpoint/2010/main" val="2857371652"/>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107</TotalTime>
  <Words>758</Words>
  <Application>Microsoft Office PowerPoint</Application>
  <PresentationFormat>Widescreen</PresentationFormat>
  <Paragraphs>62</Paragraphs>
  <Slides>11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11</vt:i4>
      </vt:variant>
    </vt:vector>
  </HeadingPairs>
  <TitlesOfParts>
    <vt:vector size="16" baseType="lpstr">
      <vt:lpstr>Arial</vt:lpstr>
      <vt:lpstr>Bookman Old Style</vt:lpstr>
      <vt:lpstr>Trebuchet MS</vt:lpstr>
      <vt:lpstr>Wingdings 3</vt:lpstr>
      <vt:lpstr>Facet</vt:lpstr>
      <vt:lpstr>Various Methods Of Teaching History- Field Trip &amp; Dramatization Method</vt:lpstr>
      <vt:lpstr>CONCEPT OF FIELD TRIP METHOD</vt:lpstr>
      <vt:lpstr>ADVANTAGES OF FIELD TRIP METHOD</vt:lpstr>
      <vt:lpstr>DISADVANTAGES OF FIELD TRIP METHOD</vt:lpstr>
      <vt:lpstr>CONCEPT OF DRAMATIZATION METHOD</vt:lpstr>
      <vt:lpstr>PROCESS TO BE FOLLOWED IN DRAMATIZATION METHOD</vt:lpstr>
      <vt:lpstr>TYPES OF DRAMATIZATION METHOD</vt:lpstr>
      <vt:lpstr>KINDS OF DRAMATIZATION</vt:lpstr>
      <vt:lpstr>ADVANTAGES OF DRAMATIZATION</vt:lpstr>
      <vt:lpstr>DISADVANTAGES OF DRAMATIZATION </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Various Methods Of Teaching History- Field Trip &amp; Dramatization Method</dc:title>
  <dc:creator>anuradharoy2023@outlook.com</dc:creator>
  <cp:lastModifiedBy>anuradharoy2023@outlook.com</cp:lastModifiedBy>
  <cp:revision>26</cp:revision>
  <dcterms:created xsi:type="dcterms:W3CDTF">2024-11-15T06:18:53Z</dcterms:created>
  <dcterms:modified xsi:type="dcterms:W3CDTF">2024-11-15T08:22:29Z</dcterms:modified>
</cp:coreProperties>
</file>