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96" r:id="rId3"/>
    <p:sldId id="259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81" r:id="rId18"/>
    <p:sldId id="295" r:id="rId19"/>
    <p:sldId id="26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666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1817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7895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8314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304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4298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6781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0293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68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4587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5977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DA11385C-2003-4A9D-BE1C-4D928D036444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BBD7CDFA-2276-4CBC-8595-71F84BC24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353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965623F-06E5-E37D-1B2D-6FB45DBD135E}"/>
              </a:ext>
            </a:extLst>
          </p:cNvPr>
          <p:cNvSpPr txBox="1"/>
          <p:nvPr/>
        </p:nvSpPr>
        <p:spPr>
          <a:xfrm>
            <a:off x="441161" y="2303432"/>
            <a:ext cx="11407541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20"/>
              </a:spcBef>
            </a:pPr>
            <a:r>
              <a:rPr lang="en-US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Principles of </a:t>
            </a:r>
            <a:r>
              <a:rPr lang="en-IN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IN" sz="48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eaching</a:t>
            </a:r>
          </a:p>
          <a:p>
            <a:pPr algn="ctr">
              <a:lnSpc>
                <a:spcPct val="150000"/>
              </a:lnSpc>
              <a:spcBef>
                <a:spcPts val="20"/>
              </a:spcBef>
            </a:pPr>
            <a:r>
              <a:rPr lang="as-IN" sz="4800" b="1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শিক্ষনৰ </a:t>
            </a:r>
            <a:r>
              <a:rPr lang="as-IN" sz="4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নীতিসমূহ</a:t>
            </a:r>
            <a:endParaRPr lang="en-IN" sz="48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615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57BA7-7204-5FA1-67A6-9B08A9684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23C382F-2A5E-140C-2535-947E74AA0A57}"/>
              </a:ext>
            </a:extLst>
          </p:cNvPr>
          <p:cNvSpPr txBox="1"/>
          <p:nvPr/>
        </p:nvSpPr>
        <p:spPr>
          <a:xfrm>
            <a:off x="856648" y="262763"/>
            <a:ext cx="11107554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200" b="1" dirty="0">
                <a:solidFill>
                  <a:srgbClr val="C00000"/>
                </a:solidFill>
                <a:latin typeface="Arial Black" panose="020B0A04020102020204" pitchFamily="34" charset="0"/>
                <a:cs typeface="Shonar Bangla" panose="02020603050405020304" pitchFamily="18" charset="0"/>
              </a:rPr>
              <a:t>Principles of Teaching</a:t>
            </a:r>
            <a:endParaRPr lang="en-US" sz="3200" b="1" dirty="0">
              <a:solidFill>
                <a:srgbClr val="00B05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Shonar Bangla" panose="02020603050405020304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Principle of planning (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পৰিকল্পনাৰ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নীতি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Planning determines the success of any work.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Before going to the class the teacher should have a proper planning.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Planning in teaching can not be rigid, it should be flexible.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The lesson plan must use as guide.</a:t>
            </a:r>
          </a:p>
        </p:txBody>
      </p:sp>
    </p:spTree>
    <p:extLst>
      <p:ext uri="{BB962C8B-B14F-4D97-AF65-F5344CB8AC3E}">
        <p14:creationId xmlns:p14="http://schemas.microsoft.com/office/powerpoint/2010/main" val="980800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503629-084F-7C53-2CB6-A784A39CC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2694EB-42A7-EE36-0F1A-4040EF3E622C}"/>
              </a:ext>
            </a:extLst>
          </p:cNvPr>
          <p:cNvSpPr txBox="1"/>
          <p:nvPr/>
        </p:nvSpPr>
        <p:spPr>
          <a:xfrm>
            <a:off x="433138" y="233882"/>
            <a:ext cx="1151181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000" b="1" dirty="0">
                <a:solidFill>
                  <a:srgbClr val="C00000"/>
                </a:solidFill>
                <a:latin typeface="Arial Black" panose="020B0A04020102020204" pitchFamily="34" charset="0"/>
                <a:cs typeface="Shonar Bangla" panose="02020603050405020304" pitchFamily="18" charset="0"/>
              </a:rPr>
              <a:t>Principles of Teaching</a:t>
            </a:r>
            <a:endParaRPr lang="en-US" sz="3000" b="1" dirty="0">
              <a:solidFill>
                <a:srgbClr val="00B05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Shonar Bangla" panose="02020603050405020304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Principle of division (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বিভাজনৰ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নীতি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Division is very important in teaching.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Subject matter should be divided into some areas for presenting it in certain way.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Presenting the contents after division, the lesson becomes easy for the students.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Division of lesson is necessary for a successful teaching.</a:t>
            </a:r>
          </a:p>
        </p:txBody>
      </p:sp>
    </p:spTree>
    <p:extLst>
      <p:ext uri="{BB962C8B-B14F-4D97-AF65-F5344CB8AC3E}">
        <p14:creationId xmlns:p14="http://schemas.microsoft.com/office/powerpoint/2010/main" val="2736005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BC2EC-7044-65F5-F455-06E61772E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5C9A12A-3283-747E-6F03-CACDC3384FE3}"/>
              </a:ext>
            </a:extLst>
          </p:cNvPr>
          <p:cNvSpPr txBox="1"/>
          <p:nvPr/>
        </p:nvSpPr>
        <p:spPr>
          <a:xfrm>
            <a:off x="731519" y="108758"/>
            <a:ext cx="11020927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000" b="1" dirty="0">
                <a:solidFill>
                  <a:srgbClr val="C00000"/>
                </a:solidFill>
                <a:latin typeface="Arial Black" panose="020B0A04020102020204" pitchFamily="34" charset="0"/>
                <a:cs typeface="Shonar Bangla" panose="02020603050405020304" pitchFamily="18" charset="0"/>
              </a:rPr>
              <a:t>Principles of Teaching</a:t>
            </a:r>
            <a:endParaRPr lang="en-US" sz="3000" b="1" dirty="0">
              <a:solidFill>
                <a:srgbClr val="00B05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Shonar Bangla" panose="02020603050405020304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Principle of revision (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সংশোধনৰ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as-IN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পুনৰীক্ষনৰ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নীতি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Revision makes the learning permanent and long lasting.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Revision is an integral part of learning. Without revision, everything is forgotten.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Acquired knowledge should be revised by the students not only immediately, but also repeatedly.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More difficult lesson, more number of revision.....</a:t>
            </a:r>
          </a:p>
        </p:txBody>
      </p:sp>
    </p:spTree>
    <p:extLst>
      <p:ext uri="{BB962C8B-B14F-4D97-AF65-F5344CB8AC3E}">
        <p14:creationId xmlns:p14="http://schemas.microsoft.com/office/powerpoint/2010/main" val="719924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51C12-2DC7-F11A-5DC5-94975A2C4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ADA5B1-846E-F27D-4C34-A5DE636937C9}"/>
              </a:ext>
            </a:extLst>
          </p:cNvPr>
          <p:cNvSpPr txBox="1"/>
          <p:nvPr/>
        </p:nvSpPr>
        <p:spPr>
          <a:xfrm>
            <a:off x="413886" y="464893"/>
            <a:ext cx="11425187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200" b="1" dirty="0">
                <a:solidFill>
                  <a:srgbClr val="C00000"/>
                </a:solidFill>
                <a:latin typeface="Arial Black" panose="020B0A04020102020204" pitchFamily="34" charset="0"/>
                <a:cs typeface="Shonar Bangla" panose="02020603050405020304" pitchFamily="18" charset="0"/>
              </a:rPr>
              <a:t>Principles of Teaching</a:t>
            </a:r>
            <a:endParaRPr lang="en-US" sz="3200" b="1" dirty="0">
              <a:solidFill>
                <a:srgbClr val="00B05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Shonar Bangla" panose="02020603050405020304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Principle of creation and recreation (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সৃষ্টি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আৰু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মনোৰঞ্জনৰ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নীতি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The students should engaged in recreational activities that enhance their creative abilities.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This will create interest in the students regarding the teaching activities without any fear of the school.</a:t>
            </a:r>
          </a:p>
        </p:txBody>
      </p:sp>
    </p:spTree>
    <p:extLst>
      <p:ext uri="{BB962C8B-B14F-4D97-AF65-F5344CB8AC3E}">
        <p14:creationId xmlns:p14="http://schemas.microsoft.com/office/powerpoint/2010/main" val="30503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4ADE02-6671-E5A2-5D4D-01F462D6A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545A66-C0F9-9DAD-70E1-B36A125AAC0A}"/>
              </a:ext>
            </a:extLst>
          </p:cNvPr>
          <p:cNvSpPr txBox="1"/>
          <p:nvPr/>
        </p:nvSpPr>
        <p:spPr>
          <a:xfrm>
            <a:off x="731518" y="79882"/>
            <a:ext cx="11020927" cy="61401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000" b="1" dirty="0">
                <a:solidFill>
                  <a:srgbClr val="C00000"/>
                </a:solidFill>
                <a:latin typeface="Arial Black" panose="020B0A04020102020204" pitchFamily="34" charset="0"/>
                <a:cs typeface="Shonar Bangla" panose="02020603050405020304" pitchFamily="18" charset="0"/>
              </a:rPr>
              <a:t>Principles of Teaching</a:t>
            </a:r>
            <a:endParaRPr lang="en-US" sz="3000" b="1" dirty="0">
              <a:solidFill>
                <a:srgbClr val="00B05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Shonar Bangla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30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Principle of democratic dealing (</a:t>
            </a:r>
            <a:r>
              <a:rPr lang="as-IN" sz="3000" b="1" dirty="0">
                <a:solidFill>
                  <a:srgbClr val="00B050"/>
                </a:solidFill>
                <a:effectLst/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গণতান্ত্ৰিক লেনদেনৰ নীতি</a:t>
            </a:r>
            <a:r>
              <a:rPr lang="en-US" sz="3000" b="1" dirty="0">
                <a:solidFill>
                  <a:srgbClr val="00B050"/>
                </a:solidFill>
                <a:effectLst/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)</a:t>
            </a:r>
            <a:endParaRPr lang="en-IN" sz="3000" dirty="0">
              <a:effectLst/>
              <a:latin typeface="Shonar Bangla" panose="02020603050405020304" pitchFamily="18" charset="0"/>
              <a:ea typeface="Calibri" panose="020F0502020204030204" pitchFamily="34" charset="0"/>
              <a:cs typeface="Shonar Bangla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The teacher should adopt democratic attitude with the students.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Democratic Attitude means the development of the lesson with help and cooperation of the students.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The teacher should not have a dictatorial approach while teaching.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This principle emphasizes equality, transparency, accountability and respect for the rights and opinions of all students of the class.</a:t>
            </a:r>
          </a:p>
        </p:txBody>
      </p:sp>
    </p:spTree>
    <p:extLst>
      <p:ext uri="{BB962C8B-B14F-4D97-AF65-F5344CB8AC3E}">
        <p14:creationId xmlns:p14="http://schemas.microsoft.com/office/powerpoint/2010/main" val="3604238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53732-A920-4F48-8FD6-D356AB917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8EEB4D-DCB9-F3BC-E8DC-F0564D758D5B}"/>
              </a:ext>
            </a:extLst>
          </p:cNvPr>
          <p:cNvSpPr txBox="1"/>
          <p:nvPr/>
        </p:nvSpPr>
        <p:spPr>
          <a:xfrm>
            <a:off x="731518" y="166509"/>
            <a:ext cx="11088305" cy="61401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000" b="1" dirty="0">
                <a:solidFill>
                  <a:srgbClr val="C00000"/>
                </a:solidFill>
                <a:latin typeface="Arial Black" panose="020B0A04020102020204" pitchFamily="34" charset="0"/>
                <a:cs typeface="Shonar Bangla" panose="02020603050405020304" pitchFamily="18" charset="0"/>
              </a:rPr>
              <a:t>Principles of Teaching</a:t>
            </a:r>
            <a:endParaRPr lang="en-US" sz="3000" b="1" dirty="0">
              <a:solidFill>
                <a:srgbClr val="00B05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Shonar Bangla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Principle of sympathy and cooperation (</a:t>
            </a:r>
            <a:r>
              <a:rPr lang="en-US" sz="3000" b="1" dirty="0" err="1">
                <a:solidFill>
                  <a:srgbClr val="00B050"/>
                </a:solidFill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সহানুভূতি</a:t>
            </a:r>
            <a:r>
              <a:rPr lang="en-US" sz="3000" b="1" dirty="0">
                <a:solidFill>
                  <a:srgbClr val="00B050"/>
                </a:solidFill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আৰু</a:t>
            </a:r>
            <a:r>
              <a:rPr lang="en-US" sz="3000" b="1" dirty="0">
                <a:solidFill>
                  <a:srgbClr val="00B050"/>
                </a:solidFill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সহযোগিতাৰ</a:t>
            </a:r>
            <a:r>
              <a:rPr lang="en-US" sz="3000" b="1" dirty="0">
                <a:solidFill>
                  <a:srgbClr val="00B050"/>
                </a:solidFill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নীতি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):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Sympathy  involves to the ability to understand and share the feelings of another person.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Cooperation involves individuals or groups working together for mutual benefit.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If the teacher contributes in overcoming students difficulties, he or she can be a good teacher for students and act as a motivator.</a:t>
            </a:r>
          </a:p>
        </p:txBody>
      </p:sp>
    </p:spTree>
    <p:extLst>
      <p:ext uri="{BB962C8B-B14F-4D97-AF65-F5344CB8AC3E}">
        <p14:creationId xmlns:p14="http://schemas.microsoft.com/office/powerpoint/2010/main" val="1876724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C78393-3147-9782-0A56-29555150F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202551-41FB-B10C-31FA-2BCD959F15FA}"/>
              </a:ext>
            </a:extLst>
          </p:cNvPr>
          <p:cNvSpPr txBox="1"/>
          <p:nvPr/>
        </p:nvSpPr>
        <p:spPr>
          <a:xfrm>
            <a:off x="731518" y="166509"/>
            <a:ext cx="11088305" cy="54014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000" b="1" dirty="0">
                <a:solidFill>
                  <a:srgbClr val="C00000"/>
                </a:solidFill>
                <a:latin typeface="Arial Black" panose="020B0A04020102020204" pitchFamily="34" charset="0"/>
                <a:cs typeface="Shonar Bangla" panose="02020603050405020304" pitchFamily="18" charset="0"/>
              </a:rPr>
              <a:t>Principles of Teaching</a:t>
            </a:r>
            <a:endParaRPr lang="en-US" sz="3000" b="1" dirty="0">
              <a:solidFill>
                <a:srgbClr val="00B05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Shonar Bangla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Principle of reinforcement (</a:t>
            </a:r>
            <a:r>
              <a:rPr lang="as-IN" sz="3000" b="1" dirty="0">
                <a:solidFill>
                  <a:srgbClr val="00B050"/>
                </a:solidFill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শক্তিশালীকৰণৰ নীতি</a:t>
            </a:r>
            <a:r>
              <a:rPr lang="en-US" sz="3000" b="1" dirty="0">
                <a:solidFill>
                  <a:srgbClr val="00B050"/>
                </a:solidFill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)</a:t>
            </a:r>
            <a:endParaRPr lang="en-IN" sz="3000" dirty="0">
              <a:latin typeface="Shonar Bangla" panose="02020603050405020304" pitchFamily="18" charset="0"/>
              <a:ea typeface="Calibri" panose="020F0502020204030204" pitchFamily="34" charset="0"/>
              <a:cs typeface="Shonar Bangla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Reinforcement used in teaching-learning process is concerned with making the learning process effective.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This principle was extensively studied and popularized by B.F. Skinner.</a:t>
            </a:r>
          </a:p>
          <a:p>
            <a:pPr>
              <a:lnSpc>
                <a:spcPct val="150000"/>
              </a:lnSpc>
            </a:pPr>
            <a:endParaRPr lang="en-US" sz="3200" dirty="0">
              <a:latin typeface="Shonar Bangla" panose="02020603050405020304" pitchFamily="18" charset="0"/>
              <a:ea typeface="Calibri" panose="020F0502020204030204" pitchFamily="34" charset="0"/>
              <a:cs typeface="Shonar Bangla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E.g.: </a:t>
            </a: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if the teacher gives some reward to the students for right answer.</a:t>
            </a:r>
          </a:p>
        </p:txBody>
      </p:sp>
    </p:spTree>
    <p:extLst>
      <p:ext uri="{BB962C8B-B14F-4D97-AF65-F5344CB8AC3E}">
        <p14:creationId xmlns:p14="http://schemas.microsoft.com/office/powerpoint/2010/main" val="4277740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D80C26C-E867-7254-2C05-439C0378DC77}"/>
              </a:ext>
            </a:extLst>
          </p:cNvPr>
          <p:cNvSpPr txBox="1"/>
          <p:nvPr/>
        </p:nvSpPr>
        <p:spPr>
          <a:xfrm>
            <a:off x="798897" y="425592"/>
            <a:ext cx="11059427" cy="43660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Principles of Teaching </a:t>
            </a:r>
          </a:p>
          <a:p>
            <a:pPr>
              <a:lnSpc>
                <a:spcPct val="20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Types -</a:t>
            </a:r>
          </a:p>
          <a:p>
            <a:pPr>
              <a:lnSpc>
                <a:spcPct val="200000"/>
              </a:lnSpc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General  Principles of Teaching</a:t>
            </a:r>
          </a:p>
          <a:p>
            <a:pPr>
              <a:lnSpc>
                <a:spcPct val="200000"/>
              </a:lnSpc>
            </a:pP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Psychological Principles of Teaching</a:t>
            </a:r>
            <a:endParaRPr lang="en-US" sz="3600" b="1" dirty="0">
              <a:solidFill>
                <a:srgbClr val="00B05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440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D80C26C-E867-7254-2C05-439C0378DC77}"/>
              </a:ext>
            </a:extLst>
          </p:cNvPr>
          <p:cNvSpPr txBox="1"/>
          <p:nvPr/>
        </p:nvSpPr>
        <p:spPr>
          <a:xfrm>
            <a:off x="798897" y="252342"/>
            <a:ext cx="11146055" cy="55784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Psychological Principles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of Teaching:</a:t>
            </a:r>
            <a:endParaRPr lang="en-US" sz="3200" b="1" dirty="0">
              <a:solidFill>
                <a:srgbClr val="00B05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marL="457200" lvl="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Principle of motivation and interest</a:t>
            </a:r>
          </a:p>
          <a:p>
            <a:pPr marL="457200" lvl="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Principle of 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creation and recreation</a:t>
            </a:r>
            <a:endParaRPr lang="en-IN" sz="3000" dirty="0">
              <a:effectLst/>
              <a:latin typeface="Shonar Bangla" panose="02020603050405020304" pitchFamily="18" charset="0"/>
              <a:ea typeface="Calibri" panose="020F0502020204030204" pitchFamily="34" charset="0"/>
              <a:cs typeface="Shonar Bangla" panose="02020603050405020304" pitchFamily="18" charset="0"/>
            </a:endParaRPr>
          </a:p>
          <a:p>
            <a:pPr marL="457200" lvl="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Principle of 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revision/exercise</a:t>
            </a:r>
            <a:endParaRPr lang="en-IN" sz="3000" dirty="0">
              <a:effectLst/>
              <a:latin typeface="Shonar Bangla" panose="02020603050405020304" pitchFamily="18" charset="0"/>
              <a:ea typeface="Calibri" panose="020F0502020204030204" pitchFamily="34" charset="0"/>
              <a:cs typeface="Shonar Bangla" panose="02020603050405020304" pitchFamily="18" charset="0"/>
            </a:endParaRPr>
          </a:p>
          <a:p>
            <a:pPr marL="457200" lvl="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Principle of sympathy and cooperation</a:t>
            </a:r>
            <a:endParaRPr lang="en-IN" sz="3000" dirty="0">
              <a:effectLst/>
              <a:latin typeface="Shonar Bangla" panose="02020603050405020304" pitchFamily="18" charset="0"/>
              <a:ea typeface="Calibri" panose="020F0502020204030204" pitchFamily="34" charset="0"/>
              <a:cs typeface="Shonar Bangla" panose="02020603050405020304" pitchFamily="18" charset="0"/>
            </a:endParaRPr>
          </a:p>
          <a:p>
            <a:pPr marL="457200" lvl="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Principle of reinforcement</a:t>
            </a:r>
            <a:endParaRPr lang="en-IN" sz="3000" dirty="0">
              <a:effectLst/>
              <a:latin typeface="Shonar Bangla" panose="02020603050405020304" pitchFamily="18" charset="0"/>
              <a:ea typeface="Calibri" panose="020F0502020204030204" pitchFamily="34" charset="0"/>
              <a:cs typeface="Shonar Bangla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92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C7D109B-47AC-61B3-D939-A7EE947F1C1A}"/>
              </a:ext>
            </a:extLst>
          </p:cNvPr>
          <p:cNvSpPr txBox="1"/>
          <p:nvPr/>
        </p:nvSpPr>
        <p:spPr>
          <a:xfrm>
            <a:off x="2429580" y="2636330"/>
            <a:ext cx="696468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IN" sz="8800" dirty="0"/>
          </a:p>
        </p:txBody>
      </p:sp>
    </p:spTree>
    <p:extLst>
      <p:ext uri="{BB962C8B-B14F-4D97-AF65-F5344CB8AC3E}">
        <p14:creationId xmlns:p14="http://schemas.microsoft.com/office/powerpoint/2010/main" val="25594484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965623F-06E5-E37D-1B2D-6FB45DBD135E}"/>
              </a:ext>
            </a:extLst>
          </p:cNvPr>
          <p:cNvSpPr txBox="1"/>
          <p:nvPr/>
        </p:nvSpPr>
        <p:spPr>
          <a:xfrm>
            <a:off x="498911" y="522753"/>
            <a:ext cx="11407541" cy="5521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20"/>
              </a:spcBef>
            </a:pPr>
            <a:r>
              <a:rPr lang="en-US" sz="40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r>
              <a:rPr lang="en-US" sz="40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N" sz="4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buSzPts val="1100"/>
              <a:tabLst>
                <a:tab pos="708025" algn="l"/>
                <a:tab pos="708660" algn="l"/>
              </a:tabLst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To u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nderstand the concept of Teaching.</a:t>
            </a:r>
          </a:p>
          <a:p>
            <a:pPr lvl="0">
              <a:lnSpc>
                <a:spcPct val="150000"/>
              </a:lnSpc>
              <a:buSzPts val="1100"/>
              <a:tabLst>
                <a:tab pos="708025" algn="l"/>
                <a:tab pos="70866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To understand the Principles</a:t>
            </a:r>
            <a:r>
              <a:rPr lang="en-US" sz="4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4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Teaching.</a:t>
            </a:r>
          </a:p>
          <a:p>
            <a:pPr lvl="0">
              <a:lnSpc>
                <a:spcPct val="150000"/>
              </a:lnSpc>
              <a:buSzPts val="1100"/>
              <a:tabLst>
                <a:tab pos="708025" algn="l"/>
                <a:tab pos="708660" algn="l"/>
              </a:tabLst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To identify and explain key Principles of Teaching. </a:t>
            </a:r>
            <a:endParaRPr lang="en-IN" sz="4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buSzPts val="1100"/>
              <a:tabLst>
                <a:tab pos="708025" algn="l"/>
                <a:tab pos="708660" algn="l"/>
              </a:tabLst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To apply various teaching principles to classroom in different learning situations.</a:t>
            </a:r>
            <a:endParaRPr lang="en-US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3145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8C21140-92C9-05DA-3DB3-FDC92572F134}"/>
              </a:ext>
            </a:extLst>
          </p:cNvPr>
          <p:cNvSpPr txBox="1"/>
          <p:nvPr/>
        </p:nvSpPr>
        <p:spPr>
          <a:xfrm>
            <a:off x="510138" y="320594"/>
            <a:ext cx="11405937" cy="5721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500"/>
              </a:spcAft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Principles of Teaching</a:t>
            </a:r>
          </a:p>
          <a:p>
            <a:pPr>
              <a:spcAft>
                <a:spcPts val="1500"/>
              </a:spcAft>
            </a:pP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Teaching ?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Teaching is the process of imparting knowledge, skills, and information from a teacher to a student in a structured and systematic manner.</a:t>
            </a:r>
          </a:p>
          <a:p>
            <a:pPr marL="457200" indent="-457200">
              <a:lnSpc>
                <a:spcPct val="15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successful teaching, it is essential to know how the student learns and by which method he learns.</a:t>
            </a:r>
          </a:p>
          <a:p>
            <a:pPr marL="457200" indent="-457200">
              <a:lnSpc>
                <a:spcPct val="15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teaching method are based on certain principles, it is essential for a teacher to follow </a:t>
            </a:r>
            <a:r>
              <a:rPr lang="en-US" sz="29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principles while teaching. </a:t>
            </a:r>
            <a:endParaRPr lang="en-IN" sz="29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72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FEAFD7-A485-BC10-C3E5-618115F8C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7541FD7-DE17-3D19-8196-AEC5574C455D}"/>
              </a:ext>
            </a:extLst>
          </p:cNvPr>
          <p:cNvSpPr txBox="1"/>
          <p:nvPr/>
        </p:nvSpPr>
        <p:spPr>
          <a:xfrm>
            <a:off x="462014" y="295450"/>
            <a:ext cx="1143481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000" b="1" dirty="0">
                <a:solidFill>
                  <a:srgbClr val="C00000"/>
                </a:solidFill>
                <a:latin typeface="Arial Black" panose="020B0A04020102020204" pitchFamily="34" charset="0"/>
                <a:cs typeface="Shonar Bangla" panose="02020603050405020304" pitchFamily="18" charset="0"/>
              </a:rPr>
              <a:t>Principles of Teaching</a:t>
            </a:r>
            <a:endParaRPr lang="en-US" sz="3000" b="1" dirty="0">
              <a:solidFill>
                <a:srgbClr val="00B05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Shonar Bangla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30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Principle of motivation (</a:t>
            </a:r>
            <a:r>
              <a:rPr lang="as-IN" sz="3000" b="1" dirty="0">
                <a:solidFill>
                  <a:srgbClr val="00B050"/>
                </a:solidFill>
                <a:effectLst/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অনুপ্ৰেৰণাৰ নীতি</a:t>
            </a:r>
            <a:r>
              <a:rPr lang="en-US" sz="3000" b="1" dirty="0">
                <a:solidFill>
                  <a:srgbClr val="00B050"/>
                </a:solidFill>
                <a:effectLst/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):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Creating curiosity among the students to learn new things or acquiring knowledge.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When a teacher motivates students to acquire knowledge, the teaching-learning process goes on smoothly.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In the absence of motivation, the student takes no interest in the contents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For example- </a:t>
            </a: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event concerning Taj Mahal, showing its picture or model.</a:t>
            </a:r>
          </a:p>
        </p:txBody>
      </p:sp>
    </p:spTree>
    <p:extLst>
      <p:ext uri="{BB962C8B-B14F-4D97-AF65-F5344CB8AC3E}">
        <p14:creationId xmlns:p14="http://schemas.microsoft.com/office/powerpoint/2010/main" val="1436108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BE2FB-B10C-1F07-D9E2-67B8C7C7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D16A61-20FD-E71C-60A0-7AE5EC26045C}"/>
              </a:ext>
            </a:extLst>
          </p:cNvPr>
          <p:cNvSpPr txBox="1"/>
          <p:nvPr/>
        </p:nvSpPr>
        <p:spPr>
          <a:xfrm>
            <a:off x="462014" y="295450"/>
            <a:ext cx="1143481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000" b="1" dirty="0">
                <a:solidFill>
                  <a:srgbClr val="C00000"/>
                </a:solidFill>
                <a:latin typeface="Arial Black" panose="020B0A04020102020204" pitchFamily="34" charset="0"/>
                <a:cs typeface="Shonar Bangla" panose="02020603050405020304" pitchFamily="18" charset="0"/>
              </a:rPr>
              <a:t>Principles of Teaching</a:t>
            </a:r>
            <a:endParaRPr lang="en-US" sz="3000" b="1" dirty="0">
              <a:solidFill>
                <a:srgbClr val="00B05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Shonar Bangla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Principle of activity (learning by doing)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কাৰ্যকলাপৰ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নীতি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This is activity-based learning or experiential learning,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It includes both the physical and mental activities.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Learners actively participate in activities, experiments, or projects rather than simply observing or listening.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This Principle highlights the importance of active engagement and experiential learning in the educational process.</a:t>
            </a:r>
          </a:p>
        </p:txBody>
      </p:sp>
    </p:spTree>
    <p:extLst>
      <p:ext uri="{BB962C8B-B14F-4D97-AF65-F5344CB8AC3E}">
        <p14:creationId xmlns:p14="http://schemas.microsoft.com/office/powerpoint/2010/main" val="4068424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1A357-EF0E-4226-F061-D4F831ED8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D74D9A1-F58D-030E-4EB9-CDC0229A3C41}"/>
              </a:ext>
            </a:extLst>
          </p:cNvPr>
          <p:cNvSpPr txBox="1"/>
          <p:nvPr/>
        </p:nvSpPr>
        <p:spPr>
          <a:xfrm>
            <a:off x="943276" y="295450"/>
            <a:ext cx="1095355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000" b="1" dirty="0">
                <a:solidFill>
                  <a:srgbClr val="C00000"/>
                </a:solidFill>
                <a:latin typeface="Arial Black" panose="020B0A04020102020204" pitchFamily="34" charset="0"/>
                <a:cs typeface="Shonar Bangla" panose="02020603050405020304" pitchFamily="18" charset="0"/>
              </a:rPr>
              <a:t>Principles of Teaching</a:t>
            </a:r>
            <a:endParaRPr lang="en-US" sz="3000" b="1" dirty="0">
              <a:solidFill>
                <a:srgbClr val="00B05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Shonar Bangla" panose="02020603050405020304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Principle of linking with life (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জীৱনৰ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সৈতে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সংযোগ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স্থাপনৰ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নীতি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Connecting life with learning is more helpful as it makes learning precise, concrete and sustainable.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Making connections between academic concepts and real-world scenarios helps learners to understand the practical applications of what they are learning. </a:t>
            </a:r>
          </a:p>
        </p:txBody>
      </p:sp>
      <p:pic>
        <p:nvPicPr>
          <p:cNvPr id="1025" name="Picture 1" descr="User">
            <a:extLst>
              <a:ext uri="{FF2B5EF4-FFF2-40B4-BE49-F238E27FC236}">
                <a16:creationId xmlns:a16="http://schemas.microsoft.com/office/drawing/2014/main" id="{3E65ABA6-06C4-BA4B-9210-164980C10D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7660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EFBF7-6526-3664-9C07-8FDD548A9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F638F32-151A-A32A-974C-A3329C94652E}"/>
              </a:ext>
            </a:extLst>
          </p:cNvPr>
          <p:cNvSpPr txBox="1"/>
          <p:nvPr/>
        </p:nvSpPr>
        <p:spPr>
          <a:xfrm>
            <a:off x="837398" y="0"/>
            <a:ext cx="11059427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800" b="1" dirty="0">
                <a:solidFill>
                  <a:srgbClr val="C00000"/>
                </a:solidFill>
                <a:latin typeface="Arial Black" panose="020B0A04020102020204" pitchFamily="34" charset="0"/>
                <a:cs typeface="Shonar Bangla" panose="02020603050405020304" pitchFamily="18" charset="0"/>
              </a:rPr>
              <a:t>Principles of Teaching</a:t>
            </a:r>
            <a:endParaRPr lang="en-US" sz="2800" b="1" dirty="0">
              <a:solidFill>
                <a:srgbClr val="00B05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Shonar Bangla" panose="02020603050405020304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Principle of definite aim and objective (</a:t>
            </a:r>
            <a:r>
              <a:rPr lang="as-IN" sz="28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নিৰ্দিষ্ট লক্ষ্য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as-IN" sz="28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আৰু উদ্দেশ্যৰ নীতি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endParaRPr lang="as-IN" sz="2800" b="1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According to the principle, every lesson must have a definite aim and objective.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In the absence of objective, teaching-learning a rudderless boat.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It is important for proper utilization of teaching resource.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Defining clear learning objectives helps learners to understand what they are expected to achieve and why it is important.</a:t>
            </a:r>
          </a:p>
        </p:txBody>
      </p:sp>
    </p:spTree>
    <p:extLst>
      <p:ext uri="{BB962C8B-B14F-4D97-AF65-F5344CB8AC3E}">
        <p14:creationId xmlns:p14="http://schemas.microsoft.com/office/powerpoint/2010/main" val="2657820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64A71-2DF4-6A09-EBD8-BE5A96B6F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F266139-0479-ED2B-4768-25D7964DA5C7}"/>
              </a:ext>
            </a:extLst>
          </p:cNvPr>
          <p:cNvSpPr txBox="1"/>
          <p:nvPr/>
        </p:nvSpPr>
        <p:spPr>
          <a:xfrm>
            <a:off x="654517" y="247324"/>
            <a:ext cx="11232683" cy="557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000" b="1" dirty="0">
                <a:solidFill>
                  <a:srgbClr val="C00000"/>
                </a:solidFill>
                <a:latin typeface="Arial Black" panose="020B0A04020102020204" pitchFamily="34" charset="0"/>
                <a:cs typeface="Shonar Bangla" panose="02020603050405020304" pitchFamily="18" charset="0"/>
              </a:rPr>
              <a:t>Principles of Teaching</a:t>
            </a:r>
            <a:endParaRPr lang="en-US" sz="3000" b="1" dirty="0">
              <a:solidFill>
                <a:srgbClr val="00B05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Shonar Bangla" panose="02020603050405020304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Principle of recognizing individual differences 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as-IN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ব্যক্তিগত পাৰ্থক্য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as-IN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চিনাক্ত কৰাৰ নীতি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endParaRPr lang="as-IN" sz="2400" b="1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Every students are unique in terms of intelligence, attitude, abilities, socio economic background and potential. The teaching method should be designed accordingly.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This principle suggests that effective teaching-learning should be adjusted to help each student with their unique needs and differences.</a:t>
            </a:r>
          </a:p>
        </p:txBody>
      </p:sp>
    </p:spTree>
    <p:extLst>
      <p:ext uri="{BB962C8B-B14F-4D97-AF65-F5344CB8AC3E}">
        <p14:creationId xmlns:p14="http://schemas.microsoft.com/office/powerpoint/2010/main" val="57036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C9A194-E9BC-78D0-731D-49C9062E9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734F01-67B4-F90F-53C8-1146F7554436}"/>
              </a:ext>
            </a:extLst>
          </p:cNvPr>
          <p:cNvSpPr txBox="1"/>
          <p:nvPr/>
        </p:nvSpPr>
        <p:spPr>
          <a:xfrm>
            <a:off x="789272" y="243512"/>
            <a:ext cx="11107554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000" b="1" dirty="0">
                <a:solidFill>
                  <a:srgbClr val="C00000"/>
                </a:solidFill>
                <a:latin typeface="Arial Black" panose="020B0A04020102020204" pitchFamily="34" charset="0"/>
                <a:cs typeface="Shonar Bangla" panose="02020603050405020304" pitchFamily="18" charset="0"/>
              </a:rPr>
              <a:t>Principles of Teaching</a:t>
            </a:r>
            <a:endParaRPr lang="en-US" sz="3000" b="1" dirty="0">
              <a:solidFill>
                <a:srgbClr val="00B05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Shonar Bangla" panose="02020603050405020304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Principle of selection (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বাছনিৰ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নীতি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It involves the careful selection of content, materials, and activities that are relevant, appropriate, and effective for achieving desired learning outcomes.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The teacher should select content that can be more relevant and updated to the objectives.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Shonar Bangla" panose="02020603050405020304" pitchFamily="18" charset="0"/>
                <a:ea typeface="Calibri" panose="020F0502020204030204" pitchFamily="34" charset="0"/>
                <a:cs typeface="Shonar Bangla" panose="02020603050405020304" pitchFamily="18" charset="0"/>
              </a:rPr>
              <a:t>What to teach and how much to teach must be determined.</a:t>
            </a:r>
          </a:p>
          <a:p>
            <a:pPr lvl="0">
              <a:lnSpc>
                <a:spcPct val="150000"/>
              </a:lnSpc>
            </a:pPr>
            <a:endParaRPr lang="en-US" sz="3200" dirty="0">
              <a:latin typeface="Shonar Bangla" panose="02020603050405020304" pitchFamily="18" charset="0"/>
              <a:ea typeface="Calibri" panose="020F0502020204030204" pitchFamily="34" charset="0"/>
              <a:cs typeface="Shonar Bangla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679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1004</TotalTime>
  <Words>960</Words>
  <Application>Microsoft Office PowerPoint</Application>
  <PresentationFormat>Widescreen</PresentationFormat>
  <Paragraphs>93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Arial Black</vt:lpstr>
      <vt:lpstr>Corbel</vt:lpstr>
      <vt:lpstr>Shonar Bangla</vt:lpstr>
      <vt:lpstr>Times New Roman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Abu Mahomed Shumsuz Zaman</dc:creator>
  <cp:lastModifiedBy>Abu Mahomed Shumsuz Zaman</cp:lastModifiedBy>
  <cp:revision>83</cp:revision>
  <dcterms:created xsi:type="dcterms:W3CDTF">2023-11-27T01:59:57Z</dcterms:created>
  <dcterms:modified xsi:type="dcterms:W3CDTF">2024-11-23T05:12:12Z</dcterms:modified>
</cp:coreProperties>
</file>