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70" r:id="rId15"/>
  </p:sldIdLst>
  <p:sldSz cx="18288000" cy="10287000"/>
  <p:notesSz cx="6858000" cy="9144000"/>
  <p:embeddedFontLst>
    <p:embeddedFont>
      <p:font typeface="Montserrat Ultra-Bold" charset="0"/>
      <p:regular r:id="rId16"/>
    </p:embeddedFont>
    <p:embeddedFont>
      <p:font typeface="Calibri" pitchFamily="34" charset="0"/>
      <p:regular r:id="rId17"/>
      <p:bold r:id="rId18"/>
      <p:italic r:id="rId19"/>
      <p:boldItalic r:id="rId20"/>
    </p:embeddedFont>
    <p:embeddedFont>
      <p:font typeface="Montserrat"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9" d="100"/>
          <a:sy n="49" d="100"/>
        </p:scale>
        <p:origin x="-57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4.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5.sv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28.svg"/><Relationship Id="rId4" Type="http://schemas.openxmlformats.org/officeDocument/2006/relationships/image" Target="../media/image19.jpe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svg"/><Relationship Id="rId7"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7.svg"/><Relationship Id="rId4" Type="http://schemas.openxmlformats.org/officeDocument/2006/relationships/image" Target="../media/image9.png"/><Relationship Id="rId9"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svg"/><Relationship Id="rId4" Type="http://schemas.openxmlformats.org/officeDocument/2006/relationships/image" Target="../media/image9.png"/><Relationship Id="rId9"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svg"/><Relationship Id="rId7"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7.svg"/><Relationship Id="rId10" Type="http://schemas.openxmlformats.org/officeDocument/2006/relationships/image" Target="../media/image28.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50A2"/>
        </a:solidFill>
        <a:effectLst/>
      </p:bgPr>
    </p:bg>
    <p:spTree>
      <p:nvGrpSpPr>
        <p:cNvPr id="1" name=""/>
        <p:cNvGrpSpPr/>
        <p:nvPr/>
      </p:nvGrpSpPr>
      <p:grpSpPr>
        <a:xfrm>
          <a:off x="0" y="0"/>
          <a:ext cx="0" cy="0"/>
          <a:chOff x="0" y="0"/>
          <a:chExt cx="0" cy="0"/>
        </a:xfrm>
      </p:grpSpPr>
      <p:sp>
        <p:nvSpPr>
          <p:cNvPr id="2" name="Freeform 2"/>
          <p:cNvSpPr/>
          <p:nvPr/>
        </p:nvSpPr>
        <p:spPr>
          <a:xfrm>
            <a:off x="11522307" y="-4393257"/>
            <a:ext cx="9975595" cy="9975595"/>
          </a:xfrm>
          <a:custGeom>
            <a:avLst/>
            <a:gdLst/>
            <a:ahLst/>
            <a:cxnLst/>
            <a:rect l="l" t="t" r="r" b="b"/>
            <a:pathLst>
              <a:path w="9975595" h="9975595">
                <a:moveTo>
                  <a:pt x="0" y="0"/>
                </a:moveTo>
                <a:lnTo>
                  <a:pt x="9975595" y="0"/>
                </a:lnTo>
                <a:lnTo>
                  <a:pt x="9975595" y="9975596"/>
                </a:lnTo>
                <a:lnTo>
                  <a:pt x="0" y="99755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3219340" y="4704661"/>
            <a:ext cx="9975595" cy="9975595"/>
          </a:xfrm>
          <a:custGeom>
            <a:avLst/>
            <a:gdLst/>
            <a:ahLst/>
            <a:cxnLst/>
            <a:rect l="l" t="t" r="r" b="b"/>
            <a:pathLst>
              <a:path w="9975595" h="9975595">
                <a:moveTo>
                  <a:pt x="0" y="0"/>
                </a:moveTo>
                <a:lnTo>
                  <a:pt x="9975596" y="0"/>
                </a:lnTo>
                <a:lnTo>
                  <a:pt x="9975596" y="9975596"/>
                </a:lnTo>
                <a:lnTo>
                  <a:pt x="0" y="99755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645090" y="7788295"/>
            <a:ext cx="7390914" cy="5857299"/>
          </a:xfrm>
          <a:custGeom>
            <a:avLst/>
            <a:gdLst/>
            <a:ahLst/>
            <a:cxnLst/>
            <a:rect l="l" t="t" r="r" b="b"/>
            <a:pathLst>
              <a:path w="7390914" h="5857299">
                <a:moveTo>
                  <a:pt x="0" y="0"/>
                </a:moveTo>
                <a:lnTo>
                  <a:pt x="7390914" y="0"/>
                </a:lnTo>
                <a:lnTo>
                  <a:pt x="7390914" y="5857300"/>
                </a:lnTo>
                <a:lnTo>
                  <a:pt x="0" y="58573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7030464" y="-2806490"/>
            <a:ext cx="7390914" cy="5857299"/>
          </a:xfrm>
          <a:custGeom>
            <a:avLst/>
            <a:gdLst/>
            <a:ahLst/>
            <a:cxnLst/>
            <a:rect l="l" t="t" r="r" b="b"/>
            <a:pathLst>
              <a:path w="7390914" h="5857299">
                <a:moveTo>
                  <a:pt x="0" y="0"/>
                </a:moveTo>
                <a:lnTo>
                  <a:pt x="7390914" y="0"/>
                </a:lnTo>
                <a:lnTo>
                  <a:pt x="7390914" y="5857299"/>
                </a:lnTo>
                <a:lnTo>
                  <a:pt x="0" y="58572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9923802" y="2458147"/>
            <a:ext cx="6875906" cy="5569484"/>
          </a:xfrm>
          <a:custGeom>
            <a:avLst/>
            <a:gdLst/>
            <a:ahLst/>
            <a:cxnLst/>
            <a:rect l="l" t="t" r="r" b="b"/>
            <a:pathLst>
              <a:path w="6875906" h="5569484">
                <a:moveTo>
                  <a:pt x="0" y="0"/>
                </a:moveTo>
                <a:lnTo>
                  <a:pt x="6875907" y="0"/>
                </a:lnTo>
                <a:lnTo>
                  <a:pt x="6875907" y="5569483"/>
                </a:lnTo>
                <a:lnTo>
                  <a:pt x="0" y="55694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9232119" y="2226605"/>
            <a:ext cx="463083" cy="463083"/>
          </a:xfrm>
          <a:custGeom>
            <a:avLst/>
            <a:gdLst/>
            <a:ahLst/>
            <a:cxnLst/>
            <a:rect l="l" t="t" r="r" b="b"/>
            <a:pathLst>
              <a:path w="463083" h="463083">
                <a:moveTo>
                  <a:pt x="0" y="0"/>
                </a:moveTo>
                <a:lnTo>
                  <a:pt x="463083" y="0"/>
                </a:lnTo>
                <a:lnTo>
                  <a:pt x="463083" y="463083"/>
                </a:lnTo>
                <a:lnTo>
                  <a:pt x="0" y="46308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7115229" y="4416520"/>
            <a:ext cx="288141" cy="288141"/>
          </a:xfrm>
          <a:custGeom>
            <a:avLst/>
            <a:gdLst/>
            <a:ahLst/>
            <a:cxnLst/>
            <a:rect l="l" t="t" r="r" b="b"/>
            <a:pathLst>
              <a:path w="288141" h="288141">
                <a:moveTo>
                  <a:pt x="0" y="0"/>
                </a:moveTo>
                <a:lnTo>
                  <a:pt x="288142" y="0"/>
                </a:lnTo>
                <a:lnTo>
                  <a:pt x="288142" y="288141"/>
                </a:lnTo>
                <a:lnTo>
                  <a:pt x="0" y="28814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9635661" y="8027630"/>
            <a:ext cx="288141" cy="288141"/>
          </a:xfrm>
          <a:custGeom>
            <a:avLst/>
            <a:gdLst/>
            <a:ahLst/>
            <a:cxnLst/>
            <a:rect l="l" t="t" r="r" b="b"/>
            <a:pathLst>
              <a:path w="288141" h="288141">
                <a:moveTo>
                  <a:pt x="0" y="0"/>
                </a:moveTo>
                <a:lnTo>
                  <a:pt x="288141" y="0"/>
                </a:lnTo>
                <a:lnTo>
                  <a:pt x="288141" y="288142"/>
                </a:lnTo>
                <a:lnTo>
                  <a:pt x="0" y="28814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TextBox 15"/>
          <p:cNvSpPr txBox="1"/>
          <p:nvPr/>
        </p:nvSpPr>
        <p:spPr>
          <a:xfrm>
            <a:off x="533400" y="2748557"/>
            <a:ext cx="8573733" cy="2547300"/>
          </a:xfrm>
          <a:prstGeom prst="rect">
            <a:avLst/>
          </a:prstGeom>
        </p:spPr>
        <p:txBody>
          <a:bodyPr lIns="0" tIns="0" rIns="0" bIns="0" rtlCol="0" anchor="t">
            <a:spAutoFit/>
          </a:bodyPr>
          <a:lstStyle/>
          <a:p>
            <a:pPr algn="l">
              <a:lnSpc>
                <a:spcPts val="9703"/>
              </a:lnSpc>
            </a:pPr>
            <a:r>
              <a:rPr lang="en-US" sz="11690" b="1" spc="-292" dirty="0" smtClean="0">
                <a:solidFill>
                  <a:srgbClr val="FFFFFF"/>
                </a:solidFill>
                <a:latin typeface="Montserrat Ultra-Bold"/>
                <a:ea typeface="Montserrat Ultra-Bold"/>
                <a:cs typeface="Montserrat Ultra-Bold"/>
                <a:sym typeface="Montserrat Ultra-Bold"/>
              </a:rPr>
              <a:t> </a:t>
            </a:r>
            <a:r>
              <a:rPr lang="en-US" sz="11690" b="1" spc="-292" dirty="0" smtClean="0">
                <a:solidFill>
                  <a:srgbClr val="FFFFFF"/>
                </a:solidFill>
                <a:latin typeface="Montserrat Ultra-Bold"/>
                <a:ea typeface="Montserrat Ultra-Bold"/>
                <a:cs typeface="Montserrat Ultra-Bold"/>
                <a:sym typeface="Montserrat Ultra-Bold"/>
              </a:rPr>
              <a:t>Learning by Insight </a:t>
            </a:r>
            <a:endParaRPr lang="en-US" sz="11690" b="1" spc="-292" dirty="0">
              <a:solidFill>
                <a:srgbClr val="FFFFFF"/>
              </a:solidFill>
              <a:latin typeface="Montserrat Ultra-Bold"/>
              <a:ea typeface="Montserrat Ultra-Bold"/>
              <a:cs typeface="Montserrat Ultra-Bold"/>
              <a:sym typeface="Montserrat Ultra-Bo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350A2"/>
        </a:solidFill>
        <a:effectLst/>
      </p:bgPr>
    </p:bg>
    <p:spTree>
      <p:nvGrpSpPr>
        <p:cNvPr id="1" name=""/>
        <p:cNvGrpSpPr/>
        <p:nvPr/>
      </p:nvGrpSpPr>
      <p:grpSpPr>
        <a:xfrm>
          <a:off x="0" y="0"/>
          <a:ext cx="0" cy="0"/>
          <a:chOff x="0" y="0"/>
          <a:chExt cx="0" cy="0"/>
        </a:xfrm>
      </p:grpSpPr>
      <p:sp>
        <p:nvSpPr>
          <p:cNvPr id="2" name="Freeform 2"/>
          <p:cNvSpPr/>
          <p:nvPr/>
        </p:nvSpPr>
        <p:spPr>
          <a:xfrm>
            <a:off x="12714499" y="-3626971"/>
            <a:ext cx="9975595" cy="9975595"/>
          </a:xfrm>
          <a:custGeom>
            <a:avLst/>
            <a:gdLst/>
            <a:ahLst/>
            <a:cxnLst/>
            <a:rect l="l" t="t" r="r" b="b"/>
            <a:pathLst>
              <a:path w="9975595" h="9975595">
                <a:moveTo>
                  <a:pt x="0" y="0"/>
                </a:moveTo>
                <a:lnTo>
                  <a:pt x="9975596" y="0"/>
                </a:lnTo>
                <a:lnTo>
                  <a:pt x="9975596" y="9975595"/>
                </a:lnTo>
                <a:lnTo>
                  <a:pt x="0" y="99755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923028" y="-1567823"/>
            <a:ext cx="7390914" cy="5857299"/>
          </a:xfrm>
          <a:custGeom>
            <a:avLst/>
            <a:gdLst/>
            <a:ahLst/>
            <a:cxnLst/>
            <a:rect l="l" t="t" r="r" b="b"/>
            <a:pathLst>
              <a:path w="7390914" h="5857299">
                <a:moveTo>
                  <a:pt x="0" y="0"/>
                </a:moveTo>
                <a:lnTo>
                  <a:pt x="7390914" y="0"/>
                </a:lnTo>
                <a:lnTo>
                  <a:pt x="7390914" y="5857299"/>
                </a:lnTo>
                <a:lnTo>
                  <a:pt x="0" y="58572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3457170" y="5875299"/>
            <a:ext cx="9975595" cy="9975595"/>
          </a:xfrm>
          <a:custGeom>
            <a:avLst/>
            <a:gdLst/>
            <a:ahLst/>
            <a:cxnLst/>
            <a:rect l="l" t="t" r="r" b="b"/>
            <a:pathLst>
              <a:path w="9975595" h="9975595">
                <a:moveTo>
                  <a:pt x="0" y="0"/>
                </a:moveTo>
                <a:lnTo>
                  <a:pt x="9975596" y="0"/>
                </a:lnTo>
                <a:lnTo>
                  <a:pt x="9975596" y="9975595"/>
                </a:lnTo>
                <a:lnTo>
                  <a:pt x="0" y="99755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2217505" y="8356817"/>
            <a:ext cx="7390914" cy="5857299"/>
          </a:xfrm>
          <a:custGeom>
            <a:avLst/>
            <a:gdLst/>
            <a:ahLst/>
            <a:cxnLst/>
            <a:rect l="l" t="t" r="r" b="b"/>
            <a:pathLst>
              <a:path w="7390914" h="5857299">
                <a:moveTo>
                  <a:pt x="0" y="0"/>
                </a:moveTo>
                <a:lnTo>
                  <a:pt x="7390915" y="0"/>
                </a:lnTo>
                <a:lnTo>
                  <a:pt x="7390915" y="5857300"/>
                </a:lnTo>
                <a:lnTo>
                  <a:pt x="0" y="58573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6" name="Group 6"/>
          <p:cNvGrpSpPr/>
          <p:nvPr/>
        </p:nvGrpSpPr>
        <p:grpSpPr>
          <a:xfrm>
            <a:off x="784819" y="1934363"/>
            <a:ext cx="4168624" cy="416862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F8F"/>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a:grpSpLocks noChangeAspect="1"/>
          </p:cNvGrpSpPr>
          <p:nvPr/>
        </p:nvGrpSpPr>
        <p:grpSpPr>
          <a:xfrm>
            <a:off x="1511865" y="2846816"/>
            <a:ext cx="5006561" cy="5006561"/>
            <a:chOff x="0" y="0"/>
            <a:chExt cx="6350000" cy="6350000"/>
          </a:xfrm>
        </p:grpSpPr>
        <p:sp>
          <p:nvSpPr>
            <p:cNvPr id="10" name="Freeform 10"/>
            <p:cNvSpPr/>
            <p:nvPr/>
          </p:nvSpPr>
          <p:spPr>
            <a:xfrm>
              <a:off x="0" y="0"/>
              <a:ext cx="6350000" cy="6350000"/>
            </a:xfrm>
            <a:custGeom>
              <a:avLst/>
              <a:gdLst/>
              <a:ahLst/>
              <a:cxnLst/>
              <a:rect l="l" t="t" r="r" b="b"/>
              <a:pathLst>
                <a:path w="6350000" h="6350000">
                  <a:moveTo>
                    <a:pt x="5080000" y="6350000"/>
                  </a:moveTo>
                  <a:lnTo>
                    <a:pt x="1270000" y="6350000"/>
                  </a:lnTo>
                  <a:cubicBezTo>
                    <a:pt x="568960" y="6350000"/>
                    <a:pt x="0" y="5781040"/>
                    <a:pt x="0" y="5080000"/>
                  </a:cubicBezTo>
                  <a:lnTo>
                    <a:pt x="0" y="1270000"/>
                  </a:lnTo>
                  <a:cubicBezTo>
                    <a:pt x="0" y="568960"/>
                    <a:pt x="568960" y="0"/>
                    <a:pt x="1270000" y="0"/>
                  </a:cubicBezTo>
                  <a:lnTo>
                    <a:pt x="5080000" y="0"/>
                  </a:lnTo>
                  <a:cubicBezTo>
                    <a:pt x="5781040" y="0"/>
                    <a:pt x="6350000" y="568960"/>
                    <a:pt x="6350000" y="1270000"/>
                  </a:cubicBezTo>
                  <a:lnTo>
                    <a:pt x="6350000" y="5080000"/>
                  </a:lnTo>
                  <a:cubicBezTo>
                    <a:pt x="6350000" y="5781040"/>
                    <a:pt x="5781040" y="6350000"/>
                    <a:pt x="5080000" y="6350000"/>
                  </a:cubicBezTo>
                  <a:close/>
                </a:path>
              </a:pathLst>
            </a:custGeom>
            <a:blipFill>
              <a:blip r:embed="rId6"/>
              <a:stretch>
                <a:fillRect l="-25187" r="-25187"/>
              </a:stretch>
            </a:blipFill>
          </p:spPr>
        </p:sp>
      </p:grpSp>
      <p:sp>
        <p:nvSpPr>
          <p:cNvPr id="11" name="TextBox 11"/>
          <p:cNvSpPr txBox="1"/>
          <p:nvPr/>
        </p:nvSpPr>
        <p:spPr>
          <a:xfrm>
            <a:off x="7253098" y="403278"/>
            <a:ext cx="8669929" cy="1921295"/>
          </a:xfrm>
          <a:prstGeom prst="rect">
            <a:avLst/>
          </a:prstGeom>
        </p:spPr>
        <p:txBody>
          <a:bodyPr lIns="0" tIns="0" rIns="0" bIns="0" rtlCol="0" anchor="t">
            <a:spAutoFit/>
          </a:bodyPr>
          <a:lstStyle/>
          <a:p>
            <a:pPr algn="l">
              <a:lnSpc>
                <a:spcPts val="4941"/>
              </a:lnSpc>
            </a:pPr>
            <a:r>
              <a:rPr lang="en-US" sz="6100" b="1" dirty="0" smtClean="0">
                <a:solidFill>
                  <a:srgbClr val="C4DF8F"/>
                </a:solidFill>
                <a:latin typeface="Montserrat Ultra-Bold"/>
                <a:ea typeface="Montserrat Ultra-Bold"/>
                <a:cs typeface="Montserrat Ultra-Bold"/>
                <a:sym typeface="Montserrat Ultra-Bold"/>
              </a:rPr>
              <a:t>Attributes of Insightful Theory of Learning </a:t>
            </a:r>
            <a:endParaRPr lang="en-US" sz="6100" b="1" dirty="0">
              <a:solidFill>
                <a:srgbClr val="C4DF8F"/>
              </a:solidFill>
              <a:latin typeface="Montserrat Ultra-Bold"/>
              <a:ea typeface="Montserrat Ultra-Bold"/>
              <a:cs typeface="Montserrat Ultra-Bold"/>
              <a:sym typeface="Montserrat Ultra-Bold"/>
            </a:endParaRPr>
          </a:p>
        </p:txBody>
      </p:sp>
      <p:sp>
        <p:nvSpPr>
          <p:cNvPr id="12" name="TextBox 12"/>
          <p:cNvSpPr txBox="1"/>
          <p:nvPr/>
        </p:nvSpPr>
        <p:spPr>
          <a:xfrm>
            <a:off x="7062281" y="2721922"/>
            <a:ext cx="9669008" cy="5565626"/>
          </a:xfrm>
          <a:prstGeom prst="rect">
            <a:avLst/>
          </a:prstGeom>
        </p:spPr>
        <p:txBody>
          <a:bodyPr lIns="0" tIns="0" rIns="0" bIns="0" rtlCol="0" anchor="t">
            <a:spAutoFit/>
          </a:bodyPr>
          <a:lstStyle/>
          <a:p>
            <a:pPr marL="514350" indent="-514350">
              <a:lnSpc>
                <a:spcPts val="3076"/>
              </a:lnSpc>
              <a:buFont typeface="+mj-lt"/>
              <a:buAutoNum type="arabicPeriod"/>
            </a:pPr>
            <a:r>
              <a:rPr lang="en-US" sz="2929" dirty="0">
                <a:solidFill>
                  <a:srgbClr val="FFFFFF"/>
                </a:solidFill>
                <a:latin typeface="Montserrat"/>
                <a:ea typeface="Montserrat"/>
                <a:cs typeface="Montserrat"/>
                <a:sym typeface="Montserrat"/>
              </a:rPr>
              <a:t>Insight occurs sudden</a:t>
            </a:r>
            <a:r>
              <a:rPr lang="en-US" sz="2929" dirty="0" smtClean="0">
                <a:solidFill>
                  <a:srgbClr val="FFFFFF"/>
                </a:solidFill>
                <a:latin typeface="Montserrat"/>
                <a:ea typeface="Montserrat"/>
                <a:cs typeface="Montserrat"/>
                <a:sym typeface="Montserrat"/>
              </a:rPr>
              <a:t>.</a:t>
            </a:r>
          </a:p>
          <a:p>
            <a:pPr marL="514350" indent="-514350">
              <a:lnSpc>
                <a:spcPts val="3076"/>
              </a:lnSpc>
              <a:buFont typeface="+mj-lt"/>
              <a:buAutoNum type="arabicPeriod"/>
            </a:pPr>
            <a:endParaRPr lang="en-US" sz="2929" dirty="0" smtClean="0">
              <a:solidFill>
                <a:srgbClr val="FFFFFF"/>
              </a:solidFill>
              <a:latin typeface="Montserrat"/>
              <a:ea typeface="Montserrat"/>
              <a:cs typeface="Montserrat"/>
              <a:sym typeface="Montserrat"/>
            </a:endParaRPr>
          </a:p>
          <a:p>
            <a:pPr marL="514350" indent="-514350">
              <a:lnSpc>
                <a:spcPts val="3076"/>
              </a:lnSpc>
              <a:buFont typeface="+mj-lt"/>
              <a:buAutoNum type="arabicPeriod"/>
            </a:pPr>
            <a:r>
              <a:rPr lang="en-US" sz="2929" dirty="0" smtClean="0">
                <a:solidFill>
                  <a:srgbClr val="FFFFFF"/>
                </a:solidFill>
                <a:latin typeface="Montserrat"/>
                <a:ea typeface="Montserrat"/>
                <a:cs typeface="Montserrat"/>
                <a:sym typeface="Montserrat"/>
              </a:rPr>
              <a:t>Involves </a:t>
            </a:r>
            <a:r>
              <a:rPr lang="en-US" sz="2929" dirty="0">
                <a:solidFill>
                  <a:srgbClr val="FFFFFF"/>
                </a:solidFill>
                <a:latin typeface="Montserrat"/>
                <a:ea typeface="Montserrat"/>
                <a:cs typeface="Montserrat"/>
                <a:sym typeface="Montserrat"/>
              </a:rPr>
              <a:t>the "I have Found it </a:t>
            </a:r>
            <a:r>
              <a:rPr lang="en-US" sz="2929" dirty="0" smtClean="0">
                <a:solidFill>
                  <a:srgbClr val="FFFFFF"/>
                </a:solidFill>
                <a:latin typeface="Montserrat"/>
                <a:ea typeface="Montserrat"/>
                <a:cs typeface="Montserrat"/>
                <a:sym typeface="Montserrat"/>
              </a:rPr>
              <a:t>feelings Eureka!</a:t>
            </a:r>
          </a:p>
          <a:p>
            <a:pPr marL="514350" indent="-514350">
              <a:lnSpc>
                <a:spcPts val="3076"/>
              </a:lnSpc>
              <a:buFont typeface="+mj-lt"/>
              <a:buAutoNum type="arabicPeriod"/>
            </a:pPr>
            <a:endParaRPr lang="en-US" sz="2929" dirty="0" smtClean="0">
              <a:solidFill>
                <a:srgbClr val="FFFFFF"/>
              </a:solidFill>
              <a:latin typeface="Montserrat"/>
              <a:ea typeface="Montserrat"/>
              <a:cs typeface="Montserrat"/>
              <a:sym typeface="Montserrat"/>
            </a:endParaRPr>
          </a:p>
          <a:p>
            <a:pPr marL="514350" indent="-514350">
              <a:lnSpc>
                <a:spcPts val="3076"/>
              </a:lnSpc>
              <a:buFont typeface="+mj-lt"/>
              <a:buAutoNum type="arabicPeriod"/>
            </a:pPr>
            <a:r>
              <a:rPr lang="en-US" sz="2929" dirty="0" smtClean="0">
                <a:solidFill>
                  <a:srgbClr val="FFFFFF"/>
                </a:solidFill>
                <a:latin typeface="Montserrat"/>
                <a:ea typeface="Montserrat"/>
                <a:cs typeface="Montserrat"/>
                <a:sym typeface="Montserrat"/>
              </a:rPr>
              <a:t>Expressed </a:t>
            </a:r>
            <a:r>
              <a:rPr lang="en-US" sz="2929" dirty="0">
                <a:solidFill>
                  <a:srgbClr val="FFFFFF"/>
                </a:solidFill>
                <a:latin typeface="Montserrat"/>
                <a:ea typeface="Montserrat"/>
                <a:cs typeface="Montserrat"/>
                <a:sym typeface="Montserrat"/>
              </a:rPr>
              <a:t>as </a:t>
            </a:r>
            <a:r>
              <a:rPr lang="en-US" sz="2929" dirty="0" smtClean="0">
                <a:solidFill>
                  <a:srgbClr val="FFFFFF"/>
                </a:solidFill>
                <a:latin typeface="Montserrat"/>
                <a:ea typeface="Montserrat"/>
                <a:cs typeface="Montserrat"/>
                <a:sym typeface="Montserrat"/>
              </a:rPr>
              <a:t>“Wow moment“.</a:t>
            </a:r>
          </a:p>
          <a:p>
            <a:pPr marL="514350" indent="-514350">
              <a:lnSpc>
                <a:spcPts val="3076"/>
              </a:lnSpc>
              <a:buFont typeface="+mj-lt"/>
              <a:buAutoNum type="arabicPeriod"/>
            </a:pPr>
            <a:endParaRPr lang="en-US" sz="2929" dirty="0" smtClean="0">
              <a:solidFill>
                <a:srgbClr val="FFFFFF"/>
              </a:solidFill>
              <a:latin typeface="Montserrat"/>
              <a:ea typeface="Montserrat"/>
              <a:cs typeface="Montserrat"/>
              <a:sym typeface="Montserrat"/>
            </a:endParaRPr>
          </a:p>
          <a:p>
            <a:pPr marL="514350" indent="-514350">
              <a:lnSpc>
                <a:spcPts val="3076"/>
              </a:lnSpc>
              <a:buFont typeface="+mj-lt"/>
              <a:buAutoNum type="arabicPeriod"/>
            </a:pPr>
            <a:r>
              <a:rPr lang="en-US" sz="2929" dirty="0" smtClean="0">
                <a:solidFill>
                  <a:srgbClr val="FFFFFF"/>
                </a:solidFill>
                <a:latin typeface="Montserrat"/>
                <a:ea typeface="Montserrat"/>
                <a:cs typeface="Montserrat"/>
                <a:sym typeface="Montserrat"/>
              </a:rPr>
              <a:t>Insight </a:t>
            </a:r>
            <a:r>
              <a:rPr lang="en-US" sz="2929" dirty="0">
                <a:solidFill>
                  <a:srgbClr val="FFFFFF"/>
                </a:solidFill>
                <a:latin typeface="Montserrat"/>
                <a:ea typeface="Montserrat"/>
                <a:cs typeface="Montserrat"/>
                <a:sym typeface="Montserrat"/>
              </a:rPr>
              <a:t>alters perception</a:t>
            </a:r>
            <a:r>
              <a:rPr lang="en-US" sz="2929" dirty="0" smtClean="0">
                <a:solidFill>
                  <a:srgbClr val="FFFFFF"/>
                </a:solidFill>
                <a:latin typeface="Montserrat"/>
                <a:ea typeface="Montserrat"/>
                <a:cs typeface="Montserrat"/>
                <a:sym typeface="Montserrat"/>
              </a:rPr>
              <a:t>.</a:t>
            </a:r>
          </a:p>
          <a:p>
            <a:pPr marL="514350" indent="-514350">
              <a:lnSpc>
                <a:spcPts val="3076"/>
              </a:lnSpc>
              <a:buFont typeface="+mj-lt"/>
              <a:buAutoNum type="arabicPeriod"/>
            </a:pPr>
            <a:endParaRPr lang="en-US" sz="2929" dirty="0" smtClean="0">
              <a:solidFill>
                <a:srgbClr val="FFFFFF"/>
              </a:solidFill>
              <a:latin typeface="Montserrat"/>
              <a:ea typeface="Montserrat"/>
              <a:cs typeface="Montserrat"/>
              <a:sym typeface="Montserrat"/>
            </a:endParaRPr>
          </a:p>
          <a:p>
            <a:pPr marL="514350" indent="-514350">
              <a:lnSpc>
                <a:spcPts val="3076"/>
              </a:lnSpc>
              <a:buFont typeface="+mj-lt"/>
              <a:buAutoNum type="arabicPeriod"/>
            </a:pPr>
            <a:r>
              <a:rPr lang="en-US" sz="2929" dirty="0" smtClean="0">
                <a:solidFill>
                  <a:srgbClr val="FFFFFF"/>
                </a:solidFill>
                <a:latin typeface="Montserrat"/>
                <a:ea typeface="Montserrat"/>
                <a:cs typeface="Montserrat"/>
                <a:sym typeface="Montserrat"/>
              </a:rPr>
              <a:t>Past </a:t>
            </a:r>
            <a:r>
              <a:rPr lang="en-US" sz="2929" dirty="0">
                <a:solidFill>
                  <a:srgbClr val="FFFFFF"/>
                </a:solidFill>
                <a:latin typeface="Montserrat"/>
                <a:ea typeface="Montserrat"/>
                <a:cs typeface="Montserrat"/>
                <a:sym typeface="Montserrat"/>
              </a:rPr>
              <a:t>experience in important in insight learning</a:t>
            </a:r>
            <a:r>
              <a:rPr lang="en-US" sz="2929" dirty="0" smtClean="0">
                <a:solidFill>
                  <a:srgbClr val="FFFFFF"/>
                </a:solidFill>
                <a:latin typeface="Montserrat"/>
                <a:ea typeface="Montserrat"/>
                <a:cs typeface="Montserrat"/>
                <a:sym typeface="Montserrat"/>
              </a:rPr>
              <a:t>.</a:t>
            </a:r>
          </a:p>
          <a:p>
            <a:pPr marL="514350" indent="-514350">
              <a:lnSpc>
                <a:spcPts val="3076"/>
              </a:lnSpc>
              <a:buFont typeface="+mj-lt"/>
              <a:buAutoNum type="arabicPeriod"/>
            </a:pPr>
            <a:endParaRPr lang="en-US" sz="2929" dirty="0" smtClean="0">
              <a:solidFill>
                <a:srgbClr val="FFFFFF"/>
              </a:solidFill>
              <a:latin typeface="Montserrat"/>
              <a:ea typeface="Montserrat"/>
              <a:cs typeface="Montserrat"/>
              <a:sym typeface="Montserrat"/>
            </a:endParaRPr>
          </a:p>
          <a:p>
            <a:pPr marL="514350" indent="-514350">
              <a:lnSpc>
                <a:spcPts val="3076"/>
              </a:lnSpc>
              <a:buFont typeface="+mj-lt"/>
              <a:buAutoNum type="arabicPeriod"/>
            </a:pPr>
            <a:r>
              <a:rPr lang="en-US" sz="2929" dirty="0" smtClean="0">
                <a:solidFill>
                  <a:srgbClr val="FFFFFF"/>
                </a:solidFill>
                <a:latin typeface="Montserrat"/>
                <a:ea typeface="Montserrat"/>
                <a:cs typeface="Montserrat"/>
                <a:sym typeface="Montserrat"/>
              </a:rPr>
              <a:t>Age</a:t>
            </a:r>
            <a:r>
              <a:rPr lang="en-US" sz="2929" dirty="0">
                <a:solidFill>
                  <a:srgbClr val="FFFFFF"/>
                </a:solidFill>
                <a:latin typeface="Montserrat"/>
                <a:ea typeface="Montserrat"/>
                <a:cs typeface="Montserrat"/>
                <a:sym typeface="Montserrat"/>
              </a:rPr>
              <a:t>, intelligence, learning situation influences insight learning</a:t>
            </a:r>
            <a:r>
              <a:rPr lang="en-US" sz="2929" dirty="0" smtClean="0">
                <a:solidFill>
                  <a:srgbClr val="FFFFFF"/>
                </a:solidFill>
                <a:latin typeface="Montserrat"/>
                <a:ea typeface="Montserrat"/>
                <a:cs typeface="Montserrat"/>
                <a:sym typeface="Montserrat"/>
              </a:rPr>
              <a:t>.</a:t>
            </a:r>
          </a:p>
          <a:p>
            <a:pPr marL="514350" indent="-514350">
              <a:lnSpc>
                <a:spcPts val="3076"/>
              </a:lnSpc>
              <a:buFont typeface="+mj-lt"/>
              <a:buAutoNum type="arabicPeriod"/>
            </a:pPr>
            <a:endParaRPr lang="en-US" sz="2929" dirty="0" smtClean="0">
              <a:solidFill>
                <a:srgbClr val="FFFFFF"/>
              </a:solidFill>
              <a:latin typeface="Montserrat"/>
              <a:ea typeface="Montserrat"/>
              <a:cs typeface="Montserrat"/>
              <a:sym typeface="Montserrat"/>
            </a:endParaRPr>
          </a:p>
          <a:p>
            <a:pPr marL="514350" indent="-514350">
              <a:lnSpc>
                <a:spcPts val="3076"/>
              </a:lnSpc>
              <a:buFont typeface="+mj-lt"/>
              <a:buAutoNum type="arabicPeriod"/>
            </a:pPr>
            <a:r>
              <a:rPr lang="en-US" sz="2929" dirty="0" smtClean="0">
                <a:solidFill>
                  <a:srgbClr val="FFFFFF"/>
                </a:solidFill>
                <a:latin typeface="Montserrat"/>
                <a:ea typeface="Montserrat"/>
                <a:cs typeface="Montserrat"/>
                <a:sym typeface="Montserrat"/>
              </a:rPr>
              <a:t>Insight </a:t>
            </a:r>
            <a:r>
              <a:rPr lang="en-US" sz="2929" dirty="0">
                <a:solidFill>
                  <a:srgbClr val="FFFFFF"/>
                </a:solidFill>
                <a:latin typeface="Montserrat"/>
                <a:ea typeface="Montserrat"/>
                <a:cs typeface="Montserrat"/>
                <a:sym typeface="Montserrat"/>
              </a:rPr>
              <a:t>learning is related to associative </a:t>
            </a:r>
            <a:r>
              <a:rPr lang="en-US" sz="2929" dirty="0" smtClean="0">
                <a:solidFill>
                  <a:srgbClr val="FFFFFF"/>
                </a:solidFill>
                <a:latin typeface="Montserrat"/>
                <a:ea typeface="Montserrat"/>
                <a:cs typeface="Montserrat"/>
                <a:sym typeface="Montserrat"/>
              </a:rPr>
              <a:t>learning.</a:t>
            </a:r>
            <a:endParaRPr lang="en-US" sz="2929" dirty="0">
              <a:solidFill>
                <a:srgbClr val="FFFFFF"/>
              </a:solidFill>
              <a:latin typeface="Montserrat"/>
              <a:ea typeface="Montserrat"/>
              <a:cs typeface="Montserrat"/>
              <a:sym typeface="Montserrat"/>
            </a:endParaRPr>
          </a:p>
        </p:txBody>
      </p:sp>
      <p:sp>
        <p:nvSpPr>
          <p:cNvPr id="13" name="Freeform 13"/>
          <p:cNvSpPr/>
          <p:nvPr/>
        </p:nvSpPr>
        <p:spPr>
          <a:xfrm>
            <a:off x="1228921" y="7899768"/>
            <a:ext cx="603414" cy="603414"/>
          </a:xfrm>
          <a:custGeom>
            <a:avLst/>
            <a:gdLst/>
            <a:ahLst/>
            <a:cxnLst/>
            <a:rect l="l" t="t" r="r" b="b"/>
            <a:pathLst>
              <a:path w="603414" h="603414">
                <a:moveTo>
                  <a:pt x="0" y="0"/>
                </a:moveTo>
                <a:lnTo>
                  <a:pt x="603414" y="0"/>
                </a:lnTo>
                <a:lnTo>
                  <a:pt x="603414" y="603414"/>
                </a:lnTo>
                <a:lnTo>
                  <a:pt x="0" y="60341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4" name="Freeform 14"/>
          <p:cNvSpPr/>
          <p:nvPr/>
        </p:nvSpPr>
        <p:spPr>
          <a:xfrm>
            <a:off x="6275475" y="2302159"/>
            <a:ext cx="485901" cy="485901"/>
          </a:xfrm>
          <a:custGeom>
            <a:avLst/>
            <a:gdLst/>
            <a:ahLst/>
            <a:cxnLst/>
            <a:rect l="l" t="t" r="r" b="b"/>
            <a:pathLst>
              <a:path w="485901" h="485901">
                <a:moveTo>
                  <a:pt x="0" y="0"/>
                </a:moveTo>
                <a:lnTo>
                  <a:pt x="485901" y="0"/>
                </a:lnTo>
                <a:lnTo>
                  <a:pt x="485901" y="485901"/>
                </a:lnTo>
                <a:lnTo>
                  <a:pt x="0" y="48590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350A2"/>
        </a:solidFill>
        <a:effectLst/>
      </p:bgPr>
    </p:bg>
    <p:spTree>
      <p:nvGrpSpPr>
        <p:cNvPr id="1" name=""/>
        <p:cNvGrpSpPr/>
        <p:nvPr/>
      </p:nvGrpSpPr>
      <p:grpSpPr>
        <a:xfrm>
          <a:off x="0" y="0"/>
          <a:ext cx="0" cy="0"/>
          <a:chOff x="0" y="0"/>
          <a:chExt cx="0" cy="0"/>
        </a:xfrm>
      </p:grpSpPr>
      <p:sp>
        <p:nvSpPr>
          <p:cNvPr id="2" name="Freeform 2"/>
          <p:cNvSpPr/>
          <p:nvPr/>
        </p:nvSpPr>
        <p:spPr>
          <a:xfrm rot="-10800000">
            <a:off x="0" y="5641378"/>
            <a:ext cx="9975595" cy="9975595"/>
          </a:xfrm>
          <a:custGeom>
            <a:avLst/>
            <a:gdLst/>
            <a:ahLst/>
            <a:cxnLst/>
            <a:rect l="l" t="t" r="r" b="b"/>
            <a:pathLst>
              <a:path w="9975595" h="9975595">
                <a:moveTo>
                  <a:pt x="0" y="0"/>
                </a:moveTo>
                <a:lnTo>
                  <a:pt x="9975595" y="0"/>
                </a:lnTo>
                <a:lnTo>
                  <a:pt x="9975595" y="9975595"/>
                </a:lnTo>
                <a:lnTo>
                  <a:pt x="0" y="99755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10800000">
            <a:off x="2288818" y="8918109"/>
            <a:ext cx="7390914" cy="5857299"/>
          </a:xfrm>
          <a:custGeom>
            <a:avLst/>
            <a:gdLst/>
            <a:ahLst/>
            <a:cxnLst/>
            <a:rect l="l" t="t" r="r" b="b"/>
            <a:pathLst>
              <a:path w="7390914" h="5857299">
                <a:moveTo>
                  <a:pt x="0" y="0"/>
                </a:moveTo>
                <a:lnTo>
                  <a:pt x="7390914" y="0"/>
                </a:lnTo>
                <a:lnTo>
                  <a:pt x="7390914" y="5857300"/>
                </a:lnTo>
                <a:lnTo>
                  <a:pt x="0" y="5857300"/>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sp>
        <p:nvSpPr>
          <p:cNvPr id="6" name="Freeform 6"/>
          <p:cNvSpPr/>
          <p:nvPr/>
        </p:nvSpPr>
        <p:spPr>
          <a:xfrm rot="-10800000">
            <a:off x="13972769" y="-2119553"/>
            <a:ext cx="9975595" cy="9975595"/>
          </a:xfrm>
          <a:custGeom>
            <a:avLst/>
            <a:gdLst/>
            <a:ahLst/>
            <a:cxnLst/>
            <a:rect l="l" t="t" r="r" b="b"/>
            <a:pathLst>
              <a:path w="9975595" h="9975595">
                <a:moveTo>
                  <a:pt x="0" y="0"/>
                </a:moveTo>
                <a:lnTo>
                  <a:pt x="9975595" y="0"/>
                </a:lnTo>
                <a:lnTo>
                  <a:pt x="9975595" y="9975596"/>
                </a:lnTo>
                <a:lnTo>
                  <a:pt x="0" y="99755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rot="-10800000">
            <a:off x="14983200" y="-1084891"/>
            <a:ext cx="7390914" cy="5857299"/>
          </a:xfrm>
          <a:custGeom>
            <a:avLst/>
            <a:gdLst/>
            <a:ahLst/>
            <a:cxnLst/>
            <a:rect l="l" t="t" r="r" b="b"/>
            <a:pathLst>
              <a:path w="7390914" h="5857299">
                <a:moveTo>
                  <a:pt x="0" y="0"/>
                </a:moveTo>
                <a:lnTo>
                  <a:pt x="7390914" y="0"/>
                </a:lnTo>
                <a:lnTo>
                  <a:pt x="7390914" y="5857300"/>
                </a:lnTo>
                <a:lnTo>
                  <a:pt x="0" y="5857300"/>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sp>
        <p:nvSpPr>
          <p:cNvPr id="9" name="TextBox 9"/>
          <p:cNvSpPr txBox="1"/>
          <p:nvPr/>
        </p:nvSpPr>
        <p:spPr>
          <a:xfrm>
            <a:off x="1295400" y="2461019"/>
            <a:ext cx="12115800" cy="3180358"/>
          </a:xfrm>
          <a:prstGeom prst="rect">
            <a:avLst/>
          </a:prstGeom>
        </p:spPr>
        <p:txBody>
          <a:bodyPr wrap="square" lIns="0" tIns="0" rIns="0" bIns="0" rtlCol="0" anchor="t">
            <a:spAutoFit/>
          </a:bodyPr>
          <a:lstStyle/>
          <a:p>
            <a:pPr marL="514350" indent="-514350">
              <a:lnSpc>
                <a:spcPts val="3076"/>
              </a:lnSpc>
              <a:buFont typeface="+mj-lt"/>
              <a:buAutoNum type="arabicPeriod" startAt="8"/>
            </a:pPr>
            <a:r>
              <a:rPr lang="en-US" sz="2929" dirty="0">
                <a:solidFill>
                  <a:srgbClr val="FFFFFF"/>
                </a:solidFill>
                <a:latin typeface="Montserrat"/>
                <a:ea typeface="Montserrat"/>
                <a:cs typeface="Montserrat"/>
                <a:sym typeface="Montserrat"/>
              </a:rPr>
              <a:t>Understanding and maturity also affect insight</a:t>
            </a:r>
            <a:r>
              <a:rPr lang="en-US" sz="2929" dirty="0" smtClean="0">
                <a:solidFill>
                  <a:srgbClr val="FFFFFF"/>
                </a:solidFill>
                <a:latin typeface="Montserrat"/>
                <a:ea typeface="Montserrat"/>
                <a:cs typeface="Montserrat"/>
                <a:sym typeface="Montserrat"/>
              </a:rPr>
              <a:t>.</a:t>
            </a:r>
          </a:p>
          <a:p>
            <a:pPr marL="514350" indent="-514350">
              <a:lnSpc>
                <a:spcPts val="3076"/>
              </a:lnSpc>
              <a:buFont typeface="+mj-lt"/>
              <a:buAutoNum type="arabicPeriod" startAt="8"/>
            </a:pPr>
            <a:endParaRPr lang="en-US" sz="2929" dirty="0">
              <a:solidFill>
                <a:srgbClr val="FFFFFF"/>
              </a:solidFill>
              <a:latin typeface="Montserrat"/>
              <a:ea typeface="Montserrat"/>
              <a:cs typeface="Montserrat"/>
              <a:sym typeface="Montserrat"/>
            </a:endParaRPr>
          </a:p>
          <a:p>
            <a:pPr marL="514350" indent="-514350">
              <a:lnSpc>
                <a:spcPts val="3076"/>
              </a:lnSpc>
              <a:buFont typeface="+mj-lt"/>
              <a:buAutoNum type="arabicPeriod" startAt="8"/>
            </a:pPr>
            <a:r>
              <a:rPr lang="en-US" sz="2929" dirty="0" smtClean="0">
                <a:solidFill>
                  <a:srgbClr val="FFFFFF"/>
                </a:solidFill>
                <a:latin typeface="Montserrat"/>
                <a:ea typeface="Montserrat"/>
                <a:cs typeface="Montserrat"/>
                <a:sym typeface="Montserrat"/>
              </a:rPr>
              <a:t>Insight </a:t>
            </a:r>
            <a:r>
              <a:rPr lang="en-US" sz="2929" dirty="0">
                <a:solidFill>
                  <a:srgbClr val="FFFFFF"/>
                </a:solidFill>
                <a:latin typeface="Montserrat"/>
                <a:ea typeface="Montserrat"/>
                <a:cs typeface="Montserrat"/>
                <a:sym typeface="Montserrat"/>
              </a:rPr>
              <a:t>is relative to the intellectual degree. The better kind of animals such as human beings has extra insight than the </a:t>
            </a:r>
            <a:r>
              <a:rPr lang="en-US" sz="2929" dirty="0" smtClean="0">
                <a:solidFill>
                  <a:srgbClr val="FFFFFF"/>
                </a:solidFill>
                <a:latin typeface="Montserrat"/>
                <a:ea typeface="Montserrat"/>
                <a:cs typeface="Montserrat"/>
                <a:sym typeface="Montserrat"/>
              </a:rPr>
              <a:t>participants of </a:t>
            </a:r>
            <a:r>
              <a:rPr lang="en-US" sz="2929" dirty="0">
                <a:solidFill>
                  <a:srgbClr val="FFFFFF"/>
                </a:solidFill>
                <a:latin typeface="Montserrat"/>
                <a:ea typeface="Montserrat"/>
                <a:cs typeface="Montserrat"/>
                <a:sym typeface="Montserrat"/>
              </a:rPr>
              <a:t>lower </a:t>
            </a:r>
            <a:r>
              <a:rPr lang="en-US" sz="2929" dirty="0" smtClean="0">
                <a:solidFill>
                  <a:srgbClr val="FFFFFF"/>
                </a:solidFill>
                <a:latin typeface="Montserrat"/>
                <a:ea typeface="Montserrat"/>
                <a:cs typeface="Montserrat"/>
                <a:sym typeface="Montserrat"/>
              </a:rPr>
              <a:t>species.</a:t>
            </a:r>
          </a:p>
          <a:p>
            <a:pPr marL="514350" indent="-514350">
              <a:lnSpc>
                <a:spcPts val="3076"/>
              </a:lnSpc>
              <a:buFont typeface="+mj-lt"/>
              <a:buAutoNum type="arabicPeriod" startAt="8"/>
            </a:pPr>
            <a:endParaRPr lang="en-US" sz="2929" dirty="0" smtClean="0">
              <a:solidFill>
                <a:srgbClr val="FFFFFF"/>
              </a:solidFill>
              <a:latin typeface="Montserrat"/>
              <a:ea typeface="Montserrat"/>
              <a:cs typeface="Montserrat"/>
              <a:sym typeface="Montserrat"/>
            </a:endParaRPr>
          </a:p>
          <a:p>
            <a:pPr marL="514350" indent="-514350">
              <a:lnSpc>
                <a:spcPts val="3076"/>
              </a:lnSpc>
              <a:buFont typeface="+mj-lt"/>
              <a:buAutoNum type="arabicPeriod" startAt="8"/>
            </a:pPr>
            <a:r>
              <a:rPr lang="en-US" sz="2929" dirty="0" smtClean="0">
                <a:solidFill>
                  <a:srgbClr val="FFFFFF"/>
                </a:solidFill>
                <a:latin typeface="Montserrat"/>
                <a:ea typeface="Montserrat"/>
                <a:cs typeface="Montserrat"/>
                <a:sym typeface="Montserrat"/>
              </a:rPr>
              <a:t>Sometimes </a:t>
            </a:r>
            <a:r>
              <a:rPr lang="en-US" sz="2929" dirty="0">
                <a:solidFill>
                  <a:srgbClr val="FFFFFF"/>
                </a:solidFill>
                <a:latin typeface="Montserrat"/>
                <a:ea typeface="Montserrat"/>
                <a:cs typeface="Montserrat"/>
                <a:sym typeface="Montserrat"/>
              </a:rPr>
              <a:t>Insight learning is closely up to the organism's capacity to learn.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350A2"/>
        </a:solidFill>
        <a:effectLst/>
      </p:bgPr>
    </p:bg>
    <p:spTree>
      <p:nvGrpSpPr>
        <p:cNvPr id="1" name=""/>
        <p:cNvGrpSpPr/>
        <p:nvPr/>
      </p:nvGrpSpPr>
      <p:grpSpPr>
        <a:xfrm>
          <a:off x="0" y="0"/>
          <a:ext cx="0" cy="0"/>
          <a:chOff x="0" y="0"/>
          <a:chExt cx="0" cy="0"/>
        </a:xfrm>
      </p:grpSpPr>
      <p:sp>
        <p:nvSpPr>
          <p:cNvPr id="2" name="Freeform 2"/>
          <p:cNvSpPr/>
          <p:nvPr/>
        </p:nvSpPr>
        <p:spPr>
          <a:xfrm rot="-10800000">
            <a:off x="4156202" y="7856043"/>
            <a:ext cx="9975595" cy="9975595"/>
          </a:xfrm>
          <a:custGeom>
            <a:avLst/>
            <a:gdLst/>
            <a:ahLst/>
            <a:cxnLst/>
            <a:rect l="l" t="t" r="r" b="b"/>
            <a:pathLst>
              <a:path w="9975595" h="9975595">
                <a:moveTo>
                  <a:pt x="0" y="0"/>
                </a:moveTo>
                <a:lnTo>
                  <a:pt x="9975596" y="0"/>
                </a:lnTo>
                <a:lnTo>
                  <a:pt x="9975596" y="9975595"/>
                </a:lnTo>
                <a:lnTo>
                  <a:pt x="0" y="99755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10800000">
            <a:off x="9531192" y="8560893"/>
            <a:ext cx="7390914" cy="5857299"/>
          </a:xfrm>
          <a:custGeom>
            <a:avLst/>
            <a:gdLst/>
            <a:ahLst/>
            <a:cxnLst/>
            <a:rect l="l" t="t" r="r" b="b"/>
            <a:pathLst>
              <a:path w="7390914" h="5857299">
                <a:moveTo>
                  <a:pt x="0" y="0"/>
                </a:moveTo>
                <a:lnTo>
                  <a:pt x="7390914" y="0"/>
                </a:lnTo>
                <a:lnTo>
                  <a:pt x="7390914" y="5857299"/>
                </a:lnTo>
                <a:lnTo>
                  <a:pt x="0" y="5857299"/>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sp>
        <p:nvSpPr>
          <p:cNvPr id="6" name="Freeform 6"/>
          <p:cNvSpPr/>
          <p:nvPr/>
        </p:nvSpPr>
        <p:spPr>
          <a:xfrm rot="-10800000">
            <a:off x="-4415837" y="-6008908"/>
            <a:ext cx="9975595" cy="9975595"/>
          </a:xfrm>
          <a:custGeom>
            <a:avLst/>
            <a:gdLst/>
            <a:ahLst/>
            <a:cxnLst/>
            <a:rect l="l" t="t" r="r" b="b"/>
            <a:pathLst>
              <a:path w="9975595" h="9975595">
                <a:moveTo>
                  <a:pt x="0" y="0"/>
                </a:moveTo>
                <a:lnTo>
                  <a:pt x="9975595" y="0"/>
                </a:lnTo>
                <a:lnTo>
                  <a:pt x="9975595" y="9975596"/>
                </a:lnTo>
                <a:lnTo>
                  <a:pt x="0" y="99755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rot="-10800000">
            <a:off x="-4817784" y="96221"/>
            <a:ext cx="7390914" cy="5857299"/>
          </a:xfrm>
          <a:custGeom>
            <a:avLst/>
            <a:gdLst/>
            <a:ahLst/>
            <a:cxnLst/>
            <a:rect l="l" t="t" r="r" b="b"/>
            <a:pathLst>
              <a:path w="7390914" h="5857299">
                <a:moveTo>
                  <a:pt x="0" y="0"/>
                </a:moveTo>
                <a:lnTo>
                  <a:pt x="7390915" y="0"/>
                </a:lnTo>
                <a:lnTo>
                  <a:pt x="7390915" y="5857300"/>
                </a:lnTo>
                <a:lnTo>
                  <a:pt x="0" y="5857300"/>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sp>
        <p:nvSpPr>
          <p:cNvPr id="8" name="TextBox 8"/>
          <p:cNvSpPr txBox="1"/>
          <p:nvPr/>
        </p:nvSpPr>
        <p:spPr>
          <a:xfrm>
            <a:off x="2573131" y="1028700"/>
            <a:ext cx="15029069" cy="1256754"/>
          </a:xfrm>
          <a:prstGeom prst="rect">
            <a:avLst/>
          </a:prstGeom>
        </p:spPr>
        <p:txBody>
          <a:bodyPr wrap="square" lIns="0" tIns="0" rIns="0" bIns="0" rtlCol="0" anchor="t">
            <a:spAutoFit/>
          </a:bodyPr>
          <a:lstStyle/>
          <a:p>
            <a:pPr algn="l">
              <a:lnSpc>
                <a:spcPts val="4941"/>
              </a:lnSpc>
            </a:pPr>
            <a:r>
              <a:rPr lang="en-US" sz="6100" b="1" dirty="0" smtClean="0">
                <a:solidFill>
                  <a:srgbClr val="C4DF8F"/>
                </a:solidFill>
                <a:latin typeface="Montserrat Ultra-Bold"/>
                <a:ea typeface="Montserrat Ultra-Bold"/>
                <a:cs typeface="Montserrat Ultra-Bold"/>
                <a:sym typeface="Montserrat Ultra-Bold"/>
              </a:rPr>
              <a:t>Educational Implications of Learning by Insight  </a:t>
            </a:r>
            <a:endParaRPr lang="en-US" sz="6100" b="1" dirty="0">
              <a:solidFill>
                <a:srgbClr val="C4DF8F"/>
              </a:solidFill>
              <a:latin typeface="Montserrat Ultra-Bold"/>
              <a:ea typeface="Montserrat Ultra-Bold"/>
              <a:cs typeface="Montserrat Ultra-Bold"/>
              <a:sym typeface="Montserrat Ultra-Bold"/>
            </a:endParaRPr>
          </a:p>
        </p:txBody>
      </p:sp>
      <p:sp>
        <p:nvSpPr>
          <p:cNvPr id="9" name="TextBox 9"/>
          <p:cNvSpPr txBox="1"/>
          <p:nvPr/>
        </p:nvSpPr>
        <p:spPr>
          <a:xfrm>
            <a:off x="3118975" y="3014607"/>
            <a:ext cx="13568825" cy="4372992"/>
          </a:xfrm>
          <a:prstGeom prst="rect">
            <a:avLst/>
          </a:prstGeom>
        </p:spPr>
        <p:txBody>
          <a:bodyPr wrap="square" lIns="0" tIns="0" rIns="0" bIns="0" rtlCol="0" anchor="t">
            <a:spAutoFit/>
          </a:bodyPr>
          <a:lstStyle/>
          <a:p>
            <a:pPr>
              <a:lnSpc>
                <a:spcPts val="3076"/>
              </a:lnSpc>
            </a:pPr>
            <a:r>
              <a:rPr lang="en-US" sz="2929" dirty="0">
                <a:solidFill>
                  <a:srgbClr val="FFFFFF"/>
                </a:solidFill>
                <a:latin typeface="Montserrat"/>
                <a:ea typeface="Montserrat"/>
                <a:cs typeface="Montserrat"/>
                <a:sym typeface="Montserrat"/>
              </a:rPr>
              <a:t>The whole is greater than the parts and, therefore, the situation should be viewed as a whole</a:t>
            </a:r>
            <a:r>
              <a:rPr lang="en-US" sz="2929" dirty="0" smtClean="0">
                <a:solidFill>
                  <a:srgbClr val="FFFFFF"/>
                </a:solidFill>
                <a:latin typeface="Montserrat"/>
                <a:ea typeface="Montserrat"/>
                <a:cs typeface="Montserrat"/>
                <a:sym typeface="Montserrat"/>
              </a:rPr>
              <a:t>.</a:t>
            </a:r>
            <a:br>
              <a:rPr lang="en-US" sz="2929" dirty="0" smtClean="0">
                <a:solidFill>
                  <a:srgbClr val="FFFFFF"/>
                </a:solidFill>
                <a:latin typeface="Montserrat"/>
                <a:ea typeface="Montserrat"/>
                <a:cs typeface="Montserrat"/>
                <a:sym typeface="Montserrat"/>
              </a:rPr>
            </a:br>
            <a:endParaRPr lang="en-US" sz="2929" dirty="0" smtClean="0">
              <a:solidFill>
                <a:srgbClr val="FFFFFF"/>
              </a:solidFill>
              <a:latin typeface="Montserrat"/>
              <a:ea typeface="Montserrat"/>
              <a:cs typeface="Montserrat"/>
              <a:sym typeface="Montserrat"/>
            </a:endParaRPr>
          </a:p>
          <a:p>
            <a:pPr>
              <a:lnSpc>
                <a:spcPts val="3076"/>
              </a:lnSpc>
            </a:pPr>
            <a:r>
              <a:rPr lang="en-US" sz="2929" dirty="0">
                <a:solidFill>
                  <a:srgbClr val="FFFFFF"/>
                </a:solidFill>
                <a:latin typeface="Montserrat"/>
                <a:ea typeface="Montserrat"/>
                <a:cs typeface="Montserrat"/>
                <a:sym typeface="Montserrat"/>
              </a:rPr>
              <a:t>The use of blind fumbling and mechanical trial and error should be minimized. The learner should try to see relevant relationships and act </a:t>
            </a:r>
            <a:r>
              <a:rPr lang="en-US" sz="2929" dirty="0" smtClean="0">
                <a:solidFill>
                  <a:srgbClr val="FFFFFF"/>
                </a:solidFill>
                <a:latin typeface="Montserrat"/>
                <a:ea typeface="Montserrat"/>
                <a:cs typeface="Montserrat"/>
                <a:sym typeface="Montserrat"/>
              </a:rPr>
              <a:t>intelligently.</a:t>
            </a:r>
          </a:p>
          <a:p>
            <a:pPr>
              <a:lnSpc>
                <a:spcPts val="3076"/>
              </a:lnSpc>
            </a:pPr>
            <a:endParaRPr lang="en-US" sz="2929" dirty="0">
              <a:solidFill>
                <a:srgbClr val="FFFFFF"/>
              </a:solidFill>
              <a:latin typeface="Montserrat"/>
              <a:ea typeface="Montserrat"/>
              <a:cs typeface="Montserrat"/>
              <a:sym typeface="Montserrat"/>
            </a:endParaRPr>
          </a:p>
          <a:p>
            <a:pPr>
              <a:lnSpc>
                <a:spcPts val="3076"/>
              </a:lnSpc>
            </a:pPr>
            <a:r>
              <a:rPr lang="en-US" sz="2929" dirty="0">
                <a:solidFill>
                  <a:srgbClr val="FFFFFF"/>
                </a:solidFill>
                <a:latin typeface="Montserrat"/>
                <a:ea typeface="Montserrat"/>
                <a:cs typeface="Montserrat"/>
                <a:sym typeface="Montserrat"/>
              </a:rPr>
              <a:t>The purpose or motive plays the central role in the learning process</a:t>
            </a:r>
            <a:r>
              <a:rPr lang="en-US" sz="2929" dirty="0" smtClean="0">
                <a:solidFill>
                  <a:srgbClr val="FFFFFF"/>
                </a:solidFill>
                <a:latin typeface="Montserrat"/>
                <a:ea typeface="Montserrat"/>
                <a:cs typeface="Montserrat"/>
                <a:sym typeface="Montserrat"/>
              </a:rPr>
              <a:t>.</a:t>
            </a:r>
          </a:p>
          <a:p>
            <a:pPr>
              <a:lnSpc>
                <a:spcPts val="3076"/>
              </a:lnSpc>
            </a:pPr>
            <a:endParaRPr lang="en-US" sz="2929" dirty="0">
              <a:solidFill>
                <a:srgbClr val="FFFFFF"/>
              </a:solidFill>
              <a:latin typeface="Montserrat"/>
              <a:ea typeface="Montserrat"/>
              <a:cs typeface="Montserrat"/>
              <a:sym typeface="Montserrat"/>
            </a:endParaRPr>
          </a:p>
          <a:p>
            <a:pPr>
              <a:lnSpc>
                <a:spcPts val="3076"/>
              </a:lnSpc>
            </a:pPr>
            <a:r>
              <a:rPr lang="en-US" sz="2929" dirty="0">
                <a:solidFill>
                  <a:srgbClr val="FFFFFF"/>
                </a:solidFill>
                <a:latin typeface="Montserrat"/>
                <a:ea typeface="Montserrat"/>
                <a:cs typeface="Montserrat"/>
                <a:sym typeface="Montserrat"/>
              </a:rPr>
              <a:t>Subject matter (learning material) should be presented in Gestalt form. e.g. to teach about flower, take a complete flower and then go to </a:t>
            </a:r>
            <a:r>
              <a:rPr lang="en-US" sz="2929" dirty="0" smtClean="0">
                <a:solidFill>
                  <a:srgbClr val="FFFFFF"/>
                </a:solidFill>
                <a:latin typeface="Montserrat"/>
                <a:ea typeface="Montserrat"/>
                <a:cs typeface="Montserrat"/>
                <a:sym typeface="Montserrat"/>
              </a:rPr>
              <a:t>parts.</a:t>
            </a:r>
            <a:endParaRPr lang="en-US" sz="2929" dirty="0">
              <a:solidFill>
                <a:srgbClr val="FFFFFF"/>
              </a:solidFill>
              <a:latin typeface="Montserrat"/>
              <a:ea typeface="Montserrat"/>
              <a:cs typeface="Montserrat"/>
              <a:sym typeface="Montserrat"/>
            </a:endParaRPr>
          </a:p>
        </p:txBody>
      </p:sp>
      <p:sp>
        <p:nvSpPr>
          <p:cNvPr id="10" name="Freeform 10"/>
          <p:cNvSpPr/>
          <p:nvPr/>
        </p:nvSpPr>
        <p:spPr>
          <a:xfrm>
            <a:off x="2418595" y="7856043"/>
            <a:ext cx="1436428" cy="359107"/>
          </a:xfrm>
          <a:custGeom>
            <a:avLst/>
            <a:gdLst/>
            <a:ahLst/>
            <a:cxnLst/>
            <a:rect l="l" t="t" r="r" b="b"/>
            <a:pathLst>
              <a:path w="1436428" h="359107">
                <a:moveTo>
                  <a:pt x="0" y="0"/>
                </a:moveTo>
                <a:lnTo>
                  <a:pt x="1436428" y="0"/>
                </a:lnTo>
                <a:lnTo>
                  <a:pt x="1436428" y="359107"/>
                </a:lnTo>
                <a:lnTo>
                  <a:pt x="0" y="35910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350A2"/>
        </a:solidFill>
        <a:effectLst/>
      </p:bgPr>
    </p:bg>
    <p:spTree>
      <p:nvGrpSpPr>
        <p:cNvPr id="1" name=""/>
        <p:cNvGrpSpPr/>
        <p:nvPr/>
      </p:nvGrpSpPr>
      <p:grpSpPr>
        <a:xfrm>
          <a:off x="0" y="0"/>
          <a:ext cx="0" cy="0"/>
          <a:chOff x="0" y="0"/>
          <a:chExt cx="0" cy="0"/>
        </a:xfrm>
      </p:grpSpPr>
      <p:sp>
        <p:nvSpPr>
          <p:cNvPr id="2" name="Freeform 2"/>
          <p:cNvSpPr/>
          <p:nvPr/>
        </p:nvSpPr>
        <p:spPr>
          <a:xfrm rot="-10800000">
            <a:off x="14350145" y="5564698"/>
            <a:ext cx="9975595" cy="9975595"/>
          </a:xfrm>
          <a:custGeom>
            <a:avLst/>
            <a:gdLst/>
            <a:ahLst/>
            <a:cxnLst/>
            <a:rect l="l" t="t" r="r" b="b"/>
            <a:pathLst>
              <a:path w="9975595" h="9975595">
                <a:moveTo>
                  <a:pt x="0" y="0"/>
                </a:moveTo>
                <a:lnTo>
                  <a:pt x="9975595" y="0"/>
                </a:lnTo>
                <a:lnTo>
                  <a:pt x="9975595" y="9975596"/>
                </a:lnTo>
                <a:lnTo>
                  <a:pt x="0" y="99755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800000">
            <a:off x="11947028" y="8976298"/>
            <a:ext cx="7390914" cy="5857299"/>
          </a:xfrm>
          <a:custGeom>
            <a:avLst/>
            <a:gdLst/>
            <a:ahLst/>
            <a:cxnLst/>
            <a:rect l="l" t="t" r="r" b="b"/>
            <a:pathLst>
              <a:path w="7390914" h="5857299">
                <a:moveTo>
                  <a:pt x="0" y="0"/>
                </a:moveTo>
                <a:lnTo>
                  <a:pt x="7390914" y="0"/>
                </a:lnTo>
                <a:lnTo>
                  <a:pt x="7390914" y="5857300"/>
                </a:lnTo>
                <a:lnTo>
                  <a:pt x="0" y="58573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0800000">
            <a:off x="-4415837" y="-6008908"/>
            <a:ext cx="9975595" cy="9975595"/>
          </a:xfrm>
          <a:custGeom>
            <a:avLst/>
            <a:gdLst/>
            <a:ahLst/>
            <a:cxnLst/>
            <a:rect l="l" t="t" r="r" b="b"/>
            <a:pathLst>
              <a:path w="9975595" h="9975595">
                <a:moveTo>
                  <a:pt x="0" y="0"/>
                </a:moveTo>
                <a:lnTo>
                  <a:pt x="9975595" y="0"/>
                </a:lnTo>
                <a:lnTo>
                  <a:pt x="9975595" y="9975596"/>
                </a:lnTo>
                <a:lnTo>
                  <a:pt x="0" y="99755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10800000">
            <a:off x="-4817784" y="96221"/>
            <a:ext cx="7390914" cy="5857299"/>
          </a:xfrm>
          <a:custGeom>
            <a:avLst/>
            <a:gdLst/>
            <a:ahLst/>
            <a:cxnLst/>
            <a:rect l="l" t="t" r="r" b="b"/>
            <a:pathLst>
              <a:path w="7390914" h="5857299">
                <a:moveTo>
                  <a:pt x="0" y="0"/>
                </a:moveTo>
                <a:lnTo>
                  <a:pt x="7390915" y="0"/>
                </a:lnTo>
                <a:lnTo>
                  <a:pt x="7390915" y="5857300"/>
                </a:lnTo>
                <a:lnTo>
                  <a:pt x="0" y="58573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6" name="Group 6"/>
          <p:cNvGrpSpPr/>
          <p:nvPr/>
        </p:nvGrpSpPr>
        <p:grpSpPr>
          <a:xfrm>
            <a:off x="14421784" y="4676620"/>
            <a:ext cx="3676292" cy="367629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F8F"/>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a:off x="14978225" y="1028700"/>
            <a:ext cx="485901" cy="485901"/>
          </a:xfrm>
          <a:custGeom>
            <a:avLst/>
            <a:gdLst/>
            <a:ahLst/>
            <a:cxnLst/>
            <a:rect l="l" t="t" r="r" b="b"/>
            <a:pathLst>
              <a:path w="485901" h="485901">
                <a:moveTo>
                  <a:pt x="0" y="0"/>
                </a:moveTo>
                <a:lnTo>
                  <a:pt x="485901" y="0"/>
                </a:lnTo>
                <a:lnTo>
                  <a:pt x="485901" y="485901"/>
                </a:lnTo>
                <a:lnTo>
                  <a:pt x="0" y="485901"/>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13" name="Freeform 13"/>
          <p:cNvSpPr/>
          <p:nvPr/>
        </p:nvSpPr>
        <p:spPr>
          <a:xfrm>
            <a:off x="12181545" y="8490397"/>
            <a:ext cx="485901" cy="485901"/>
          </a:xfrm>
          <a:custGeom>
            <a:avLst/>
            <a:gdLst/>
            <a:ahLst/>
            <a:cxnLst/>
            <a:rect l="l" t="t" r="r" b="b"/>
            <a:pathLst>
              <a:path w="485901" h="485901">
                <a:moveTo>
                  <a:pt x="0" y="0"/>
                </a:moveTo>
                <a:lnTo>
                  <a:pt x="485901" y="0"/>
                </a:lnTo>
                <a:lnTo>
                  <a:pt x="485901" y="485901"/>
                </a:lnTo>
                <a:lnTo>
                  <a:pt x="0" y="485901"/>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15" name="TextBox 15"/>
          <p:cNvSpPr txBox="1"/>
          <p:nvPr/>
        </p:nvSpPr>
        <p:spPr>
          <a:xfrm>
            <a:off x="2418594" y="1653939"/>
            <a:ext cx="14878806" cy="1987724"/>
          </a:xfrm>
          <a:prstGeom prst="rect">
            <a:avLst/>
          </a:prstGeom>
        </p:spPr>
        <p:txBody>
          <a:bodyPr wrap="square" lIns="0" tIns="0" rIns="0" bIns="0" rtlCol="0" anchor="t">
            <a:spAutoFit/>
          </a:bodyPr>
          <a:lstStyle/>
          <a:p>
            <a:pPr marL="316272" lvl="1">
              <a:lnSpc>
                <a:spcPts val="3076"/>
              </a:lnSpc>
            </a:pPr>
            <a:r>
              <a:rPr lang="en-US" sz="2929" dirty="0">
                <a:solidFill>
                  <a:srgbClr val="FFFFFF"/>
                </a:solidFill>
                <a:latin typeface="Montserrat"/>
                <a:ea typeface="Montserrat"/>
                <a:cs typeface="Montserrat"/>
                <a:sym typeface="Montserrat"/>
              </a:rPr>
              <a:t>The greater contribution of the insight theory of learning is that it has made learning an intelligent task requiring mental abilities instead of blind fumbling and automatic responses to </a:t>
            </a:r>
            <a:r>
              <a:rPr lang="en-US" sz="2929" dirty="0" smtClean="0">
                <a:solidFill>
                  <a:srgbClr val="FFFFFF"/>
                </a:solidFill>
                <a:latin typeface="Montserrat"/>
                <a:ea typeface="Montserrat"/>
                <a:cs typeface="Montserrat"/>
                <a:sym typeface="Montserrat"/>
              </a:rPr>
              <a:t>specific </a:t>
            </a:r>
            <a:r>
              <a:rPr lang="en-US" sz="2929" dirty="0">
                <a:solidFill>
                  <a:srgbClr val="FFFFFF"/>
                </a:solidFill>
                <a:latin typeface="Montserrat"/>
                <a:ea typeface="Montserrat"/>
                <a:cs typeface="Montserrat"/>
                <a:sym typeface="Montserrat"/>
              </a:rPr>
              <a:t>stimuli</a:t>
            </a:r>
            <a:r>
              <a:rPr lang="en-US" sz="2929" dirty="0" smtClean="0">
                <a:solidFill>
                  <a:srgbClr val="FFFFFF"/>
                </a:solidFill>
                <a:latin typeface="Montserrat"/>
                <a:ea typeface="Montserrat"/>
                <a:cs typeface="Montserrat"/>
                <a:sym typeface="Montserrat"/>
              </a:rPr>
              <a:t>.</a:t>
            </a:r>
          </a:p>
          <a:p>
            <a:pPr marL="316272" lvl="1">
              <a:lnSpc>
                <a:spcPts val="3076"/>
              </a:lnSpc>
            </a:pPr>
            <a:endParaRPr lang="en-US" sz="2929" dirty="0">
              <a:solidFill>
                <a:srgbClr val="FFFFFF"/>
              </a:solidFill>
              <a:latin typeface="Montserrat"/>
              <a:ea typeface="Montserrat"/>
              <a:cs typeface="Montserrat"/>
              <a:sym typeface="Montserrat"/>
            </a:endParaRPr>
          </a:p>
          <a:p>
            <a:pPr marL="316272" lvl="1">
              <a:lnSpc>
                <a:spcPts val="3076"/>
              </a:lnSpc>
            </a:pPr>
            <a:endParaRPr lang="en-US" sz="2929" dirty="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4DF8F"/>
        </a:solidFill>
        <a:effectLst/>
      </p:bgPr>
    </p:bg>
    <p:spTree>
      <p:nvGrpSpPr>
        <p:cNvPr id="1" name=""/>
        <p:cNvGrpSpPr/>
        <p:nvPr/>
      </p:nvGrpSpPr>
      <p:grpSpPr>
        <a:xfrm>
          <a:off x="0" y="0"/>
          <a:ext cx="0" cy="0"/>
          <a:chOff x="0" y="0"/>
          <a:chExt cx="0" cy="0"/>
        </a:xfrm>
      </p:grpSpPr>
      <p:sp>
        <p:nvSpPr>
          <p:cNvPr id="2" name="Freeform 2"/>
          <p:cNvSpPr/>
          <p:nvPr/>
        </p:nvSpPr>
        <p:spPr>
          <a:xfrm>
            <a:off x="4816062" y="-6290494"/>
            <a:ext cx="9975595" cy="9975595"/>
          </a:xfrm>
          <a:custGeom>
            <a:avLst/>
            <a:gdLst/>
            <a:ahLst/>
            <a:cxnLst/>
            <a:rect l="l" t="t" r="r" b="b"/>
            <a:pathLst>
              <a:path w="9975595" h="9975595">
                <a:moveTo>
                  <a:pt x="0" y="0"/>
                </a:moveTo>
                <a:lnTo>
                  <a:pt x="9975595" y="0"/>
                </a:lnTo>
                <a:lnTo>
                  <a:pt x="9975595" y="9975595"/>
                </a:lnTo>
                <a:lnTo>
                  <a:pt x="0" y="9975595"/>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0083366" y="0"/>
            <a:ext cx="8204634" cy="10287000"/>
            <a:chOff x="0" y="0"/>
            <a:chExt cx="10939512" cy="13716000"/>
          </a:xfrm>
        </p:grpSpPr>
        <p:pic>
          <p:nvPicPr>
            <p:cNvPr id="4" name="Picture 4"/>
            <p:cNvPicPr>
              <a:picLocks noChangeAspect="1"/>
            </p:cNvPicPr>
            <p:nvPr/>
          </p:nvPicPr>
          <p:blipFill>
            <a:blip r:embed="rId4"/>
            <a:srcRect l="22583" r="22583"/>
            <a:stretch>
              <a:fillRect/>
            </a:stretch>
          </p:blipFill>
          <p:spPr>
            <a:xfrm>
              <a:off x="0" y="0"/>
              <a:ext cx="10939512" cy="13716000"/>
            </a:xfrm>
            <a:prstGeom prst="rect">
              <a:avLst/>
            </a:prstGeom>
          </p:spPr>
        </p:pic>
      </p:grpSp>
      <p:sp>
        <p:nvSpPr>
          <p:cNvPr id="5" name="Freeform 5"/>
          <p:cNvSpPr/>
          <p:nvPr/>
        </p:nvSpPr>
        <p:spPr>
          <a:xfrm>
            <a:off x="6845085" y="-3817202"/>
            <a:ext cx="7390914" cy="5857299"/>
          </a:xfrm>
          <a:custGeom>
            <a:avLst/>
            <a:gdLst/>
            <a:ahLst/>
            <a:cxnLst/>
            <a:rect l="l" t="t" r="r" b="b"/>
            <a:pathLst>
              <a:path w="7390914" h="5857299">
                <a:moveTo>
                  <a:pt x="0" y="0"/>
                </a:moveTo>
                <a:lnTo>
                  <a:pt x="7390914" y="0"/>
                </a:lnTo>
                <a:lnTo>
                  <a:pt x="7390914" y="5857300"/>
                </a:lnTo>
                <a:lnTo>
                  <a:pt x="0" y="58573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3219340" y="4559118"/>
            <a:ext cx="9975595" cy="9975595"/>
          </a:xfrm>
          <a:custGeom>
            <a:avLst/>
            <a:gdLst/>
            <a:ahLst/>
            <a:cxnLst/>
            <a:rect l="l" t="t" r="r" b="b"/>
            <a:pathLst>
              <a:path w="9975595" h="9975595">
                <a:moveTo>
                  <a:pt x="0" y="0"/>
                </a:moveTo>
                <a:lnTo>
                  <a:pt x="9975596" y="0"/>
                </a:lnTo>
                <a:lnTo>
                  <a:pt x="9975596" y="9975596"/>
                </a:lnTo>
                <a:lnTo>
                  <a:pt x="0" y="9975596"/>
                </a:lnTo>
                <a:lnTo>
                  <a:pt x="0" y="0"/>
                </a:lnTo>
                <a:close/>
              </a:path>
            </a:pathLst>
          </a:custGeom>
          <a:blipFill>
            <a:blip r:embed="rId2">
              <a:alphaModFix amt="4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926999" y="7792999"/>
            <a:ext cx="7390914" cy="5857299"/>
          </a:xfrm>
          <a:custGeom>
            <a:avLst/>
            <a:gdLst/>
            <a:ahLst/>
            <a:cxnLst/>
            <a:rect l="l" t="t" r="r" b="b"/>
            <a:pathLst>
              <a:path w="7390914" h="5857299">
                <a:moveTo>
                  <a:pt x="0" y="0"/>
                </a:moveTo>
                <a:lnTo>
                  <a:pt x="7390914" y="0"/>
                </a:lnTo>
                <a:lnTo>
                  <a:pt x="7390914" y="5857299"/>
                </a:lnTo>
                <a:lnTo>
                  <a:pt x="0" y="585729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a:off x="2099937" y="6668567"/>
            <a:ext cx="1447236" cy="361809"/>
          </a:xfrm>
          <a:custGeom>
            <a:avLst/>
            <a:gdLst/>
            <a:ahLst/>
            <a:cxnLst/>
            <a:rect l="l" t="t" r="r" b="b"/>
            <a:pathLst>
              <a:path w="1447236" h="361809">
                <a:moveTo>
                  <a:pt x="0" y="0"/>
                </a:moveTo>
                <a:lnTo>
                  <a:pt x="1447236" y="0"/>
                </a:lnTo>
                <a:lnTo>
                  <a:pt x="1447236" y="361809"/>
                </a:lnTo>
                <a:lnTo>
                  <a:pt x="0" y="36180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TextBox 9"/>
          <p:cNvSpPr txBox="1"/>
          <p:nvPr/>
        </p:nvSpPr>
        <p:spPr>
          <a:xfrm>
            <a:off x="2099937" y="4416061"/>
            <a:ext cx="10275038" cy="1934410"/>
          </a:xfrm>
          <a:prstGeom prst="rect">
            <a:avLst/>
          </a:prstGeom>
        </p:spPr>
        <p:txBody>
          <a:bodyPr lIns="0" tIns="0" rIns="0" bIns="0" rtlCol="0" anchor="t">
            <a:spAutoFit/>
          </a:bodyPr>
          <a:lstStyle/>
          <a:p>
            <a:pPr algn="l">
              <a:lnSpc>
                <a:spcPts val="14746"/>
              </a:lnSpc>
            </a:pPr>
            <a:r>
              <a:rPr lang="en-US" sz="14043" b="1" spc="-800">
                <a:solidFill>
                  <a:srgbClr val="5350A2"/>
                </a:solidFill>
                <a:latin typeface="Montserrat Ultra-Bold"/>
                <a:ea typeface="Montserrat Ultra-Bold"/>
                <a:cs typeface="Montserrat Ultra-Bold"/>
                <a:sym typeface="Montserrat Ultra-Bold"/>
              </a:rPr>
              <a:t>thank you</a:t>
            </a:r>
          </a:p>
        </p:txBody>
      </p:sp>
      <p:sp>
        <p:nvSpPr>
          <p:cNvPr id="10" name="Freeform 10"/>
          <p:cNvSpPr/>
          <p:nvPr/>
        </p:nvSpPr>
        <p:spPr>
          <a:xfrm>
            <a:off x="1868395" y="3453559"/>
            <a:ext cx="463083" cy="463083"/>
          </a:xfrm>
          <a:custGeom>
            <a:avLst/>
            <a:gdLst/>
            <a:ahLst/>
            <a:cxnLst/>
            <a:rect l="l" t="t" r="r" b="b"/>
            <a:pathLst>
              <a:path w="463083" h="463083">
                <a:moveTo>
                  <a:pt x="0" y="0"/>
                </a:moveTo>
                <a:lnTo>
                  <a:pt x="463084" y="0"/>
                </a:lnTo>
                <a:lnTo>
                  <a:pt x="463084" y="463084"/>
                </a:lnTo>
                <a:lnTo>
                  <a:pt x="0" y="46308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1" name="Freeform 11"/>
          <p:cNvSpPr/>
          <p:nvPr/>
        </p:nvSpPr>
        <p:spPr>
          <a:xfrm>
            <a:off x="9144000" y="7030376"/>
            <a:ext cx="279507" cy="279507"/>
          </a:xfrm>
          <a:custGeom>
            <a:avLst/>
            <a:gdLst/>
            <a:ahLst/>
            <a:cxnLst/>
            <a:rect l="l" t="t" r="r" b="b"/>
            <a:pathLst>
              <a:path w="279507" h="279507">
                <a:moveTo>
                  <a:pt x="0" y="0"/>
                </a:moveTo>
                <a:lnTo>
                  <a:pt x="279507" y="0"/>
                </a:lnTo>
                <a:lnTo>
                  <a:pt x="279507" y="279506"/>
                </a:lnTo>
                <a:lnTo>
                  <a:pt x="0" y="27950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350A2"/>
        </a:solidFill>
        <a:effectLst/>
      </p:bgPr>
    </p:bg>
    <p:spTree>
      <p:nvGrpSpPr>
        <p:cNvPr id="1" name=""/>
        <p:cNvGrpSpPr/>
        <p:nvPr/>
      </p:nvGrpSpPr>
      <p:grpSpPr>
        <a:xfrm>
          <a:off x="0" y="0"/>
          <a:ext cx="0" cy="0"/>
          <a:chOff x="0" y="0"/>
          <a:chExt cx="0" cy="0"/>
        </a:xfrm>
      </p:grpSpPr>
      <p:sp>
        <p:nvSpPr>
          <p:cNvPr id="2" name="Freeform 2"/>
          <p:cNvSpPr/>
          <p:nvPr/>
        </p:nvSpPr>
        <p:spPr>
          <a:xfrm>
            <a:off x="-3219340" y="4704661"/>
            <a:ext cx="9975595" cy="9975595"/>
          </a:xfrm>
          <a:custGeom>
            <a:avLst/>
            <a:gdLst/>
            <a:ahLst/>
            <a:cxnLst/>
            <a:rect l="l" t="t" r="r" b="b"/>
            <a:pathLst>
              <a:path w="9975595" h="9975595">
                <a:moveTo>
                  <a:pt x="0" y="0"/>
                </a:moveTo>
                <a:lnTo>
                  <a:pt x="9975596" y="0"/>
                </a:lnTo>
                <a:lnTo>
                  <a:pt x="9975596" y="9975596"/>
                </a:lnTo>
                <a:lnTo>
                  <a:pt x="0" y="99755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1522307" y="-4393257"/>
            <a:ext cx="9975595" cy="9975595"/>
          </a:xfrm>
          <a:custGeom>
            <a:avLst/>
            <a:gdLst/>
            <a:ahLst/>
            <a:cxnLst/>
            <a:rect l="l" t="t" r="r" b="b"/>
            <a:pathLst>
              <a:path w="9975595" h="9975595">
                <a:moveTo>
                  <a:pt x="0" y="0"/>
                </a:moveTo>
                <a:lnTo>
                  <a:pt x="9975595" y="0"/>
                </a:lnTo>
                <a:lnTo>
                  <a:pt x="9975595" y="9975596"/>
                </a:lnTo>
                <a:lnTo>
                  <a:pt x="0" y="99755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645090" y="7788295"/>
            <a:ext cx="7390914" cy="5857299"/>
          </a:xfrm>
          <a:custGeom>
            <a:avLst/>
            <a:gdLst/>
            <a:ahLst/>
            <a:cxnLst/>
            <a:rect l="l" t="t" r="r" b="b"/>
            <a:pathLst>
              <a:path w="7390914" h="5857299">
                <a:moveTo>
                  <a:pt x="0" y="0"/>
                </a:moveTo>
                <a:lnTo>
                  <a:pt x="7390914" y="0"/>
                </a:lnTo>
                <a:lnTo>
                  <a:pt x="7390914" y="5857300"/>
                </a:lnTo>
                <a:lnTo>
                  <a:pt x="0" y="58573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7030464" y="-2806490"/>
            <a:ext cx="7390914" cy="5857299"/>
          </a:xfrm>
          <a:custGeom>
            <a:avLst/>
            <a:gdLst/>
            <a:ahLst/>
            <a:cxnLst/>
            <a:rect l="l" t="t" r="r" b="b"/>
            <a:pathLst>
              <a:path w="7390914" h="5857299">
                <a:moveTo>
                  <a:pt x="0" y="0"/>
                </a:moveTo>
                <a:lnTo>
                  <a:pt x="7390914" y="0"/>
                </a:lnTo>
                <a:lnTo>
                  <a:pt x="7390914" y="5857299"/>
                </a:lnTo>
                <a:lnTo>
                  <a:pt x="0" y="58572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2377722" y="2678465"/>
            <a:ext cx="13568224" cy="4052391"/>
          </a:xfrm>
          <a:prstGeom prst="rect">
            <a:avLst/>
          </a:prstGeom>
        </p:spPr>
        <p:txBody>
          <a:bodyPr lIns="0" tIns="0" rIns="0" bIns="0" rtlCol="0" anchor="t">
            <a:spAutoFit/>
          </a:bodyPr>
          <a:lstStyle/>
          <a:p>
            <a:pPr algn="ctr">
              <a:lnSpc>
                <a:spcPts val="7897"/>
              </a:lnSpc>
            </a:pPr>
            <a:r>
              <a:rPr lang="en-US" sz="7521" b="1" dirty="0" smtClean="0">
                <a:solidFill>
                  <a:srgbClr val="FFFFFF"/>
                </a:solidFill>
                <a:latin typeface="Montserrat Ultra-Bold"/>
                <a:ea typeface="Montserrat Ultra-Bold"/>
                <a:cs typeface="Montserrat Ultra-Bold"/>
                <a:sym typeface="Montserrat Ultra-Bold"/>
              </a:rPr>
              <a:t>Kohler’s Theory of Learning by Insight.</a:t>
            </a:r>
          </a:p>
          <a:p>
            <a:pPr algn="ctr">
              <a:lnSpc>
                <a:spcPts val="7897"/>
              </a:lnSpc>
            </a:pPr>
            <a:r>
              <a:rPr lang="en-US" sz="7521" b="1" dirty="0" smtClean="0">
                <a:solidFill>
                  <a:srgbClr val="FFFFFF"/>
                </a:solidFill>
                <a:latin typeface="Montserrat Ultra-Bold"/>
                <a:ea typeface="Montserrat Ultra-Bold"/>
                <a:cs typeface="Montserrat Ultra-Bold"/>
                <a:sym typeface="Montserrat Ultra-Bold"/>
              </a:rPr>
              <a:t>(Gestalt Theory of Learning) </a:t>
            </a:r>
            <a:endParaRPr lang="en-US" sz="7521" b="1" dirty="0">
              <a:solidFill>
                <a:srgbClr val="FFFFFF"/>
              </a:solidFill>
              <a:latin typeface="Montserrat Ultra-Bold"/>
              <a:ea typeface="Montserrat Ultra-Bold"/>
              <a:cs typeface="Montserrat Ultra-Bold"/>
              <a:sym typeface="Montserrat Ultra-Bold"/>
            </a:endParaRPr>
          </a:p>
        </p:txBody>
      </p:sp>
      <p:sp>
        <p:nvSpPr>
          <p:cNvPr id="7" name="Freeform 7"/>
          <p:cNvSpPr/>
          <p:nvPr/>
        </p:nvSpPr>
        <p:spPr>
          <a:xfrm>
            <a:off x="8167473" y="1028700"/>
            <a:ext cx="1470504" cy="1117583"/>
          </a:xfrm>
          <a:custGeom>
            <a:avLst/>
            <a:gdLst/>
            <a:ahLst/>
            <a:cxnLst/>
            <a:rect l="l" t="t" r="r" b="b"/>
            <a:pathLst>
              <a:path w="1470504" h="1117583">
                <a:moveTo>
                  <a:pt x="0" y="0"/>
                </a:moveTo>
                <a:lnTo>
                  <a:pt x="1470504" y="0"/>
                </a:lnTo>
                <a:lnTo>
                  <a:pt x="1470504" y="1117584"/>
                </a:lnTo>
                <a:lnTo>
                  <a:pt x="0" y="111758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8193413" y="7550648"/>
            <a:ext cx="1901174" cy="475293"/>
          </a:xfrm>
          <a:custGeom>
            <a:avLst/>
            <a:gdLst/>
            <a:ahLst/>
            <a:cxnLst/>
            <a:rect l="l" t="t" r="r" b="b"/>
            <a:pathLst>
              <a:path w="1901174" h="475293">
                <a:moveTo>
                  <a:pt x="0" y="0"/>
                </a:moveTo>
                <a:lnTo>
                  <a:pt x="1901174" y="0"/>
                </a:lnTo>
                <a:lnTo>
                  <a:pt x="1901174" y="475294"/>
                </a:lnTo>
                <a:lnTo>
                  <a:pt x="0" y="47529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350A2"/>
        </a:solidFill>
        <a:effectLst/>
      </p:bgPr>
    </p:bg>
    <p:spTree>
      <p:nvGrpSpPr>
        <p:cNvPr id="1" name=""/>
        <p:cNvGrpSpPr/>
        <p:nvPr/>
      </p:nvGrpSpPr>
      <p:grpSpPr>
        <a:xfrm>
          <a:off x="0" y="0"/>
          <a:ext cx="0" cy="0"/>
          <a:chOff x="0" y="0"/>
          <a:chExt cx="0" cy="0"/>
        </a:xfrm>
      </p:grpSpPr>
      <p:sp>
        <p:nvSpPr>
          <p:cNvPr id="2" name="Freeform 2"/>
          <p:cNvSpPr/>
          <p:nvPr/>
        </p:nvSpPr>
        <p:spPr>
          <a:xfrm rot="-10800000">
            <a:off x="-295864" y="5299202"/>
            <a:ext cx="9975595" cy="9975595"/>
          </a:xfrm>
          <a:custGeom>
            <a:avLst/>
            <a:gdLst/>
            <a:ahLst/>
            <a:cxnLst/>
            <a:rect l="l" t="t" r="r" b="b"/>
            <a:pathLst>
              <a:path w="9975595" h="9975595">
                <a:moveTo>
                  <a:pt x="0" y="0"/>
                </a:moveTo>
                <a:lnTo>
                  <a:pt x="9975596" y="0"/>
                </a:lnTo>
                <a:lnTo>
                  <a:pt x="9975596" y="9975596"/>
                </a:lnTo>
                <a:lnTo>
                  <a:pt x="0" y="99755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800000">
            <a:off x="-3219340" y="7830732"/>
            <a:ext cx="7390914" cy="5857299"/>
          </a:xfrm>
          <a:custGeom>
            <a:avLst/>
            <a:gdLst/>
            <a:ahLst/>
            <a:cxnLst/>
            <a:rect l="l" t="t" r="r" b="b"/>
            <a:pathLst>
              <a:path w="7390914" h="5857299">
                <a:moveTo>
                  <a:pt x="0" y="0"/>
                </a:moveTo>
                <a:lnTo>
                  <a:pt x="7390914" y="0"/>
                </a:lnTo>
                <a:lnTo>
                  <a:pt x="7390914" y="5857300"/>
                </a:lnTo>
                <a:lnTo>
                  <a:pt x="0" y="58573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2088636" y="5299202"/>
            <a:ext cx="2894564" cy="289456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F8F"/>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3499"/>
                </a:lnSpc>
              </a:pPr>
              <a:endParaRPr/>
            </a:p>
          </p:txBody>
        </p:sp>
      </p:grpSp>
      <p:sp>
        <p:nvSpPr>
          <p:cNvPr id="7" name="Freeform 7"/>
          <p:cNvSpPr/>
          <p:nvPr/>
        </p:nvSpPr>
        <p:spPr>
          <a:xfrm rot="-10800000">
            <a:off x="13972769" y="-2065840"/>
            <a:ext cx="9975595" cy="9975595"/>
          </a:xfrm>
          <a:custGeom>
            <a:avLst/>
            <a:gdLst/>
            <a:ahLst/>
            <a:cxnLst/>
            <a:rect l="l" t="t" r="r" b="b"/>
            <a:pathLst>
              <a:path w="9975595" h="9975595">
                <a:moveTo>
                  <a:pt x="0" y="0"/>
                </a:moveTo>
                <a:lnTo>
                  <a:pt x="9975595" y="0"/>
                </a:lnTo>
                <a:lnTo>
                  <a:pt x="9975595" y="9975595"/>
                </a:lnTo>
                <a:lnTo>
                  <a:pt x="0" y="99755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10800000">
            <a:off x="14983200" y="-1031178"/>
            <a:ext cx="7390914" cy="5857299"/>
          </a:xfrm>
          <a:custGeom>
            <a:avLst/>
            <a:gdLst/>
            <a:ahLst/>
            <a:cxnLst/>
            <a:rect l="l" t="t" r="r" b="b"/>
            <a:pathLst>
              <a:path w="7390914" h="5857299">
                <a:moveTo>
                  <a:pt x="0" y="0"/>
                </a:moveTo>
                <a:lnTo>
                  <a:pt x="7390914" y="0"/>
                </a:lnTo>
                <a:lnTo>
                  <a:pt x="7390914" y="5857299"/>
                </a:lnTo>
                <a:lnTo>
                  <a:pt x="0" y="58572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2359888" y="7489713"/>
            <a:ext cx="1436428" cy="359107"/>
          </a:xfrm>
          <a:custGeom>
            <a:avLst/>
            <a:gdLst/>
            <a:ahLst/>
            <a:cxnLst/>
            <a:rect l="l" t="t" r="r" b="b"/>
            <a:pathLst>
              <a:path w="1436428" h="359107">
                <a:moveTo>
                  <a:pt x="0" y="0"/>
                </a:moveTo>
                <a:lnTo>
                  <a:pt x="1436428" y="0"/>
                </a:lnTo>
                <a:lnTo>
                  <a:pt x="1436428" y="359107"/>
                </a:lnTo>
                <a:lnTo>
                  <a:pt x="0" y="35910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0" name="Group 10"/>
          <p:cNvGrpSpPr>
            <a:grpSpLocks noChangeAspect="1"/>
          </p:cNvGrpSpPr>
          <p:nvPr/>
        </p:nvGrpSpPr>
        <p:grpSpPr>
          <a:xfrm>
            <a:off x="12374975" y="2663385"/>
            <a:ext cx="4221485" cy="5246370"/>
            <a:chOff x="0" y="0"/>
            <a:chExt cx="5108702" cy="6348984"/>
          </a:xfrm>
        </p:grpSpPr>
        <p:sp>
          <p:nvSpPr>
            <p:cNvPr id="11" name="Freeform 11"/>
            <p:cNvSpPr/>
            <p:nvPr/>
          </p:nvSpPr>
          <p:spPr>
            <a:xfrm>
              <a:off x="0" y="0"/>
              <a:ext cx="5108702" cy="6348984"/>
            </a:xfrm>
            <a:custGeom>
              <a:avLst/>
              <a:gdLst/>
              <a:ahLst/>
              <a:cxnLst/>
              <a:rect l="l" t="t" r="r" b="b"/>
              <a:pathLst>
                <a:path w="5108702" h="6348984">
                  <a:moveTo>
                    <a:pt x="5108702" y="2554351"/>
                  </a:moveTo>
                  <a:lnTo>
                    <a:pt x="5108702" y="3794506"/>
                  </a:lnTo>
                  <a:cubicBezTo>
                    <a:pt x="5108702" y="5205222"/>
                    <a:pt x="3965067" y="6348857"/>
                    <a:pt x="2554351" y="6348857"/>
                  </a:cubicBezTo>
                  <a:lnTo>
                    <a:pt x="2554351" y="6348857"/>
                  </a:lnTo>
                  <a:cubicBezTo>
                    <a:pt x="1143635" y="6348984"/>
                    <a:pt x="0" y="5205349"/>
                    <a:pt x="0" y="3794506"/>
                  </a:cubicBezTo>
                  <a:lnTo>
                    <a:pt x="0" y="2554351"/>
                  </a:lnTo>
                  <a:cubicBezTo>
                    <a:pt x="0" y="1143635"/>
                    <a:pt x="1143635" y="0"/>
                    <a:pt x="2554351" y="0"/>
                  </a:cubicBezTo>
                  <a:lnTo>
                    <a:pt x="2554351" y="0"/>
                  </a:lnTo>
                  <a:cubicBezTo>
                    <a:pt x="3965067" y="0"/>
                    <a:pt x="5108702" y="1143635"/>
                    <a:pt x="5108702" y="2554351"/>
                  </a:cubicBezTo>
                  <a:close/>
                </a:path>
              </a:pathLst>
            </a:custGeom>
            <a:blipFill>
              <a:blip r:embed="rId8"/>
              <a:stretch>
                <a:fillRect l="-60076" r="-26803"/>
              </a:stretch>
            </a:blipFill>
          </p:spPr>
        </p:sp>
      </p:grpSp>
      <p:sp>
        <p:nvSpPr>
          <p:cNvPr id="12" name="TextBox 12"/>
          <p:cNvSpPr txBox="1"/>
          <p:nvPr/>
        </p:nvSpPr>
        <p:spPr>
          <a:xfrm>
            <a:off x="1828800" y="892052"/>
            <a:ext cx="9571388" cy="1038638"/>
          </a:xfrm>
          <a:prstGeom prst="rect">
            <a:avLst/>
          </a:prstGeom>
        </p:spPr>
        <p:txBody>
          <a:bodyPr lIns="0" tIns="0" rIns="0" bIns="0" rtlCol="0" anchor="t">
            <a:spAutoFit/>
          </a:bodyPr>
          <a:lstStyle/>
          <a:p>
            <a:pPr algn="l">
              <a:lnSpc>
                <a:spcPts val="7897"/>
              </a:lnSpc>
            </a:pPr>
            <a:r>
              <a:rPr lang="en-US" sz="7521" b="1" dirty="0">
                <a:solidFill>
                  <a:srgbClr val="C4DF8F"/>
                </a:solidFill>
                <a:latin typeface="Montserrat Ultra-Bold"/>
                <a:ea typeface="Montserrat Ultra-Bold"/>
                <a:cs typeface="Montserrat Ultra-Bold"/>
                <a:sym typeface="Montserrat Ultra-Bold"/>
              </a:rPr>
              <a:t>Introduction</a:t>
            </a:r>
          </a:p>
        </p:txBody>
      </p:sp>
      <p:sp>
        <p:nvSpPr>
          <p:cNvPr id="13" name="TextBox 13"/>
          <p:cNvSpPr txBox="1"/>
          <p:nvPr/>
        </p:nvSpPr>
        <p:spPr>
          <a:xfrm>
            <a:off x="1867396" y="2247900"/>
            <a:ext cx="9571388" cy="4372992"/>
          </a:xfrm>
          <a:prstGeom prst="rect">
            <a:avLst/>
          </a:prstGeom>
        </p:spPr>
        <p:txBody>
          <a:bodyPr lIns="0" tIns="0" rIns="0" bIns="0" rtlCol="0" anchor="t">
            <a:spAutoFit/>
          </a:bodyPr>
          <a:lstStyle/>
          <a:p>
            <a:pPr>
              <a:lnSpc>
                <a:spcPts val="3076"/>
              </a:lnSpc>
            </a:pPr>
            <a:r>
              <a:rPr lang="en-US" sz="2929" dirty="0">
                <a:solidFill>
                  <a:srgbClr val="FFFFFF"/>
                </a:solidFill>
                <a:latin typeface="Montserrat"/>
                <a:ea typeface="Montserrat"/>
                <a:cs typeface="Montserrat"/>
                <a:sym typeface="Montserrat"/>
              </a:rPr>
              <a:t>The German psychologist Wolfgang </a:t>
            </a:r>
            <a:r>
              <a:rPr lang="en-US" sz="2929" dirty="0" err="1">
                <a:solidFill>
                  <a:srgbClr val="FFFFFF"/>
                </a:solidFill>
                <a:latin typeface="Montserrat"/>
                <a:ea typeface="Montserrat"/>
                <a:cs typeface="Montserrat"/>
                <a:sym typeface="Montserrat"/>
              </a:rPr>
              <a:t>Köhler</a:t>
            </a:r>
            <a:r>
              <a:rPr lang="en-US" sz="2929" dirty="0">
                <a:solidFill>
                  <a:srgbClr val="FFFFFF"/>
                </a:solidFill>
                <a:latin typeface="Montserrat"/>
                <a:ea typeface="Montserrat"/>
                <a:cs typeface="Montserrat"/>
                <a:sym typeface="Montserrat"/>
              </a:rPr>
              <a:t> (1925) book "Mentality of </a:t>
            </a:r>
            <a:r>
              <a:rPr lang="en-US" sz="2929" dirty="0" smtClean="0">
                <a:solidFill>
                  <a:srgbClr val="FFFFFF"/>
                </a:solidFill>
                <a:latin typeface="Montserrat"/>
                <a:ea typeface="Montserrat"/>
                <a:cs typeface="Montserrat"/>
                <a:sym typeface="Montserrat"/>
              </a:rPr>
              <a:t>Apes“.</a:t>
            </a:r>
          </a:p>
          <a:p>
            <a:pPr>
              <a:lnSpc>
                <a:spcPts val="3076"/>
              </a:lnSpc>
            </a:pPr>
            <a:endParaRPr lang="en-US" sz="2929" dirty="0" smtClean="0">
              <a:solidFill>
                <a:srgbClr val="FFFFFF"/>
              </a:solidFill>
              <a:latin typeface="Montserrat"/>
              <a:ea typeface="Montserrat"/>
              <a:cs typeface="Montserrat"/>
              <a:sym typeface="Montserrat"/>
            </a:endParaRPr>
          </a:p>
          <a:p>
            <a:pPr>
              <a:lnSpc>
                <a:spcPts val="3076"/>
              </a:lnSpc>
            </a:pPr>
            <a:r>
              <a:rPr lang="en-US" sz="2929" dirty="0" smtClean="0">
                <a:solidFill>
                  <a:srgbClr val="FFFFFF"/>
                </a:solidFill>
                <a:latin typeface="Montserrat"/>
                <a:ea typeface="Montserrat"/>
                <a:cs typeface="Montserrat"/>
                <a:sym typeface="Montserrat"/>
              </a:rPr>
              <a:t>Experiments </a:t>
            </a:r>
            <a:r>
              <a:rPr lang="en-US" sz="2929" dirty="0">
                <a:solidFill>
                  <a:srgbClr val="FFFFFF"/>
                </a:solidFill>
                <a:latin typeface="Montserrat"/>
                <a:ea typeface="Montserrat"/>
                <a:cs typeface="Montserrat"/>
                <a:sym typeface="Montserrat"/>
              </a:rPr>
              <a:t>conducted on 'Canary Island' during </a:t>
            </a:r>
            <a:r>
              <a:rPr lang="en-US" sz="2929" dirty="0" smtClean="0">
                <a:solidFill>
                  <a:srgbClr val="FFFFFF"/>
                </a:solidFill>
                <a:latin typeface="Montserrat"/>
                <a:ea typeface="Montserrat"/>
                <a:cs typeface="Montserrat"/>
                <a:sym typeface="Montserrat"/>
              </a:rPr>
              <a:t>1913-17.</a:t>
            </a:r>
          </a:p>
          <a:p>
            <a:pPr>
              <a:lnSpc>
                <a:spcPts val="3076"/>
              </a:lnSpc>
            </a:pPr>
            <a:endParaRPr lang="en-US" sz="2929" dirty="0" smtClean="0">
              <a:solidFill>
                <a:srgbClr val="FFFFFF"/>
              </a:solidFill>
              <a:latin typeface="Montserrat"/>
              <a:ea typeface="Montserrat"/>
              <a:cs typeface="Montserrat"/>
              <a:sym typeface="Montserrat"/>
            </a:endParaRPr>
          </a:p>
          <a:p>
            <a:pPr>
              <a:lnSpc>
                <a:spcPts val="3076"/>
              </a:lnSpc>
            </a:pPr>
            <a:r>
              <a:rPr lang="en-US" sz="2929" dirty="0" smtClean="0">
                <a:solidFill>
                  <a:srgbClr val="FFFFFF"/>
                </a:solidFill>
                <a:latin typeface="Montserrat"/>
                <a:ea typeface="Montserrat"/>
                <a:cs typeface="Montserrat"/>
                <a:sym typeface="Montserrat"/>
              </a:rPr>
              <a:t>Also </a:t>
            </a:r>
            <a:r>
              <a:rPr lang="en-US" sz="2929" dirty="0">
                <a:solidFill>
                  <a:srgbClr val="FFFFFF"/>
                </a:solidFill>
                <a:latin typeface="Montserrat"/>
                <a:ea typeface="Montserrat"/>
                <a:cs typeface="Montserrat"/>
                <a:sym typeface="Montserrat"/>
              </a:rPr>
              <a:t>known as Gestalt Theory of </a:t>
            </a:r>
            <a:r>
              <a:rPr lang="en-US" sz="2929" dirty="0" smtClean="0">
                <a:solidFill>
                  <a:srgbClr val="FFFFFF"/>
                </a:solidFill>
                <a:latin typeface="Montserrat"/>
                <a:ea typeface="Montserrat"/>
                <a:cs typeface="Montserrat"/>
                <a:sym typeface="Montserrat"/>
              </a:rPr>
              <a:t>Learning.</a:t>
            </a:r>
          </a:p>
          <a:p>
            <a:pPr>
              <a:lnSpc>
                <a:spcPts val="3076"/>
              </a:lnSpc>
            </a:pPr>
            <a:endParaRPr lang="en-US" sz="2929" dirty="0" smtClean="0">
              <a:solidFill>
                <a:srgbClr val="FFFFFF"/>
              </a:solidFill>
              <a:latin typeface="Montserrat"/>
              <a:ea typeface="Montserrat"/>
              <a:cs typeface="Montserrat"/>
              <a:sym typeface="Montserrat"/>
            </a:endParaRPr>
          </a:p>
          <a:p>
            <a:pPr>
              <a:lnSpc>
                <a:spcPts val="3076"/>
              </a:lnSpc>
            </a:pPr>
            <a:r>
              <a:rPr lang="en-US" sz="2929" dirty="0" smtClean="0">
                <a:solidFill>
                  <a:srgbClr val="FFFFFF"/>
                </a:solidFill>
                <a:latin typeface="Montserrat"/>
                <a:ea typeface="Montserrat"/>
                <a:cs typeface="Montserrat"/>
                <a:sym typeface="Montserrat"/>
              </a:rPr>
              <a:t>Kohler's </a:t>
            </a:r>
            <a:r>
              <a:rPr lang="en-US" sz="2929" dirty="0">
                <a:solidFill>
                  <a:srgbClr val="FFFFFF"/>
                </a:solidFill>
                <a:latin typeface="Montserrat"/>
                <a:ea typeface="Montserrat"/>
                <a:cs typeface="Montserrat"/>
                <a:sym typeface="Montserrat"/>
              </a:rPr>
              <a:t>famous experiment on nine chimpanzees of various ages with a variety of objects including boxes, poles, and </a:t>
            </a:r>
            <a:r>
              <a:rPr lang="en-US" sz="2929" dirty="0" smtClean="0">
                <a:solidFill>
                  <a:srgbClr val="FFFFFF"/>
                </a:solidFill>
                <a:latin typeface="Montserrat"/>
                <a:ea typeface="Montserrat"/>
                <a:cs typeface="Montserrat"/>
                <a:sym typeface="Montserrat"/>
              </a:rPr>
              <a:t>sticks. </a:t>
            </a:r>
            <a:endParaRPr lang="en-US" sz="2929" dirty="0">
              <a:solidFill>
                <a:srgbClr val="FFFFFF"/>
              </a:solidFill>
              <a:latin typeface="Montserrat"/>
              <a:ea typeface="Montserrat"/>
              <a:cs typeface="Montserrat"/>
              <a:sym typeface="Montserrat"/>
            </a:endParaRPr>
          </a:p>
        </p:txBody>
      </p:sp>
      <p:sp>
        <p:nvSpPr>
          <p:cNvPr id="15" name="Freeform 15"/>
          <p:cNvSpPr/>
          <p:nvPr/>
        </p:nvSpPr>
        <p:spPr>
          <a:xfrm>
            <a:off x="12374975" y="2431844"/>
            <a:ext cx="463083" cy="463083"/>
          </a:xfrm>
          <a:custGeom>
            <a:avLst/>
            <a:gdLst/>
            <a:ahLst/>
            <a:cxnLst/>
            <a:rect l="l" t="t" r="r" b="b"/>
            <a:pathLst>
              <a:path w="463083" h="463083">
                <a:moveTo>
                  <a:pt x="0" y="0"/>
                </a:moveTo>
                <a:lnTo>
                  <a:pt x="463083" y="0"/>
                </a:lnTo>
                <a:lnTo>
                  <a:pt x="463083" y="463083"/>
                </a:lnTo>
                <a:lnTo>
                  <a:pt x="0" y="46308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6" name="Freeform 16"/>
          <p:cNvSpPr/>
          <p:nvPr/>
        </p:nvSpPr>
        <p:spPr>
          <a:xfrm>
            <a:off x="16364918" y="7730683"/>
            <a:ext cx="231542" cy="231542"/>
          </a:xfrm>
          <a:custGeom>
            <a:avLst/>
            <a:gdLst/>
            <a:ahLst/>
            <a:cxnLst/>
            <a:rect l="l" t="t" r="r" b="b"/>
            <a:pathLst>
              <a:path w="231542" h="231542">
                <a:moveTo>
                  <a:pt x="0" y="0"/>
                </a:moveTo>
                <a:lnTo>
                  <a:pt x="231542" y="0"/>
                </a:lnTo>
                <a:lnTo>
                  <a:pt x="231542" y="231542"/>
                </a:lnTo>
                <a:lnTo>
                  <a:pt x="0" y="231542"/>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4DF8F"/>
        </a:solidFill>
        <a:effectLst/>
      </p:bgPr>
    </p:bg>
    <p:spTree>
      <p:nvGrpSpPr>
        <p:cNvPr id="1" name=""/>
        <p:cNvGrpSpPr/>
        <p:nvPr/>
      </p:nvGrpSpPr>
      <p:grpSpPr>
        <a:xfrm>
          <a:off x="0" y="0"/>
          <a:ext cx="0" cy="0"/>
          <a:chOff x="0" y="0"/>
          <a:chExt cx="0" cy="0"/>
        </a:xfrm>
      </p:grpSpPr>
      <p:sp>
        <p:nvSpPr>
          <p:cNvPr id="2" name="Freeform 2"/>
          <p:cNvSpPr/>
          <p:nvPr/>
        </p:nvSpPr>
        <p:spPr>
          <a:xfrm>
            <a:off x="12550677" y="-5776333"/>
            <a:ext cx="9975595" cy="9975595"/>
          </a:xfrm>
          <a:custGeom>
            <a:avLst/>
            <a:gdLst/>
            <a:ahLst/>
            <a:cxnLst/>
            <a:rect l="l" t="t" r="r" b="b"/>
            <a:pathLst>
              <a:path w="9975595" h="9975595">
                <a:moveTo>
                  <a:pt x="0" y="0"/>
                </a:moveTo>
                <a:lnTo>
                  <a:pt x="9975595" y="0"/>
                </a:lnTo>
                <a:lnTo>
                  <a:pt x="9975595" y="9975595"/>
                </a:lnTo>
                <a:lnTo>
                  <a:pt x="0" y="9975595"/>
                </a:lnTo>
                <a:lnTo>
                  <a:pt x="0" y="0"/>
                </a:lnTo>
                <a:close/>
              </a:path>
            </a:pathLst>
          </a:custGeom>
          <a:blipFill>
            <a:blip r:embed="rId2">
              <a:alphaModFix amt="18999"/>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6439878" y="-2172198"/>
            <a:ext cx="7390914" cy="5857299"/>
          </a:xfrm>
          <a:custGeom>
            <a:avLst/>
            <a:gdLst/>
            <a:ahLst/>
            <a:cxnLst/>
            <a:rect l="l" t="t" r="r" b="b"/>
            <a:pathLst>
              <a:path w="7390914" h="5857299">
                <a:moveTo>
                  <a:pt x="0" y="0"/>
                </a:moveTo>
                <a:lnTo>
                  <a:pt x="7390914" y="0"/>
                </a:lnTo>
                <a:lnTo>
                  <a:pt x="7390914" y="5857299"/>
                </a:lnTo>
                <a:lnTo>
                  <a:pt x="0" y="58572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3219340" y="3685101"/>
            <a:ext cx="9975595" cy="9975595"/>
          </a:xfrm>
          <a:custGeom>
            <a:avLst/>
            <a:gdLst/>
            <a:ahLst/>
            <a:cxnLst/>
            <a:rect l="l" t="t" r="r" b="b"/>
            <a:pathLst>
              <a:path w="9975595" h="9975595">
                <a:moveTo>
                  <a:pt x="0" y="0"/>
                </a:moveTo>
                <a:lnTo>
                  <a:pt x="9975596" y="0"/>
                </a:lnTo>
                <a:lnTo>
                  <a:pt x="9975596" y="9975595"/>
                </a:lnTo>
                <a:lnTo>
                  <a:pt x="0" y="9975595"/>
                </a:lnTo>
                <a:lnTo>
                  <a:pt x="0" y="0"/>
                </a:lnTo>
                <a:close/>
              </a:path>
            </a:pathLst>
          </a:custGeom>
          <a:blipFill>
            <a:blip r:embed="rId2">
              <a:alphaModFix amt="18999"/>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762662" y="6689712"/>
            <a:ext cx="7390914" cy="5857299"/>
          </a:xfrm>
          <a:custGeom>
            <a:avLst/>
            <a:gdLst/>
            <a:ahLst/>
            <a:cxnLst/>
            <a:rect l="l" t="t" r="r" b="b"/>
            <a:pathLst>
              <a:path w="7390914" h="5857299">
                <a:moveTo>
                  <a:pt x="0" y="0"/>
                </a:moveTo>
                <a:lnTo>
                  <a:pt x="7390914" y="0"/>
                </a:lnTo>
                <a:lnTo>
                  <a:pt x="7390914" y="5857299"/>
                </a:lnTo>
                <a:lnTo>
                  <a:pt x="0" y="58572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9539984" y="7173149"/>
            <a:ext cx="869627" cy="217407"/>
          </a:xfrm>
          <a:custGeom>
            <a:avLst/>
            <a:gdLst/>
            <a:ahLst/>
            <a:cxnLst/>
            <a:rect l="l" t="t" r="r" b="b"/>
            <a:pathLst>
              <a:path w="869627" h="217407">
                <a:moveTo>
                  <a:pt x="0" y="0"/>
                </a:moveTo>
                <a:lnTo>
                  <a:pt x="869627" y="0"/>
                </a:lnTo>
                <a:lnTo>
                  <a:pt x="869627" y="217406"/>
                </a:lnTo>
                <a:lnTo>
                  <a:pt x="0" y="21740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1249139">
            <a:off x="14822471" y="5932089"/>
            <a:ext cx="4873659" cy="5481620"/>
          </a:xfrm>
          <a:custGeom>
            <a:avLst/>
            <a:gdLst/>
            <a:ahLst/>
            <a:cxnLst/>
            <a:rect l="l" t="t" r="r" b="b"/>
            <a:pathLst>
              <a:path w="4873659" h="5481620">
                <a:moveTo>
                  <a:pt x="0" y="0"/>
                </a:moveTo>
                <a:lnTo>
                  <a:pt x="4873658" y="0"/>
                </a:lnTo>
                <a:lnTo>
                  <a:pt x="4873658" y="5481620"/>
                </a:lnTo>
                <a:lnTo>
                  <a:pt x="0" y="548162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1249139" flipH="1" flipV="1">
            <a:off x="275220" y="-950372"/>
            <a:ext cx="4068495" cy="4576017"/>
          </a:xfrm>
          <a:custGeom>
            <a:avLst/>
            <a:gdLst/>
            <a:ahLst/>
            <a:cxnLst/>
            <a:rect l="l" t="t" r="r" b="b"/>
            <a:pathLst>
              <a:path w="4068495" h="4576017">
                <a:moveTo>
                  <a:pt x="4068495" y="4576017"/>
                </a:moveTo>
                <a:lnTo>
                  <a:pt x="0" y="4576017"/>
                </a:lnTo>
                <a:lnTo>
                  <a:pt x="0" y="0"/>
                </a:lnTo>
                <a:lnTo>
                  <a:pt x="4068495" y="0"/>
                </a:lnTo>
                <a:lnTo>
                  <a:pt x="4068495" y="4576017"/>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1143000" y="4261229"/>
            <a:ext cx="7375542" cy="948978"/>
          </a:xfrm>
          <a:prstGeom prst="rect">
            <a:avLst/>
          </a:prstGeom>
        </p:spPr>
        <p:txBody>
          <a:bodyPr lIns="0" tIns="0" rIns="0" bIns="0" rtlCol="0" anchor="t">
            <a:spAutoFit/>
          </a:bodyPr>
          <a:lstStyle/>
          <a:p>
            <a:pPr algn="l">
              <a:lnSpc>
                <a:spcPts val="7351"/>
              </a:lnSpc>
            </a:pPr>
            <a:r>
              <a:rPr lang="en-US" sz="7001" b="1" dirty="0" smtClean="0">
                <a:solidFill>
                  <a:srgbClr val="5350A2"/>
                </a:solidFill>
                <a:latin typeface="Montserrat Ultra-Bold"/>
                <a:ea typeface="Montserrat Ultra-Bold"/>
                <a:cs typeface="Montserrat Ultra-Bold"/>
                <a:sym typeface="Montserrat Ultra-Bold"/>
              </a:rPr>
              <a:t>Experiment 1</a:t>
            </a:r>
            <a:endParaRPr lang="en-US" sz="7001" b="1" dirty="0">
              <a:solidFill>
                <a:srgbClr val="5350A2"/>
              </a:solidFill>
              <a:latin typeface="Montserrat Ultra-Bold"/>
              <a:ea typeface="Montserrat Ultra-Bold"/>
              <a:cs typeface="Montserrat Ultra-Bold"/>
              <a:sym typeface="Montserrat Ultra-Bold"/>
            </a:endParaRPr>
          </a:p>
        </p:txBody>
      </p:sp>
      <p:sp>
        <p:nvSpPr>
          <p:cNvPr id="11" name="TextBox 11"/>
          <p:cNvSpPr txBox="1"/>
          <p:nvPr/>
        </p:nvSpPr>
        <p:spPr>
          <a:xfrm>
            <a:off x="8305800" y="2121770"/>
            <a:ext cx="7848600" cy="4154984"/>
          </a:xfrm>
          <a:prstGeom prst="rect">
            <a:avLst/>
          </a:prstGeom>
        </p:spPr>
        <p:txBody>
          <a:bodyPr wrap="square" lIns="0" tIns="0" rIns="0" bIns="0" rtlCol="0" anchor="t">
            <a:spAutoFit/>
          </a:bodyPr>
          <a:lstStyle/>
          <a:p>
            <a:pPr>
              <a:lnSpc>
                <a:spcPts val="3603"/>
              </a:lnSpc>
            </a:pPr>
            <a:r>
              <a:rPr lang="en-US" sz="2929" dirty="0">
                <a:solidFill>
                  <a:srgbClr val="000000"/>
                </a:solidFill>
                <a:latin typeface="Montserrat"/>
                <a:ea typeface="Montserrat"/>
                <a:cs typeface="Montserrat"/>
                <a:sym typeface="Montserrat"/>
              </a:rPr>
              <a:t>In one experiment, Kohler put a chimpanzee Sultan inside a cage and a banana was hung from the roof of the cage. A box was placed inside the cage. The chimpanzee tried to reach the banana by jumping but could not succeed. Suddenly, he got an idea and used the box as a jumping platform by placing it just below the hanging banana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4DF8F"/>
        </a:solidFill>
        <a:effectLst/>
      </p:bgPr>
    </p:bg>
    <p:spTree>
      <p:nvGrpSpPr>
        <p:cNvPr id="1" name=""/>
        <p:cNvGrpSpPr/>
        <p:nvPr/>
      </p:nvGrpSpPr>
      <p:grpSpPr>
        <a:xfrm>
          <a:off x="0" y="0"/>
          <a:ext cx="0" cy="0"/>
          <a:chOff x="0" y="0"/>
          <a:chExt cx="0" cy="0"/>
        </a:xfrm>
      </p:grpSpPr>
      <p:sp>
        <p:nvSpPr>
          <p:cNvPr id="2" name="Freeform 2"/>
          <p:cNvSpPr/>
          <p:nvPr/>
        </p:nvSpPr>
        <p:spPr>
          <a:xfrm rot="-10800000">
            <a:off x="-816223" y="5973843"/>
            <a:ext cx="9975595" cy="9975595"/>
          </a:xfrm>
          <a:custGeom>
            <a:avLst/>
            <a:gdLst/>
            <a:ahLst/>
            <a:cxnLst/>
            <a:rect l="l" t="t" r="r" b="b"/>
            <a:pathLst>
              <a:path w="9975595" h="9975595">
                <a:moveTo>
                  <a:pt x="0" y="0"/>
                </a:moveTo>
                <a:lnTo>
                  <a:pt x="9975595" y="0"/>
                </a:lnTo>
                <a:lnTo>
                  <a:pt x="9975595" y="9975595"/>
                </a:lnTo>
                <a:lnTo>
                  <a:pt x="0" y="9975595"/>
                </a:lnTo>
                <a:lnTo>
                  <a:pt x="0" y="0"/>
                </a:lnTo>
                <a:close/>
              </a:path>
            </a:pathLst>
          </a:custGeom>
          <a:blipFill>
            <a:blip r:embed="rId2">
              <a:alphaModFix amt="18999"/>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800000">
            <a:off x="-3219340" y="7830732"/>
            <a:ext cx="7390914" cy="5857299"/>
          </a:xfrm>
          <a:custGeom>
            <a:avLst/>
            <a:gdLst/>
            <a:ahLst/>
            <a:cxnLst/>
            <a:rect l="l" t="t" r="r" b="b"/>
            <a:pathLst>
              <a:path w="7390914" h="5857299">
                <a:moveTo>
                  <a:pt x="0" y="0"/>
                </a:moveTo>
                <a:lnTo>
                  <a:pt x="7390914" y="0"/>
                </a:lnTo>
                <a:lnTo>
                  <a:pt x="7390914" y="5857300"/>
                </a:lnTo>
                <a:lnTo>
                  <a:pt x="0" y="58573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0800000">
            <a:off x="13855197" y="-2144863"/>
            <a:ext cx="9975595" cy="9975595"/>
          </a:xfrm>
          <a:custGeom>
            <a:avLst/>
            <a:gdLst/>
            <a:ahLst/>
            <a:cxnLst/>
            <a:rect l="l" t="t" r="r" b="b"/>
            <a:pathLst>
              <a:path w="9975595" h="9975595">
                <a:moveTo>
                  <a:pt x="0" y="0"/>
                </a:moveTo>
                <a:lnTo>
                  <a:pt x="9975595" y="0"/>
                </a:lnTo>
                <a:lnTo>
                  <a:pt x="9975595" y="9975595"/>
                </a:lnTo>
                <a:lnTo>
                  <a:pt x="0" y="9975595"/>
                </a:lnTo>
                <a:lnTo>
                  <a:pt x="0" y="0"/>
                </a:lnTo>
                <a:close/>
              </a:path>
            </a:pathLst>
          </a:custGeom>
          <a:blipFill>
            <a:blip r:embed="rId2">
              <a:alphaModFix amt="18999"/>
              <a:extLst>
                <a:ext uri="{96DAC541-7B7A-43D3-8B79-37D633B846F1}">
                  <asvg:svgBlip xmlns="" xmlns:asvg="http://schemas.microsoft.com/office/drawing/2016/SVG/main" r:embed="rId3"/>
                </a:ext>
              </a:extLst>
            </a:blip>
            <a:stretch>
              <a:fillRect/>
            </a:stretch>
          </a:blipFill>
        </p:spPr>
      </p:sp>
      <p:sp>
        <p:nvSpPr>
          <p:cNvPr id="5" name="Freeform 5"/>
          <p:cNvSpPr/>
          <p:nvPr/>
        </p:nvSpPr>
        <p:spPr>
          <a:xfrm rot="-10800000">
            <a:off x="14983200" y="-1031178"/>
            <a:ext cx="7390914" cy="5857299"/>
          </a:xfrm>
          <a:custGeom>
            <a:avLst/>
            <a:gdLst/>
            <a:ahLst/>
            <a:cxnLst/>
            <a:rect l="l" t="t" r="r" b="b"/>
            <a:pathLst>
              <a:path w="7390914" h="5857299">
                <a:moveTo>
                  <a:pt x="0" y="0"/>
                </a:moveTo>
                <a:lnTo>
                  <a:pt x="7390914" y="0"/>
                </a:lnTo>
                <a:lnTo>
                  <a:pt x="7390914" y="5857299"/>
                </a:lnTo>
                <a:lnTo>
                  <a:pt x="0" y="58572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827386" y="2176512"/>
            <a:ext cx="4688376" cy="6245380"/>
          </a:xfrm>
          <a:custGeom>
            <a:avLst/>
            <a:gdLst/>
            <a:ahLst/>
            <a:cxnLst/>
            <a:rect l="l" t="t" r="r" b="b"/>
            <a:pathLst>
              <a:path w="4688376" h="6245380">
                <a:moveTo>
                  <a:pt x="0" y="0"/>
                </a:moveTo>
                <a:lnTo>
                  <a:pt x="4688376" y="0"/>
                </a:lnTo>
                <a:lnTo>
                  <a:pt x="4688376" y="6245380"/>
                </a:lnTo>
                <a:lnTo>
                  <a:pt x="0" y="624538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TextBox 7"/>
          <p:cNvSpPr txBox="1"/>
          <p:nvPr/>
        </p:nvSpPr>
        <p:spPr>
          <a:xfrm>
            <a:off x="7149776" y="2542955"/>
            <a:ext cx="9571388" cy="1013098"/>
          </a:xfrm>
          <a:prstGeom prst="rect">
            <a:avLst/>
          </a:prstGeom>
        </p:spPr>
        <p:txBody>
          <a:bodyPr lIns="0" tIns="0" rIns="0" bIns="0" rtlCol="0" anchor="t">
            <a:spAutoFit/>
          </a:bodyPr>
          <a:lstStyle/>
          <a:p>
            <a:pPr algn="l">
              <a:lnSpc>
                <a:spcPts val="7897"/>
              </a:lnSpc>
            </a:pPr>
            <a:r>
              <a:rPr lang="en-US" sz="7521" b="1" dirty="0" smtClean="0">
                <a:solidFill>
                  <a:srgbClr val="5350A2"/>
                </a:solidFill>
                <a:latin typeface="Montserrat Ultra-Bold"/>
                <a:ea typeface="Montserrat Ultra-Bold"/>
                <a:cs typeface="Montserrat Ultra-Bold"/>
                <a:sym typeface="Montserrat Ultra-Bold"/>
              </a:rPr>
              <a:t>Experiment 2 </a:t>
            </a:r>
            <a:endParaRPr lang="en-US" sz="7521" b="1" dirty="0">
              <a:solidFill>
                <a:srgbClr val="5350A2"/>
              </a:solidFill>
              <a:latin typeface="Montserrat Ultra-Bold"/>
              <a:ea typeface="Montserrat Ultra-Bold"/>
              <a:cs typeface="Montserrat Ultra-Bold"/>
              <a:sym typeface="Montserrat Ultra-Bold"/>
            </a:endParaRPr>
          </a:p>
        </p:txBody>
      </p:sp>
      <p:sp>
        <p:nvSpPr>
          <p:cNvPr id="8" name="TextBox 8"/>
          <p:cNvSpPr txBox="1"/>
          <p:nvPr/>
        </p:nvSpPr>
        <p:spPr>
          <a:xfrm>
            <a:off x="6933227" y="4201975"/>
            <a:ext cx="9028900" cy="2285690"/>
          </a:xfrm>
          <a:prstGeom prst="rect">
            <a:avLst/>
          </a:prstGeom>
        </p:spPr>
        <p:txBody>
          <a:bodyPr lIns="0" tIns="0" rIns="0" bIns="0" rtlCol="0" anchor="t">
            <a:spAutoFit/>
          </a:bodyPr>
          <a:lstStyle/>
          <a:p>
            <a:pPr marL="316272" lvl="1">
              <a:lnSpc>
                <a:spcPts val="3603"/>
              </a:lnSpc>
            </a:pPr>
            <a:r>
              <a:rPr lang="en-US" sz="2929" dirty="0">
                <a:solidFill>
                  <a:srgbClr val="000000"/>
                </a:solidFill>
                <a:latin typeface="Montserrat"/>
                <a:ea typeface="Montserrat"/>
                <a:cs typeface="Montserrat"/>
                <a:sym typeface="Montserrat"/>
              </a:rPr>
              <a:t>In other experiment, Kohler made this problem more difficult. Now it required two or three boxes to reach the banana. Moreover, the placing of one box over the other required different specific arrangements.</a:t>
            </a:r>
          </a:p>
        </p:txBody>
      </p:sp>
      <p:sp>
        <p:nvSpPr>
          <p:cNvPr id="9" name="Freeform 9"/>
          <p:cNvSpPr/>
          <p:nvPr/>
        </p:nvSpPr>
        <p:spPr>
          <a:xfrm>
            <a:off x="6284221" y="1713429"/>
            <a:ext cx="463083" cy="463083"/>
          </a:xfrm>
          <a:custGeom>
            <a:avLst/>
            <a:gdLst/>
            <a:ahLst/>
            <a:cxnLst/>
            <a:rect l="l" t="t" r="r" b="b"/>
            <a:pathLst>
              <a:path w="463083" h="463083">
                <a:moveTo>
                  <a:pt x="0" y="0"/>
                </a:moveTo>
                <a:lnTo>
                  <a:pt x="463083" y="0"/>
                </a:lnTo>
                <a:lnTo>
                  <a:pt x="463083" y="463083"/>
                </a:lnTo>
                <a:lnTo>
                  <a:pt x="0" y="46308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220625" y="5344820"/>
            <a:ext cx="371847" cy="371847"/>
          </a:xfrm>
          <a:custGeom>
            <a:avLst/>
            <a:gdLst/>
            <a:ahLst/>
            <a:cxnLst/>
            <a:rect l="l" t="t" r="r" b="b"/>
            <a:pathLst>
              <a:path w="371847" h="371847">
                <a:moveTo>
                  <a:pt x="0" y="0"/>
                </a:moveTo>
                <a:lnTo>
                  <a:pt x="371847" y="0"/>
                </a:lnTo>
                <a:lnTo>
                  <a:pt x="371847" y="371848"/>
                </a:lnTo>
                <a:lnTo>
                  <a:pt x="0" y="37184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6561380" y="8050045"/>
            <a:ext cx="371847" cy="371847"/>
          </a:xfrm>
          <a:custGeom>
            <a:avLst/>
            <a:gdLst/>
            <a:ahLst/>
            <a:cxnLst/>
            <a:rect l="l" t="t" r="r" b="b"/>
            <a:pathLst>
              <a:path w="371847" h="371847">
                <a:moveTo>
                  <a:pt x="0" y="0"/>
                </a:moveTo>
                <a:lnTo>
                  <a:pt x="371848" y="0"/>
                </a:lnTo>
                <a:lnTo>
                  <a:pt x="371848" y="371847"/>
                </a:lnTo>
                <a:lnTo>
                  <a:pt x="0" y="37184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4DF8F"/>
        </a:solidFill>
        <a:effectLst/>
      </p:bgPr>
    </p:bg>
    <p:spTree>
      <p:nvGrpSpPr>
        <p:cNvPr id="1" name=""/>
        <p:cNvGrpSpPr/>
        <p:nvPr/>
      </p:nvGrpSpPr>
      <p:grpSpPr>
        <a:xfrm>
          <a:off x="0" y="0"/>
          <a:ext cx="0" cy="0"/>
          <a:chOff x="0" y="0"/>
          <a:chExt cx="0" cy="0"/>
        </a:xfrm>
      </p:grpSpPr>
      <p:sp>
        <p:nvSpPr>
          <p:cNvPr id="2" name="Freeform 2"/>
          <p:cNvSpPr/>
          <p:nvPr/>
        </p:nvSpPr>
        <p:spPr>
          <a:xfrm>
            <a:off x="12550677" y="-5776333"/>
            <a:ext cx="9975595" cy="9975595"/>
          </a:xfrm>
          <a:custGeom>
            <a:avLst/>
            <a:gdLst/>
            <a:ahLst/>
            <a:cxnLst/>
            <a:rect l="l" t="t" r="r" b="b"/>
            <a:pathLst>
              <a:path w="9975595" h="9975595">
                <a:moveTo>
                  <a:pt x="0" y="0"/>
                </a:moveTo>
                <a:lnTo>
                  <a:pt x="9975595" y="0"/>
                </a:lnTo>
                <a:lnTo>
                  <a:pt x="9975595" y="9975595"/>
                </a:lnTo>
                <a:lnTo>
                  <a:pt x="0" y="9975595"/>
                </a:lnTo>
                <a:lnTo>
                  <a:pt x="0" y="0"/>
                </a:lnTo>
                <a:close/>
              </a:path>
            </a:pathLst>
          </a:custGeom>
          <a:blipFill>
            <a:blip r:embed="rId2">
              <a:alphaModFix amt="18999"/>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6439878" y="-2172198"/>
            <a:ext cx="7390914" cy="5857299"/>
          </a:xfrm>
          <a:custGeom>
            <a:avLst/>
            <a:gdLst/>
            <a:ahLst/>
            <a:cxnLst/>
            <a:rect l="l" t="t" r="r" b="b"/>
            <a:pathLst>
              <a:path w="7390914" h="5857299">
                <a:moveTo>
                  <a:pt x="0" y="0"/>
                </a:moveTo>
                <a:lnTo>
                  <a:pt x="7390914" y="0"/>
                </a:lnTo>
                <a:lnTo>
                  <a:pt x="7390914" y="5857299"/>
                </a:lnTo>
                <a:lnTo>
                  <a:pt x="0" y="58572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3219340" y="4559118"/>
            <a:ext cx="9975595" cy="9975595"/>
          </a:xfrm>
          <a:custGeom>
            <a:avLst/>
            <a:gdLst/>
            <a:ahLst/>
            <a:cxnLst/>
            <a:rect l="l" t="t" r="r" b="b"/>
            <a:pathLst>
              <a:path w="9975595" h="9975595">
                <a:moveTo>
                  <a:pt x="0" y="0"/>
                </a:moveTo>
                <a:lnTo>
                  <a:pt x="9975596" y="0"/>
                </a:lnTo>
                <a:lnTo>
                  <a:pt x="9975596" y="9975596"/>
                </a:lnTo>
                <a:lnTo>
                  <a:pt x="0" y="9975596"/>
                </a:lnTo>
                <a:lnTo>
                  <a:pt x="0" y="0"/>
                </a:lnTo>
                <a:close/>
              </a:path>
            </a:pathLst>
          </a:custGeom>
          <a:blipFill>
            <a:blip r:embed="rId2">
              <a:alphaModFix amt="18999"/>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762662" y="7563729"/>
            <a:ext cx="7390914" cy="5857299"/>
          </a:xfrm>
          <a:custGeom>
            <a:avLst/>
            <a:gdLst/>
            <a:ahLst/>
            <a:cxnLst/>
            <a:rect l="l" t="t" r="r" b="b"/>
            <a:pathLst>
              <a:path w="7390914" h="5857299">
                <a:moveTo>
                  <a:pt x="0" y="0"/>
                </a:moveTo>
                <a:lnTo>
                  <a:pt x="7390914" y="0"/>
                </a:lnTo>
                <a:lnTo>
                  <a:pt x="7390914" y="5857300"/>
                </a:lnTo>
                <a:lnTo>
                  <a:pt x="0" y="58573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2099937" y="7836859"/>
            <a:ext cx="1386642" cy="346661"/>
          </a:xfrm>
          <a:custGeom>
            <a:avLst/>
            <a:gdLst/>
            <a:ahLst/>
            <a:cxnLst/>
            <a:rect l="l" t="t" r="r" b="b"/>
            <a:pathLst>
              <a:path w="1386642" h="346661">
                <a:moveTo>
                  <a:pt x="0" y="0"/>
                </a:moveTo>
                <a:lnTo>
                  <a:pt x="1386643" y="0"/>
                </a:lnTo>
                <a:lnTo>
                  <a:pt x="1386643" y="346661"/>
                </a:lnTo>
                <a:lnTo>
                  <a:pt x="0" y="3466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TextBox 7"/>
          <p:cNvSpPr txBox="1"/>
          <p:nvPr/>
        </p:nvSpPr>
        <p:spPr>
          <a:xfrm>
            <a:off x="1869288" y="1028700"/>
            <a:ext cx="10104849" cy="948978"/>
          </a:xfrm>
          <a:prstGeom prst="rect">
            <a:avLst/>
          </a:prstGeom>
        </p:spPr>
        <p:txBody>
          <a:bodyPr lIns="0" tIns="0" rIns="0" bIns="0" rtlCol="0" anchor="t">
            <a:spAutoFit/>
          </a:bodyPr>
          <a:lstStyle/>
          <a:p>
            <a:pPr algn="l">
              <a:lnSpc>
                <a:spcPts val="7351"/>
              </a:lnSpc>
            </a:pPr>
            <a:r>
              <a:rPr lang="en-US" sz="7001" b="1" dirty="0" smtClean="0">
                <a:solidFill>
                  <a:srgbClr val="5350A2"/>
                </a:solidFill>
                <a:latin typeface="Montserrat Ultra-Bold"/>
                <a:ea typeface="Montserrat Ultra-Bold"/>
                <a:cs typeface="Montserrat Ultra-Bold"/>
                <a:sym typeface="Montserrat Ultra-Bold"/>
              </a:rPr>
              <a:t>Experiment 3</a:t>
            </a:r>
            <a:endParaRPr lang="en-US" sz="7001" b="1" dirty="0">
              <a:solidFill>
                <a:srgbClr val="5350A2"/>
              </a:solidFill>
              <a:latin typeface="Montserrat Ultra-Bold"/>
              <a:ea typeface="Montserrat Ultra-Bold"/>
              <a:cs typeface="Montserrat Ultra-Bold"/>
              <a:sym typeface="Montserrat Ultra-Bold"/>
            </a:endParaRPr>
          </a:p>
        </p:txBody>
      </p:sp>
      <p:sp>
        <p:nvSpPr>
          <p:cNvPr id="8" name="TextBox 8"/>
          <p:cNvSpPr txBox="1"/>
          <p:nvPr/>
        </p:nvSpPr>
        <p:spPr>
          <a:xfrm>
            <a:off x="1929552" y="2262110"/>
            <a:ext cx="9773933" cy="4594015"/>
          </a:xfrm>
          <a:prstGeom prst="rect">
            <a:avLst/>
          </a:prstGeom>
        </p:spPr>
        <p:txBody>
          <a:bodyPr lIns="0" tIns="0" rIns="0" bIns="0" rtlCol="0" anchor="t">
            <a:spAutoFit/>
          </a:bodyPr>
          <a:lstStyle/>
          <a:p>
            <a:pPr>
              <a:lnSpc>
                <a:spcPts val="3603"/>
              </a:lnSpc>
            </a:pPr>
            <a:r>
              <a:rPr lang="en-US" sz="2929" dirty="0">
                <a:solidFill>
                  <a:srgbClr val="000000"/>
                </a:solidFill>
                <a:latin typeface="Montserrat"/>
                <a:ea typeface="Montserrat"/>
                <a:cs typeface="Montserrat"/>
                <a:sym typeface="Montserrat"/>
              </a:rPr>
              <a:t>In a more complicated experiment, banana was placed outside the cage of the chimpanzee. Two sticks, one larger than the other, were placed inside the cage. One was hollow at one end so that the other stick could be thrust into it to form a longer stick. The banana was so kept that it could not be picked up by one of the sticks. The chimpanzee first tried these sticks one after the other but failed. Suddenly, he got a bright idea. The animal joined the two sticks together and reached the banana.</a:t>
            </a:r>
          </a:p>
        </p:txBody>
      </p:sp>
      <p:grpSp>
        <p:nvGrpSpPr>
          <p:cNvPr id="9" name="Group 9"/>
          <p:cNvGrpSpPr/>
          <p:nvPr/>
        </p:nvGrpSpPr>
        <p:grpSpPr>
          <a:xfrm>
            <a:off x="13973236" y="2392006"/>
            <a:ext cx="2894564" cy="289456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856A5"/>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499"/>
                </a:lnSpc>
              </a:pPr>
              <a:endParaRPr/>
            </a:p>
          </p:txBody>
        </p:sp>
      </p:grpSp>
      <p:sp>
        <p:nvSpPr>
          <p:cNvPr id="14" name="Freeform 14"/>
          <p:cNvSpPr/>
          <p:nvPr/>
        </p:nvSpPr>
        <p:spPr>
          <a:xfrm>
            <a:off x="12374975" y="2431844"/>
            <a:ext cx="463083" cy="463083"/>
          </a:xfrm>
          <a:custGeom>
            <a:avLst/>
            <a:gdLst/>
            <a:ahLst/>
            <a:cxnLst/>
            <a:rect l="l" t="t" r="r" b="b"/>
            <a:pathLst>
              <a:path w="463083" h="463083">
                <a:moveTo>
                  <a:pt x="0" y="0"/>
                </a:moveTo>
                <a:lnTo>
                  <a:pt x="463083" y="0"/>
                </a:lnTo>
                <a:lnTo>
                  <a:pt x="463083" y="463083"/>
                </a:lnTo>
                <a:lnTo>
                  <a:pt x="0" y="463083"/>
                </a:lnTo>
                <a:lnTo>
                  <a:pt x="0" y="0"/>
                </a:lnTo>
                <a:close/>
              </a:path>
            </a:pathLst>
          </a:custGeom>
          <a:blipFill>
            <a:blip r:embed="rId8">
              <a:extLst>
                <a:ext uri="{96DAC541-7B7A-43D3-8B79-37D633B846F1}">
                  <asvg:svgBlip xmlns="" xmlns:asvg="http://schemas.microsoft.com/office/drawing/2016/SVG/main" r:embed="rId10"/>
                </a:ext>
              </a:extLst>
            </a:blip>
            <a:stretch>
              <a:fillRect/>
            </a:stretch>
          </a:blipFill>
        </p:spPr>
      </p:sp>
      <p:sp>
        <p:nvSpPr>
          <p:cNvPr id="15" name="Freeform 15"/>
          <p:cNvSpPr/>
          <p:nvPr/>
        </p:nvSpPr>
        <p:spPr>
          <a:xfrm>
            <a:off x="16364918" y="7730683"/>
            <a:ext cx="279507" cy="279507"/>
          </a:xfrm>
          <a:custGeom>
            <a:avLst/>
            <a:gdLst/>
            <a:ahLst/>
            <a:cxnLst/>
            <a:rect l="l" t="t" r="r" b="b"/>
            <a:pathLst>
              <a:path w="279507" h="279507">
                <a:moveTo>
                  <a:pt x="0" y="0"/>
                </a:moveTo>
                <a:lnTo>
                  <a:pt x="279507" y="0"/>
                </a:lnTo>
                <a:lnTo>
                  <a:pt x="279507" y="279507"/>
                </a:lnTo>
                <a:lnTo>
                  <a:pt x="0" y="279507"/>
                </a:lnTo>
                <a:lnTo>
                  <a:pt x="0" y="0"/>
                </a:lnTo>
                <a:close/>
              </a:path>
            </a:pathLst>
          </a:custGeom>
          <a:blipFill>
            <a:blip r:embed="rId8">
              <a:extLst>
                <a:ext uri="{96DAC541-7B7A-43D3-8B79-37D633B846F1}">
                  <asvg:svgBlip xmlns="" xmlns:asvg="http://schemas.microsoft.com/office/drawing/2016/SVG/main" r:embed="rId10"/>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350A2"/>
        </a:solidFill>
        <a:effectLst/>
      </p:bgPr>
    </p:bg>
    <p:spTree>
      <p:nvGrpSpPr>
        <p:cNvPr id="1" name=""/>
        <p:cNvGrpSpPr/>
        <p:nvPr/>
      </p:nvGrpSpPr>
      <p:grpSpPr>
        <a:xfrm>
          <a:off x="0" y="0"/>
          <a:ext cx="0" cy="0"/>
          <a:chOff x="0" y="0"/>
          <a:chExt cx="0" cy="0"/>
        </a:xfrm>
      </p:grpSpPr>
      <p:sp>
        <p:nvSpPr>
          <p:cNvPr id="2" name="Freeform 2"/>
          <p:cNvSpPr/>
          <p:nvPr/>
        </p:nvSpPr>
        <p:spPr>
          <a:xfrm rot="-10800000">
            <a:off x="-295864" y="5299202"/>
            <a:ext cx="9975595" cy="9975595"/>
          </a:xfrm>
          <a:custGeom>
            <a:avLst/>
            <a:gdLst/>
            <a:ahLst/>
            <a:cxnLst/>
            <a:rect l="l" t="t" r="r" b="b"/>
            <a:pathLst>
              <a:path w="9975595" h="9975595">
                <a:moveTo>
                  <a:pt x="0" y="0"/>
                </a:moveTo>
                <a:lnTo>
                  <a:pt x="9975596" y="0"/>
                </a:lnTo>
                <a:lnTo>
                  <a:pt x="9975596" y="9975596"/>
                </a:lnTo>
                <a:lnTo>
                  <a:pt x="0" y="99755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800000">
            <a:off x="-3219340" y="7830732"/>
            <a:ext cx="7390914" cy="5857299"/>
          </a:xfrm>
          <a:custGeom>
            <a:avLst/>
            <a:gdLst/>
            <a:ahLst/>
            <a:cxnLst/>
            <a:rect l="l" t="t" r="r" b="b"/>
            <a:pathLst>
              <a:path w="7390914" h="5857299">
                <a:moveTo>
                  <a:pt x="0" y="0"/>
                </a:moveTo>
                <a:lnTo>
                  <a:pt x="7390914" y="0"/>
                </a:lnTo>
                <a:lnTo>
                  <a:pt x="7390914" y="5857300"/>
                </a:lnTo>
                <a:lnTo>
                  <a:pt x="0" y="58573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0800000">
            <a:off x="13972769" y="-2065840"/>
            <a:ext cx="9975595" cy="9975595"/>
          </a:xfrm>
          <a:custGeom>
            <a:avLst/>
            <a:gdLst/>
            <a:ahLst/>
            <a:cxnLst/>
            <a:rect l="l" t="t" r="r" b="b"/>
            <a:pathLst>
              <a:path w="9975595" h="9975595">
                <a:moveTo>
                  <a:pt x="0" y="0"/>
                </a:moveTo>
                <a:lnTo>
                  <a:pt x="9975595" y="0"/>
                </a:lnTo>
                <a:lnTo>
                  <a:pt x="9975595" y="9975595"/>
                </a:lnTo>
                <a:lnTo>
                  <a:pt x="0" y="99755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10800000">
            <a:off x="14983200" y="-1031178"/>
            <a:ext cx="7390914" cy="5857299"/>
          </a:xfrm>
          <a:custGeom>
            <a:avLst/>
            <a:gdLst/>
            <a:ahLst/>
            <a:cxnLst/>
            <a:rect l="l" t="t" r="r" b="b"/>
            <a:pathLst>
              <a:path w="7390914" h="5857299">
                <a:moveTo>
                  <a:pt x="0" y="0"/>
                </a:moveTo>
                <a:lnTo>
                  <a:pt x="7390914" y="0"/>
                </a:lnTo>
                <a:lnTo>
                  <a:pt x="7390914" y="5857299"/>
                </a:lnTo>
                <a:lnTo>
                  <a:pt x="0" y="58572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7687912" y="7337614"/>
            <a:ext cx="1436428" cy="359107"/>
          </a:xfrm>
          <a:custGeom>
            <a:avLst/>
            <a:gdLst/>
            <a:ahLst/>
            <a:cxnLst/>
            <a:rect l="l" t="t" r="r" b="b"/>
            <a:pathLst>
              <a:path w="1436428" h="359107">
                <a:moveTo>
                  <a:pt x="0" y="0"/>
                </a:moveTo>
                <a:lnTo>
                  <a:pt x="1436427" y="0"/>
                </a:lnTo>
                <a:lnTo>
                  <a:pt x="1436427" y="359107"/>
                </a:lnTo>
                <a:lnTo>
                  <a:pt x="0" y="35910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7" name="Group 7"/>
          <p:cNvGrpSpPr/>
          <p:nvPr/>
        </p:nvGrpSpPr>
        <p:grpSpPr>
          <a:xfrm>
            <a:off x="1811397" y="2213102"/>
            <a:ext cx="3086100" cy="308610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DF8F"/>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3499"/>
                </a:lnSpc>
              </a:pPr>
              <a:endParaRPr/>
            </a:p>
          </p:txBody>
        </p:sp>
      </p:grpSp>
      <p:grpSp>
        <p:nvGrpSpPr>
          <p:cNvPr id="10" name="Group 10"/>
          <p:cNvGrpSpPr>
            <a:grpSpLocks noChangeAspect="1"/>
          </p:cNvGrpSpPr>
          <p:nvPr/>
        </p:nvGrpSpPr>
        <p:grpSpPr>
          <a:xfrm>
            <a:off x="2085933" y="2769832"/>
            <a:ext cx="4747354" cy="4747335"/>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t="-25047" b="-25047"/>
              </a:stretch>
            </a:blipFill>
          </p:spPr>
        </p:sp>
      </p:grpSp>
      <p:sp>
        <p:nvSpPr>
          <p:cNvPr id="13" name="TextBox 13"/>
          <p:cNvSpPr txBox="1"/>
          <p:nvPr/>
        </p:nvSpPr>
        <p:spPr>
          <a:xfrm>
            <a:off x="7391400" y="3467100"/>
            <a:ext cx="9571388" cy="1987724"/>
          </a:xfrm>
          <a:prstGeom prst="rect">
            <a:avLst/>
          </a:prstGeom>
        </p:spPr>
        <p:txBody>
          <a:bodyPr lIns="0" tIns="0" rIns="0" bIns="0" rtlCol="0" anchor="t">
            <a:spAutoFit/>
          </a:bodyPr>
          <a:lstStyle/>
          <a:p>
            <a:pPr>
              <a:lnSpc>
                <a:spcPts val="3076"/>
              </a:lnSpc>
            </a:pPr>
            <a:r>
              <a:rPr lang="en-US" sz="2929" dirty="0">
                <a:solidFill>
                  <a:srgbClr val="FFFFFF"/>
                </a:solidFill>
                <a:latin typeface="Montserrat"/>
                <a:ea typeface="Montserrat"/>
                <a:cs typeface="Montserrat"/>
                <a:sym typeface="Montserrat"/>
              </a:rPr>
              <a:t>Among </a:t>
            </a:r>
            <a:r>
              <a:rPr lang="en-US" sz="2929" dirty="0" err="1">
                <a:solidFill>
                  <a:srgbClr val="FFFFFF"/>
                </a:solidFill>
                <a:latin typeface="Montserrat"/>
                <a:ea typeface="Montserrat"/>
                <a:cs typeface="Montserrat"/>
                <a:sym typeface="Montserrat"/>
              </a:rPr>
              <a:t>Chica</a:t>
            </a:r>
            <a:r>
              <a:rPr lang="en-US" sz="2929" dirty="0">
                <a:solidFill>
                  <a:srgbClr val="FFFFFF"/>
                </a:solidFill>
                <a:latin typeface="Montserrat"/>
                <a:ea typeface="Montserrat"/>
                <a:cs typeface="Montserrat"/>
                <a:sym typeface="Montserrat"/>
              </a:rPr>
              <a:t>, Grande, </a:t>
            </a:r>
            <a:r>
              <a:rPr lang="en-US" sz="2929" dirty="0" err="1">
                <a:solidFill>
                  <a:srgbClr val="FFFFFF"/>
                </a:solidFill>
                <a:latin typeface="Montserrat"/>
                <a:ea typeface="Montserrat"/>
                <a:cs typeface="Montserrat"/>
                <a:sym typeface="Montserrat"/>
              </a:rPr>
              <a:t>Konsul</a:t>
            </a:r>
            <a:r>
              <a:rPr lang="en-US" sz="2929" dirty="0">
                <a:solidFill>
                  <a:srgbClr val="FFFFFF"/>
                </a:solidFill>
                <a:latin typeface="Montserrat"/>
                <a:ea typeface="Montserrat"/>
                <a:cs typeface="Montserrat"/>
                <a:sym typeface="Montserrat"/>
              </a:rPr>
              <a:t>, </a:t>
            </a:r>
            <a:r>
              <a:rPr lang="en-US" sz="2929" dirty="0" err="1">
                <a:solidFill>
                  <a:srgbClr val="FFFFFF"/>
                </a:solidFill>
                <a:latin typeface="Montserrat"/>
                <a:ea typeface="Montserrat"/>
                <a:cs typeface="Montserrat"/>
                <a:sym typeface="Montserrat"/>
              </a:rPr>
              <a:t>Sulton</a:t>
            </a:r>
            <a:r>
              <a:rPr lang="en-US" sz="2929" dirty="0">
                <a:solidFill>
                  <a:srgbClr val="FFFFFF"/>
                </a:solidFill>
                <a:latin typeface="Montserrat"/>
                <a:ea typeface="Montserrat"/>
                <a:cs typeface="Montserrat"/>
                <a:sym typeface="Montserrat"/>
              </a:rPr>
              <a:t> and others </a:t>
            </a:r>
            <a:r>
              <a:rPr lang="en-US" sz="2929" dirty="0" err="1">
                <a:solidFill>
                  <a:srgbClr val="FFFFFF"/>
                </a:solidFill>
                <a:latin typeface="Montserrat"/>
                <a:ea typeface="Montserrat"/>
                <a:cs typeface="Montserrat"/>
                <a:sym typeface="Montserrat"/>
              </a:rPr>
              <a:t>Sulton</a:t>
            </a:r>
            <a:r>
              <a:rPr lang="en-US" sz="2929" dirty="0">
                <a:solidFill>
                  <a:srgbClr val="FFFFFF"/>
                </a:solidFill>
                <a:latin typeface="Montserrat"/>
                <a:ea typeface="Montserrat"/>
                <a:cs typeface="Montserrat"/>
                <a:sym typeface="Montserrat"/>
              </a:rPr>
              <a:t> who was the most intelligent of Kohler's chimpanzees, could solve all the problems. Other chimpanzees could solve the problems only when they saw Sultan solving </a:t>
            </a:r>
            <a:r>
              <a:rPr lang="en-US" sz="2929" dirty="0" smtClean="0">
                <a:solidFill>
                  <a:srgbClr val="FFFFFF"/>
                </a:solidFill>
                <a:latin typeface="Montserrat"/>
                <a:ea typeface="Montserrat"/>
                <a:cs typeface="Montserrat"/>
                <a:sym typeface="Montserrat"/>
              </a:rPr>
              <a:t>them.</a:t>
            </a:r>
            <a:endParaRPr lang="en-US" sz="2929" dirty="0">
              <a:solidFill>
                <a:srgbClr val="FFFFFF"/>
              </a:solidFill>
              <a:latin typeface="Montserrat"/>
              <a:ea typeface="Montserrat"/>
              <a:cs typeface="Montserrat"/>
              <a:sym typeface="Montserrat"/>
            </a:endParaRPr>
          </a:p>
        </p:txBody>
      </p:sp>
      <p:sp>
        <p:nvSpPr>
          <p:cNvPr id="14" name="Freeform 14"/>
          <p:cNvSpPr/>
          <p:nvPr/>
        </p:nvSpPr>
        <p:spPr>
          <a:xfrm>
            <a:off x="6205754" y="2538291"/>
            <a:ext cx="463083" cy="463083"/>
          </a:xfrm>
          <a:custGeom>
            <a:avLst/>
            <a:gdLst/>
            <a:ahLst/>
            <a:cxnLst/>
            <a:rect l="l" t="t" r="r" b="b"/>
            <a:pathLst>
              <a:path w="463083" h="463083">
                <a:moveTo>
                  <a:pt x="0" y="0"/>
                </a:moveTo>
                <a:lnTo>
                  <a:pt x="463083" y="0"/>
                </a:lnTo>
                <a:lnTo>
                  <a:pt x="463083" y="463083"/>
                </a:lnTo>
                <a:lnTo>
                  <a:pt x="0" y="46308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5" name="Freeform 15"/>
          <p:cNvSpPr/>
          <p:nvPr/>
        </p:nvSpPr>
        <p:spPr>
          <a:xfrm>
            <a:off x="2209271" y="7233638"/>
            <a:ext cx="283530" cy="283530"/>
          </a:xfrm>
          <a:custGeom>
            <a:avLst/>
            <a:gdLst/>
            <a:ahLst/>
            <a:cxnLst/>
            <a:rect l="l" t="t" r="r" b="b"/>
            <a:pathLst>
              <a:path w="283530" h="283530">
                <a:moveTo>
                  <a:pt x="0" y="0"/>
                </a:moveTo>
                <a:lnTo>
                  <a:pt x="283529" y="0"/>
                </a:lnTo>
                <a:lnTo>
                  <a:pt x="283529" y="283530"/>
                </a:lnTo>
                <a:lnTo>
                  <a:pt x="0" y="28353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350A2"/>
        </a:solidFill>
        <a:effectLst/>
      </p:bgPr>
    </p:bg>
    <p:spTree>
      <p:nvGrpSpPr>
        <p:cNvPr id="1" name=""/>
        <p:cNvGrpSpPr/>
        <p:nvPr/>
      </p:nvGrpSpPr>
      <p:grpSpPr>
        <a:xfrm>
          <a:off x="0" y="0"/>
          <a:ext cx="0" cy="0"/>
          <a:chOff x="0" y="0"/>
          <a:chExt cx="0" cy="0"/>
        </a:xfrm>
      </p:grpSpPr>
      <p:sp>
        <p:nvSpPr>
          <p:cNvPr id="2" name="Freeform 2"/>
          <p:cNvSpPr/>
          <p:nvPr/>
        </p:nvSpPr>
        <p:spPr>
          <a:xfrm rot="-10800000">
            <a:off x="-295864" y="5299202"/>
            <a:ext cx="9975595" cy="9975595"/>
          </a:xfrm>
          <a:custGeom>
            <a:avLst/>
            <a:gdLst/>
            <a:ahLst/>
            <a:cxnLst/>
            <a:rect l="l" t="t" r="r" b="b"/>
            <a:pathLst>
              <a:path w="9975595" h="9975595">
                <a:moveTo>
                  <a:pt x="0" y="0"/>
                </a:moveTo>
                <a:lnTo>
                  <a:pt x="9975596" y="0"/>
                </a:lnTo>
                <a:lnTo>
                  <a:pt x="9975596" y="9975596"/>
                </a:lnTo>
                <a:lnTo>
                  <a:pt x="0" y="99755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800000">
            <a:off x="-3219340" y="7830732"/>
            <a:ext cx="7390914" cy="5857299"/>
          </a:xfrm>
          <a:custGeom>
            <a:avLst/>
            <a:gdLst/>
            <a:ahLst/>
            <a:cxnLst/>
            <a:rect l="l" t="t" r="r" b="b"/>
            <a:pathLst>
              <a:path w="7390914" h="5857299">
                <a:moveTo>
                  <a:pt x="0" y="0"/>
                </a:moveTo>
                <a:lnTo>
                  <a:pt x="7390914" y="0"/>
                </a:lnTo>
                <a:lnTo>
                  <a:pt x="7390914" y="5857300"/>
                </a:lnTo>
                <a:lnTo>
                  <a:pt x="0" y="58573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0800000">
            <a:off x="13972769" y="-2065840"/>
            <a:ext cx="9975595" cy="9975595"/>
          </a:xfrm>
          <a:custGeom>
            <a:avLst/>
            <a:gdLst/>
            <a:ahLst/>
            <a:cxnLst/>
            <a:rect l="l" t="t" r="r" b="b"/>
            <a:pathLst>
              <a:path w="9975595" h="9975595">
                <a:moveTo>
                  <a:pt x="0" y="0"/>
                </a:moveTo>
                <a:lnTo>
                  <a:pt x="9975595" y="0"/>
                </a:lnTo>
                <a:lnTo>
                  <a:pt x="9975595" y="9975595"/>
                </a:lnTo>
                <a:lnTo>
                  <a:pt x="0" y="99755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10800000">
            <a:off x="14983200" y="-1031178"/>
            <a:ext cx="7390914" cy="5857299"/>
          </a:xfrm>
          <a:custGeom>
            <a:avLst/>
            <a:gdLst/>
            <a:ahLst/>
            <a:cxnLst/>
            <a:rect l="l" t="t" r="r" b="b"/>
            <a:pathLst>
              <a:path w="7390914" h="5857299">
                <a:moveTo>
                  <a:pt x="0" y="0"/>
                </a:moveTo>
                <a:lnTo>
                  <a:pt x="7390914" y="0"/>
                </a:lnTo>
                <a:lnTo>
                  <a:pt x="7390914" y="5857299"/>
                </a:lnTo>
                <a:lnTo>
                  <a:pt x="0" y="58572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1619575" y="3412512"/>
            <a:ext cx="5241816" cy="4641389"/>
          </a:xfrm>
          <a:custGeom>
            <a:avLst/>
            <a:gdLst/>
            <a:ahLst/>
            <a:cxnLst/>
            <a:rect l="l" t="t" r="r" b="b"/>
            <a:pathLst>
              <a:path w="5241816" h="4641389">
                <a:moveTo>
                  <a:pt x="0" y="0"/>
                </a:moveTo>
                <a:lnTo>
                  <a:pt x="5241815" y="0"/>
                </a:lnTo>
                <a:lnTo>
                  <a:pt x="5241815" y="4641389"/>
                </a:lnTo>
                <a:lnTo>
                  <a:pt x="0" y="464138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TextBox 7"/>
          <p:cNvSpPr txBox="1"/>
          <p:nvPr/>
        </p:nvSpPr>
        <p:spPr>
          <a:xfrm>
            <a:off x="2048186" y="2314804"/>
            <a:ext cx="8637326" cy="744050"/>
          </a:xfrm>
          <a:prstGeom prst="rect">
            <a:avLst/>
          </a:prstGeom>
        </p:spPr>
        <p:txBody>
          <a:bodyPr lIns="0" tIns="0" rIns="0" bIns="0" rtlCol="0" anchor="t">
            <a:spAutoFit/>
          </a:bodyPr>
          <a:lstStyle/>
          <a:p>
            <a:pPr algn="l">
              <a:lnSpc>
                <a:spcPts val="5497"/>
              </a:lnSpc>
            </a:pPr>
            <a:r>
              <a:rPr lang="en-US" sz="6787" b="1" dirty="0" smtClean="0">
                <a:solidFill>
                  <a:srgbClr val="C4DF8F"/>
                </a:solidFill>
                <a:latin typeface="Montserrat Ultra-Bold"/>
                <a:ea typeface="Montserrat Ultra-Bold"/>
                <a:cs typeface="Montserrat Ultra-Bold"/>
                <a:sym typeface="Montserrat Ultra-Bold"/>
              </a:rPr>
              <a:t>Conclusion </a:t>
            </a:r>
            <a:endParaRPr lang="en-US" sz="6787" b="1" dirty="0">
              <a:solidFill>
                <a:srgbClr val="C4DF8F"/>
              </a:solidFill>
              <a:latin typeface="Montserrat Ultra-Bold"/>
              <a:ea typeface="Montserrat Ultra-Bold"/>
              <a:cs typeface="Montserrat Ultra-Bold"/>
              <a:sym typeface="Montserrat Ultra-Bold"/>
            </a:endParaRPr>
          </a:p>
        </p:txBody>
      </p:sp>
      <p:sp>
        <p:nvSpPr>
          <p:cNvPr id="8" name="TextBox 8"/>
          <p:cNvSpPr txBox="1"/>
          <p:nvPr/>
        </p:nvSpPr>
        <p:spPr>
          <a:xfrm>
            <a:off x="2048186" y="4187400"/>
            <a:ext cx="9571388" cy="1987724"/>
          </a:xfrm>
          <a:prstGeom prst="rect">
            <a:avLst/>
          </a:prstGeom>
        </p:spPr>
        <p:txBody>
          <a:bodyPr lIns="0" tIns="0" rIns="0" bIns="0" rtlCol="0" anchor="t">
            <a:spAutoFit/>
          </a:bodyPr>
          <a:lstStyle/>
          <a:p>
            <a:pPr>
              <a:lnSpc>
                <a:spcPts val="3076"/>
              </a:lnSpc>
            </a:pPr>
            <a:r>
              <a:rPr lang="en-US" sz="2929" dirty="0">
                <a:solidFill>
                  <a:srgbClr val="FFFFFF"/>
                </a:solidFill>
                <a:latin typeface="Montserrat"/>
                <a:ea typeface="Montserrat"/>
                <a:cs typeface="Montserrat"/>
                <a:sym typeface="Montserrat"/>
              </a:rPr>
              <a:t>With such experiments, Kohler concluded </a:t>
            </a:r>
            <a:r>
              <a:rPr lang="en-US" sz="2929" dirty="0" smtClean="0">
                <a:solidFill>
                  <a:srgbClr val="FFFFFF"/>
                </a:solidFill>
                <a:latin typeface="Montserrat"/>
                <a:ea typeface="Montserrat"/>
                <a:cs typeface="Montserrat"/>
                <a:sym typeface="Montserrat"/>
              </a:rPr>
              <a:t>that in </a:t>
            </a:r>
            <a:r>
              <a:rPr lang="en-US" sz="2929" dirty="0">
                <a:solidFill>
                  <a:srgbClr val="FFFFFF"/>
                </a:solidFill>
                <a:latin typeface="Montserrat"/>
                <a:ea typeface="Montserrat"/>
                <a:cs typeface="Montserrat"/>
                <a:sym typeface="Montserrat"/>
              </a:rPr>
              <a:t>the solution of problems, his apes did not </a:t>
            </a:r>
            <a:r>
              <a:rPr lang="en-US" sz="2929" dirty="0" smtClean="0">
                <a:solidFill>
                  <a:srgbClr val="FFFFFF"/>
                </a:solidFill>
                <a:latin typeface="Montserrat"/>
                <a:ea typeface="Montserrat"/>
                <a:cs typeface="Montserrat"/>
                <a:sym typeface="Montserrat"/>
              </a:rPr>
              <a:t>resort </a:t>
            </a:r>
            <a:r>
              <a:rPr lang="en-US" sz="2929" dirty="0">
                <a:solidFill>
                  <a:srgbClr val="FFFFFF"/>
                </a:solidFill>
                <a:latin typeface="Montserrat"/>
                <a:ea typeface="Montserrat"/>
                <a:cs typeface="Montserrat"/>
                <a:sym typeface="Montserrat"/>
              </a:rPr>
              <a:t>to blind trial and error mechanism. They solved </a:t>
            </a:r>
            <a:r>
              <a:rPr lang="en-US" sz="2929" dirty="0" smtClean="0">
                <a:solidFill>
                  <a:srgbClr val="FFFFFF"/>
                </a:solidFill>
                <a:latin typeface="Montserrat"/>
                <a:ea typeface="Montserrat"/>
                <a:cs typeface="Montserrat"/>
                <a:sym typeface="Montserrat"/>
              </a:rPr>
              <a:t>their </a:t>
            </a:r>
            <a:r>
              <a:rPr lang="en-US" sz="2929" dirty="0">
                <a:solidFill>
                  <a:srgbClr val="FFFFFF"/>
                </a:solidFill>
                <a:latin typeface="Montserrat"/>
                <a:ea typeface="Montserrat"/>
                <a:cs typeface="Montserrat"/>
                <a:sym typeface="Montserrat"/>
              </a:rPr>
              <a:t>problems intelligently. Kohler used The </a:t>
            </a:r>
            <a:r>
              <a:rPr lang="en-US" sz="2929" dirty="0" smtClean="0">
                <a:solidFill>
                  <a:srgbClr val="FFFFFF"/>
                </a:solidFill>
                <a:latin typeface="Montserrat"/>
                <a:ea typeface="Montserrat"/>
                <a:cs typeface="Montserrat"/>
                <a:sym typeface="Montserrat"/>
              </a:rPr>
              <a:t>term ‘Insight’ </a:t>
            </a:r>
            <a:r>
              <a:rPr lang="en-US" sz="2929" dirty="0">
                <a:solidFill>
                  <a:srgbClr val="FFFFFF"/>
                </a:solidFill>
                <a:latin typeface="Montserrat"/>
                <a:ea typeface="Montserrat"/>
                <a:cs typeface="Montserrat"/>
                <a:sym typeface="Montserrat"/>
              </a:rPr>
              <a:t>to describe the learning of </a:t>
            </a:r>
            <a:r>
              <a:rPr lang="en-US" sz="2929" dirty="0" smtClean="0">
                <a:solidFill>
                  <a:srgbClr val="FFFFFF"/>
                </a:solidFill>
                <a:latin typeface="Montserrat"/>
                <a:ea typeface="Montserrat"/>
                <a:cs typeface="Montserrat"/>
                <a:sym typeface="Montserrat"/>
              </a:rPr>
              <a:t>his apes. </a:t>
            </a:r>
            <a:endParaRPr lang="en-US" sz="2929" dirty="0">
              <a:solidFill>
                <a:srgbClr val="FFFFFF"/>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350A2"/>
        </a:solidFill>
        <a:effectLst/>
      </p:bgPr>
    </p:bg>
    <p:spTree>
      <p:nvGrpSpPr>
        <p:cNvPr id="1" name=""/>
        <p:cNvGrpSpPr/>
        <p:nvPr/>
      </p:nvGrpSpPr>
      <p:grpSpPr>
        <a:xfrm>
          <a:off x="0" y="0"/>
          <a:ext cx="0" cy="0"/>
          <a:chOff x="0" y="0"/>
          <a:chExt cx="0" cy="0"/>
        </a:xfrm>
      </p:grpSpPr>
      <p:sp>
        <p:nvSpPr>
          <p:cNvPr id="2" name="Freeform 2"/>
          <p:cNvSpPr/>
          <p:nvPr/>
        </p:nvSpPr>
        <p:spPr>
          <a:xfrm rot="-10800000">
            <a:off x="-295864" y="5273183"/>
            <a:ext cx="9975595" cy="9975595"/>
          </a:xfrm>
          <a:custGeom>
            <a:avLst/>
            <a:gdLst/>
            <a:ahLst/>
            <a:cxnLst/>
            <a:rect l="l" t="t" r="r" b="b"/>
            <a:pathLst>
              <a:path w="9975595" h="9975595">
                <a:moveTo>
                  <a:pt x="0" y="0"/>
                </a:moveTo>
                <a:lnTo>
                  <a:pt x="9975596" y="0"/>
                </a:lnTo>
                <a:lnTo>
                  <a:pt x="9975596" y="9975596"/>
                </a:lnTo>
                <a:lnTo>
                  <a:pt x="0" y="99755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0800000">
            <a:off x="-3219340" y="7804713"/>
            <a:ext cx="7390914" cy="5857299"/>
          </a:xfrm>
          <a:custGeom>
            <a:avLst/>
            <a:gdLst/>
            <a:ahLst/>
            <a:cxnLst/>
            <a:rect l="l" t="t" r="r" b="b"/>
            <a:pathLst>
              <a:path w="7390914" h="5857299">
                <a:moveTo>
                  <a:pt x="0" y="0"/>
                </a:moveTo>
                <a:lnTo>
                  <a:pt x="7390914" y="0"/>
                </a:lnTo>
                <a:lnTo>
                  <a:pt x="7390914" y="5857300"/>
                </a:lnTo>
                <a:lnTo>
                  <a:pt x="0" y="58573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0800000">
            <a:off x="13972769" y="-2091859"/>
            <a:ext cx="9975595" cy="9975595"/>
          </a:xfrm>
          <a:custGeom>
            <a:avLst/>
            <a:gdLst/>
            <a:ahLst/>
            <a:cxnLst/>
            <a:rect l="l" t="t" r="r" b="b"/>
            <a:pathLst>
              <a:path w="9975595" h="9975595">
                <a:moveTo>
                  <a:pt x="0" y="0"/>
                </a:moveTo>
                <a:lnTo>
                  <a:pt x="9975595" y="0"/>
                </a:lnTo>
                <a:lnTo>
                  <a:pt x="9975595" y="9975596"/>
                </a:lnTo>
                <a:lnTo>
                  <a:pt x="0" y="99755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10800000">
            <a:off x="14983200" y="-1057197"/>
            <a:ext cx="7390914" cy="5857299"/>
          </a:xfrm>
          <a:custGeom>
            <a:avLst/>
            <a:gdLst/>
            <a:ahLst/>
            <a:cxnLst/>
            <a:rect l="l" t="t" r="r" b="b"/>
            <a:pathLst>
              <a:path w="7390914" h="5857299">
                <a:moveTo>
                  <a:pt x="0" y="0"/>
                </a:moveTo>
                <a:lnTo>
                  <a:pt x="7390914" y="0"/>
                </a:lnTo>
                <a:lnTo>
                  <a:pt x="7390914" y="5857300"/>
                </a:lnTo>
                <a:lnTo>
                  <a:pt x="0" y="58573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1463461" y="2734861"/>
            <a:ext cx="5493799" cy="5493799"/>
          </a:xfrm>
          <a:custGeom>
            <a:avLst/>
            <a:gdLst/>
            <a:ahLst/>
            <a:cxnLst/>
            <a:rect l="l" t="t" r="r" b="b"/>
            <a:pathLst>
              <a:path w="5493799" h="5493799">
                <a:moveTo>
                  <a:pt x="0" y="0"/>
                </a:moveTo>
                <a:lnTo>
                  <a:pt x="5493800" y="0"/>
                </a:lnTo>
                <a:lnTo>
                  <a:pt x="5493800" y="5493799"/>
                </a:lnTo>
                <a:lnTo>
                  <a:pt x="0" y="549379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TextBox 7"/>
          <p:cNvSpPr txBox="1"/>
          <p:nvPr/>
        </p:nvSpPr>
        <p:spPr>
          <a:xfrm>
            <a:off x="1676400" y="787594"/>
            <a:ext cx="8608691" cy="2154692"/>
          </a:xfrm>
          <a:prstGeom prst="rect">
            <a:avLst/>
          </a:prstGeom>
        </p:spPr>
        <p:txBody>
          <a:bodyPr lIns="0" tIns="0" rIns="0" bIns="0" rtlCol="0" anchor="t">
            <a:spAutoFit/>
          </a:bodyPr>
          <a:lstStyle/>
          <a:p>
            <a:pPr algn="l">
              <a:lnSpc>
                <a:spcPts val="5497"/>
              </a:lnSpc>
            </a:pPr>
            <a:r>
              <a:rPr lang="en-US" sz="6787" b="1" dirty="0" smtClean="0">
                <a:solidFill>
                  <a:srgbClr val="C4DF8F"/>
                </a:solidFill>
                <a:latin typeface="Montserrat Ultra-Bold"/>
                <a:ea typeface="Montserrat Ultra-Bold"/>
                <a:cs typeface="Montserrat Ultra-Bold"/>
                <a:sym typeface="Montserrat Ultra-Bold"/>
              </a:rPr>
              <a:t>Insightful Theory of Learning Implies that :</a:t>
            </a:r>
            <a:endParaRPr lang="en-US" sz="6787" b="1" dirty="0">
              <a:solidFill>
                <a:srgbClr val="C4DF8F"/>
              </a:solidFill>
              <a:latin typeface="Montserrat Ultra-Bold"/>
              <a:ea typeface="Montserrat Ultra-Bold"/>
              <a:cs typeface="Montserrat Ultra-Bold"/>
              <a:sym typeface="Montserrat Ultra-Bold"/>
            </a:endParaRPr>
          </a:p>
        </p:txBody>
      </p:sp>
      <p:sp>
        <p:nvSpPr>
          <p:cNvPr id="9" name="TextBox 9"/>
          <p:cNvSpPr txBox="1"/>
          <p:nvPr/>
        </p:nvSpPr>
        <p:spPr>
          <a:xfrm>
            <a:off x="1475558" y="3494641"/>
            <a:ext cx="9252706" cy="3577903"/>
          </a:xfrm>
          <a:prstGeom prst="rect">
            <a:avLst/>
          </a:prstGeom>
        </p:spPr>
        <p:txBody>
          <a:bodyPr lIns="0" tIns="0" rIns="0" bIns="0" rtlCol="0" anchor="t">
            <a:spAutoFit/>
          </a:bodyPr>
          <a:lstStyle/>
          <a:p>
            <a:pPr marL="316272" lvl="1">
              <a:lnSpc>
                <a:spcPts val="3076"/>
              </a:lnSpc>
            </a:pPr>
            <a:r>
              <a:rPr lang="en-US" sz="2929" dirty="0">
                <a:solidFill>
                  <a:srgbClr val="FFFFFF"/>
                </a:solidFill>
                <a:latin typeface="Montserrat"/>
                <a:ea typeface="Montserrat"/>
                <a:cs typeface="Montserrat"/>
                <a:sym typeface="Montserrat"/>
              </a:rPr>
              <a:t>Solution to a Problem arrives 'all of a sudden' flash of insight when a person is struggling with </a:t>
            </a:r>
            <a:r>
              <a:rPr lang="en-US" sz="2929" dirty="0" smtClean="0">
                <a:solidFill>
                  <a:srgbClr val="FFFFFF"/>
                </a:solidFill>
                <a:latin typeface="Montserrat"/>
                <a:ea typeface="Montserrat"/>
                <a:cs typeface="Montserrat"/>
                <a:sym typeface="Montserrat"/>
              </a:rPr>
              <a:t>something.</a:t>
            </a:r>
          </a:p>
          <a:p>
            <a:pPr marL="316272" lvl="1">
              <a:lnSpc>
                <a:spcPts val="3076"/>
              </a:lnSpc>
            </a:pPr>
            <a:r>
              <a:rPr lang="en-US" sz="2929" dirty="0" smtClean="0">
                <a:solidFill>
                  <a:srgbClr val="FFFFFF"/>
                </a:solidFill>
                <a:latin typeface="Montserrat"/>
                <a:ea typeface="Montserrat"/>
                <a:cs typeface="Montserrat"/>
                <a:sym typeface="Montserrat"/>
              </a:rPr>
              <a:t>Insight </a:t>
            </a:r>
            <a:r>
              <a:rPr lang="en-US" sz="2929" dirty="0">
                <a:solidFill>
                  <a:srgbClr val="FFFFFF"/>
                </a:solidFill>
                <a:latin typeface="Montserrat"/>
                <a:ea typeface="Montserrat"/>
                <a:cs typeface="Montserrat"/>
                <a:sym typeface="Montserrat"/>
              </a:rPr>
              <a:t>enhances an individual's ability to perceive and understand something or someone </a:t>
            </a:r>
            <a:r>
              <a:rPr lang="en-US" sz="2929" dirty="0" smtClean="0">
                <a:solidFill>
                  <a:srgbClr val="FFFFFF"/>
                </a:solidFill>
                <a:latin typeface="Montserrat"/>
                <a:ea typeface="Montserrat"/>
                <a:cs typeface="Montserrat"/>
                <a:sym typeface="Montserrat"/>
              </a:rPr>
              <a:t>instinctively.</a:t>
            </a:r>
          </a:p>
          <a:p>
            <a:pPr marL="316272" lvl="1">
              <a:lnSpc>
                <a:spcPts val="3076"/>
              </a:lnSpc>
            </a:pPr>
            <a:r>
              <a:rPr lang="en-US" sz="2929" dirty="0" smtClean="0">
                <a:solidFill>
                  <a:srgbClr val="FFFFFF"/>
                </a:solidFill>
                <a:latin typeface="Montserrat"/>
                <a:ea typeface="Montserrat"/>
                <a:cs typeface="Montserrat"/>
                <a:sym typeface="Montserrat"/>
              </a:rPr>
              <a:t>Insight </a:t>
            </a:r>
            <a:r>
              <a:rPr lang="en-US" sz="2929" dirty="0">
                <a:solidFill>
                  <a:srgbClr val="FFFFFF"/>
                </a:solidFill>
                <a:latin typeface="Montserrat"/>
                <a:ea typeface="Montserrat"/>
                <a:cs typeface="Montserrat"/>
                <a:sym typeface="Montserrat"/>
              </a:rPr>
              <a:t>does not rely on </a:t>
            </a:r>
            <a:r>
              <a:rPr lang="en-US" sz="2929" dirty="0" err="1">
                <a:solidFill>
                  <a:srgbClr val="FFFFFF"/>
                </a:solidFill>
                <a:latin typeface="Montserrat"/>
                <a:ea typeface="Montserrat"/>
                <a:cs typeface="Montserrat"/>
                <a:sym typeface="Montserrat"/>
              </a:rPr>
              <a:t>behaviour</a:t>
            </a:r>
            <a:r>
              <a:rPr lang="en-US" sz="2929" dirty="0">
                <a:solidFill>
                  <a:srgbClr val="FFFFFF"/>
                </a:solidFill>
                <a:latin typeface="Montserrat"/>
                <a:ea typeface="Montserrat"/>
                <a:cs typeface="Montserrat"/>
                <a:sym typeface="Montserrat"/>
              </a:rPr>
              <a:t> or observation, it is just a sudden realization of problem by </a:t>
            </a:r>
            <a:r>
              <a:rPr lang="en-US" sz="2929" dirty="0" smtClean="0">
                <a:solidFill>
                  <a:srgbClr val="FFFFFF"/>
                </a:solidFill>
                <a:latin typeface="Montserrat"/>
                <a:ea typeface="Montserrat"/>
                <a:cs typeface="Montserrat"/>
                <a:sym typeface="Montserrat"/>
              </a:rPr>
              <a:t>intuition. </a:t>
            </a:r>
            <a:endParaRPr lang="en-US" sz="2929" dirty="0">
              <a:solidFill>
                <a:srgbClr val="FFFFFF"/>
              </a:solidFill>
              <a:latin typeface="Montserrat"/>
              <a:ea typeface="Montserrat"/>
              <a:cs typeface="Montserrat"/>
              <a:sym typeface="Montserrat"/>
            </a:endParaRPr>
          </a:p>
        </p:txBody>
      </p:sp>
      <p:sp>
        <p:nvSpPr>
          <p:cNvPr id="10" name="Freeform 10"/>
          <p:cNvSpPr/>
          <p:nvPr/>
        </p:nvSpPr>
        <p:spPr>
          <a:xfrm>
            <a:off x="15459944" y="2538291"/>
            <a:ext cx="463083" cy="463083"/>
          </a:xfrm>
          <a:custGeom>
            <a:avLst/>
            <a:gdLst/>
            <a:ahLst/>
            <a:cxnLst/>
            <a:rect l="l" t="t" r="r" b="b"/>
            <a:pathLst>
              <a:path w="463083" h="463083">
                <a:moveTo>
                  <a:pt x="0" y="0"/>
                </a:moveTo>
                <a:lnTo>
                  <a:pt x="463084" y="0"/>
                </a:lnTo>
                <a:lnTo>
                  <a:pt x="463084" y="463083"/>
                </a:lnTo>
                <a:lnTo>
                  <a:pt x="0" y="46308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10861249" y="8055187"/>
            <a:ext cx="283530" cy="283530"/>
          </a:xfrm>
          <a:custGeom>
            <a:avLst/>
            <a:gdLst/>
            <a:ahLst/>
            <a:cxnLst/>
            <a:rect l="l" t="t" r="r" b="b"/>
            <a:pathLst>
              <a:path w="283530" h="283530">
                <a:moveTo>
                  <a:pt x="0" y="0"/>
                </a:moveTo>
                <a:lnTo>
                  <a:pt x="283530" y="0"/>
                </a:lnTo>
                <a:lnTo>
                  <a:pt x="283530" y="283530"/>
                </a:lnTo>
                <a:lnTo>
                  <a:pt x="0" y="28353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599</Words>
  <Application>Microsoft Office PowerPoint</Application>
  <PresentationFormat>Custom</PresentationFormat>
  <Paragraphs>52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Montserrat Ultra-Bold</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Blue Creative Education Presentation</dc:title>
  <cp:lastModifiedBy>ky.mazumder@gmail.com</cp:lastModifiedBy>
  <cp:revision>17</cp:revision>
  <dcterms:created xsi:type="dcterms:W3CDTF">2006-08-16T00:00:00Z</dcterms:created>
  <dcterms:modified xsi:type="dcterms:W3CDTF">2024-11-21T03:26:45Z</dcterms:modified>
  <dc:identifier>DAGXEtdzsTY</dc:identifier>
</cp:coreProperties>
</file>