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11" r:id="rId3"/>
    <p:sldId id="295" r:id="rId4"/>
    <p:sldId id="296" r:id="rId5"/>
    <p:sldId id="297" r:id="rId6"/>
    <p:sldId id="298" r:id="rId7"/>
    <p:sldId id="299" r:id="rId8"/>
    <p:sldId id="300" r:id="rId9"/>
    <p:sldId id="27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07" autoAdjust="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2400"/>
          </a:pPr>
          <a:endParaRPr lang="en-US"/>
        </a:p>
      </c:txPr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0869565217391323E-2"/>
          <c:y val="7.6719492341938395E-2"/>
          <c:w val="0.79640830052493439"/>
          <c:h val="0.89796405196185869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Pie diagram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Photography</c:v>
                </c:pt>
                <c:pt idx="1">
                  <c:v>Clay</c:v>
                </c:pt>
                <c:pt idx="2">
                  <c:v>Kitchen</c:v>
                </c:pt>
                <c:pt idx="3">
                  <c:v>Doll</c:v>
                </c:pt>
                <c:pt idx="4">
                  <c:v>Book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18</c:v>
                </c:pt>
                <c:pt idx="1">
                  <c:v>90</c:v>
                </c:pt>
                <c:pt idx="2">
                  <c:v>144</c:v>
                </c:pt>
                <c:pt idx="3">
                  <c:v>36</c:v>
                </c:pt>
                <c:pt idx="4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26-40B8-9598-E448354C62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16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60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600"/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1800"/>
            </a:pPr>
            <a:endParaRPr lang="en-US"/>
          </a:p>
        </c:txPr>
      </c:legendEntry>
      <c:layout>
        <c:manualLayout>
          <c:xMode val="edge"/>
          <c:yMode val="edge"/>
          <c:x val="0.81937388451443571"/>
          <c:y val="0.26586348383667274"/>
          <c:w val="0.17854278215223096"/>
          <c:h val="0.4312355892222333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 algn="just"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DE783-BC89-48FF-A630-8B5F56E9CD16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60F59A-AE57-41CB-9258-10FF9F2736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0F59A-AE57-41CB-9258-10FF9F2736B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315200" cy="45719"/>
          </a:xfrm>
        </p:spPr>
        <p:txBody>
          <a:bodyPr>
            <a:noAutofit/>
          </a:bodyPr>
          <a:lstStyle/>
          <a:p>
            <a:br>
              <a:rPr lang="en-US" b="1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990600"/>
            <a:ext cx="7848600" cy="5090167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Unit-IV</a:t>
            </a:r>
          </a:p>
          <a:p>
            <a:pPr algn="l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Graphical Representation of data </a:t>
            </a:r>
          </a:p>
          <a:p>
            <a:pPr>
              <a:lnSpc>
                <a:spcPct val="150000"/>
              </a:lnSpc>
            </a:pPr>
            <a:r>
              <a:rPr lang="en-US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 diagram</a:t>
            </a:r>
            <a:endParaRPr lang="en-US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0200" y="2442640"/>
            <a:ext cx="5638800" cy="986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327025" algn="l"/>
                <a:tab pos="492125" algn="l"/>
              </a:tabLst>
            </a:pP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2. Pie diagram </a:t>
            </a:r>
          </a:p>
        </p:txBody>
      </p:sp>
    </p:spTree>
    <p:extLst>
      <p:ext uri="{BB962C8B-B14F-4D97-AF65-F5344CB8AC3E}">
        <p14:creationId xmlns:p14="http://schemas.microsoft.com/office/powerpoint/2010/main" val="3479973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0"/>
            <a:ext cx="8763000" cy="5902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327025" algn="l"/>
                <a:tab pos="492125" algn="l"/>
              </a:tabLst>
            </a:pP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2. Pie diagram:</a:t>
            </a:r>
          </a:p>
          <a:p>
            <a:pPr marL="571500" lvl="0" indent="-5715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tabLst>
                <a:tab pos="327025" algn="l"/>
                <a:tab pos="492125" algn="l"/>
              </a:tabLst>
            </a:pPr>
            <a:r>
              <a:rPr lang="en-US" sz="36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Pie diagram is the graphical representation of data which is represented through the section or portion of a circle.</a:t>
            </a:r>
          </a:p>
          <a:p>
            <a:pPr marL="571500" lvl="0" indent="-5715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tabLst>
                <a:tab pos="327025" algn="l"/>
                <a:tab pos="492125" algn="l"/>
              </a:tabLst>
            </a:pPr>
            <a:r>
              <a:rPr lang="en-US" sz="36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This graph looks like a pie, so it is popularly known as Pie Diagram.</a:t>
            </a:r>
          </a:p>
          <a:p>
            <a:pPr marL="571500" lvl="0" indent="-5715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tabLst>
                <a:tab pos="327025" algn="l"/>
                <a:tab pos="492125" algn="l"/>
              </a:tabLst>
            </a:pPr>
            <a:r>
              <a:rPr lang="en-US" sz="36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It is also known as circle diagram.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381000" y="44563"/>
            <a:ext cx="8763000" cy="632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27025" algn="l"/>
                <a:tab pos="492125" algn="l"/>
              </a:tabLst>
            </a:pPr>
            <a:endParaRPr lang="en-US" sz="2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27025" algn="l"/>
                <a:tab pos="492125" algn="l"/>
              </a:tabLst>
            </a:pPr>
            <a:r>
              <a:rPr kumimoji="0" lang="en-US" sz="35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We have to follow some steps in constructing a pie diagram: </a:t>
            </a:r>
            <a:endParaRPr kumimoji="0" lang="en-US" sz="3200" b="1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327025" algn="l"/>
                <a:tab pos="492125" algn="l"/>
              </a:tabLst>
            </a:pPr>
            <a:endParaRPr lang="en-US" sz="1400" dirty="0">
              <a:solidFill>
                <a:srgbClr val="FF0000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327025" algn="l"/>
                <a:tab pos="492125" algn="l"/>
              </a:tabLst>
            </a:pPr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Step-1:</a:t>
            </a:r>
            <a:r>
              <a:rPr kumimoji="0" lang="en-US" sz="35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First, we have to draw a circle. As we know that the surface area of a circle is 2 pie (</a:t>
            </a:r>
            <a:r>
              <a:rPr kumimoji="0" lang="el-GR" sz="3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π</a:t>
            </a:r>
            <a:r>
              <a:rPr lang="en-US" sz="35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)</a:t>
            </a:r>
            <a:r>
              <a:rPr kumimoji="0" lang="en-US" sz="35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or</a:t>
            </a:r>
            <a:r>
              <a:rPr kumimoji="0" lang="en-US" sz="35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360°.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endParaRPr lang="en-US" sz="1400" dirty="0">
              <a:solidFill>
                <a:srgbClr val="FF0000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Step-2: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Secondly, the given data is to prepared in the form of degree under different heads.</a:t>
            </a: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81000" y="228600"/>
                <a:ext cx="8458200" cy="64266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endParaRPr lang="en-US" sz="1200" dirty="0"/>
              </a:p>
              <a:p>
                <a:pPr>
                  <a:lnSpc>
                    <a:spcPct val="150000"/>
                  </a:lnSpc>
                </a:pPr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libri" pitchFamily="34" charset="0"/>
                    <a:cs typeface="Times New Roman" panose="02020603050405020304" pitchFamily="18" charset="0"/>
                  </a:rPr>
                  <a:t>Step-3: 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angle value of each subpart has to be found out.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>
                  <a:lnSpc>
                    <a:spcPct val="150000"/>
                  </a:lnSpc>
                </a:pPr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libri" pitchFamily="34" charset="0"/>
                    <a:cs typeface="Times New Roman" panose="02020603050405020304" pitchFamily="18" charset="0"/>
                  </a:rPr>
                  <a:t>Step-4: 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 calculate angle value, we can use the following formula – </a:t>
                </a:r>
              </a:p>
              <a:p>
                <a:pPr lvl="0">
                  <a:lnSpc>
                    <a:spcPct val="150000"/>
                  </a:lnSpc>
                </a:pPr>
                <a:endParaRPr lang="en-US" sz="105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Angle value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𝑣𝑎𝑙𝑢𝑒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𝑒𝑎𝑐h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𝑠𝑢𝑏𝑔𝑟𝑜𝑢𝑝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𝑡𝑜𝑡𝑎𝑙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𝑣𝑎𝑙𝑢𝑒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360</a:t>
                </a: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libri" pitchFamily="34" charset="0"/>
                    <a:cs typeface="Times New Roman" panose="02020603050405020304" pitchFamily="18" charset="0"/>
                  </a:rPr>
                  <a:t>Step-5: 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After determining all the angle values, we have to put them into the circle.</a:t>
                </a:r>
              </a:p>
              <a:p>
                <a:pPr lvl="0">
                  <a:lnSpc>
                    <a:spcPct val="150000"/>
                  </a:lnSpc>
                </a:pPr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228600"/>
                <a:ext cx="8458200" cy="6426631"/>
              </a:xfrm>
              <a:prstGeom prst="rect">
                <a:avLst/>
              </a:prstGeom>
              <a:blipFill>
                <a:blip r:embed="rId2"/>
                <a:stretch>
                  <a:fillRect l="-1875" r="-79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566512"/>
              </p:ext>
            </p:extLst>
          </p:nvPr>
        </p:nvGraphicFramePr>
        <p:xfrm>
          <a:off x="685800" y="1371600"/>
          <a:ext cx="8077200" cy="4495802"/>
        </p:xfrm>
        <a:graphic>
          <a:graphicData uri="http://schemas.openxmlformats.org/drawingml/2006/table">
            <a:tbl>
              <a:tblPr/>
              <a:tblGrid>
                <a:gridCol w="4923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39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24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3500" b="1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Area of work experience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3500" b="1" dirty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No. of students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2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35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Photography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35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2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35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Clay modeling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35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2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35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Kitchen gardening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35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42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35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Doll-making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35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42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35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Book- binding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35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19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endParaRPr lang="en-US" sz="350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35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   Total=120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533400" y="381000"/>
            <a:ext cx="213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716337"/>
              </p:ext>
            </p:extLst>
          </p:nvPr>
        </p:nvGraphicFramePr>
        <p:xfrm>
          <a:off x="609600" y="685800"/>
          <a:ext cx="7924799" cy="4143606"/>
        </p:xfrm>
        <a:graphic>
          <a:graphicData uri="http://schemas.openxmlformats.org/drawingml/2006/table">
            <a:tbl>
              <a:tblPr/>
              <a:tblGrid>
                <a:gridCol w="33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5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62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55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2400" b="1" dirty="0">
                          <a:latin typeface="+mn-lt"/>
                          <a:ea typeface="Calibri"/>
                          <a:cs typeface="Vrinda"/>
                        </a:rPr>
                        <a:t>Area of work experience</a:t>
                      </a:r>
                      <a:endParaRPr lang="en-US" sz="2000" b="1" dirty="0">
                        <a:latin typeface="+mn-lt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2400" b="1" dirty="0">
                          <a:latin typeface="+mn-lt"/>
                          <a:ea typeface="Calibri"/>
                          <a:cs typeface="Vrinda"/>
                        </a:rPr>
                        <a:t>No. of students</a:t>
                      </a:r>
                      <a:endParaRPr lang="en-US" sz="2000" b="1" dirty="0">
                        <a:latin typeface="+mn-lt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2400" b="1" dirty="0">
                          <a:latin typeface="+mn-lt"/>
                          <a:ea typeface="Calibri"/>
                          <a:cs typeface="Vrinda"/>
                        </a:rPr>
                        <a:t>Angle of the circle</a:t>
                      </a:r>
                      <a:endParaRPr lang="en-US" sz="2000" b="1" dirty="0">
                        <a:latin typeface="+mn-lt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1511">
                <a:tc>
                  <a:txBody>
                    <a:bodyPr/>
                    <a:lstStyle/>
                    <a:p>
                      <a:pPr marL="457200" marR="0" lvl="1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2400" dirty="0">
                          <a:latin typeface="+mn-lt"/>
                          <a:ea typeface="Calibri"/>
                          <a:cs typeface="Vrinda"/>
                        </a:rPr>
                        <a:t>Photography</a:t>
                      </a:r>
                      <a:endParaRPr lang="en-US" sz="2000" dirty="0">
                        <a:latin typeface="+mn-lt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2400" dirty="0">
                          <a:latin typeface="+mn-lt"/>
                          <a:ea typeface="Calibri"/>
                          <a:cs typeface="Vrinda"/>
                        </a:rPr>
                        <a:t>6</a:t>
                      </a:r>
                      <a:endParaRPr lang="en-US" sz="2000" dirty="0">
                        <a:latin typeface="+mn-lt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endParaRPr lang="en-US" sz="800" dirty="0">
                        <a:latin typeface="+mn-lt"/>
                        <a:ea typeface="Times New Roman"/>
                        <a:cs typeface="Vrinda"/>
                      </a:endParaRPr>
                    </a:p>
                    <a:p>
                      <a:pPr marL="0" marR="0" lv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2000" dirty="0">
                          <a:latin typeface="+mn-lt"/>
                          <a:ea typeface="Times New Roman"/>
                          <a:cs typeface="Vrinda"/>
                        </a:rPr>
                        <a:t>  X  360 =     </a:t>
                      </a:r>
                      <a:endParaRPr lang="en-US" sz="2000" dirty="0">
                        <a:latin typeface="+mn-lt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265">
                <a:tc>
                  <a:txBody>
                    <a:bodyPr/>
                    <a:lstStyle/>
                    <a:p>
                      <a:pPr marL="457200" marR="0" lvl="1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2400" dirty="0">
                          <a:latin typeface="+mn-lt"/>
                          <a:ea typeface="Calibri"/>
                          <a:cs typeface="Vrinda"/>
                        </a:rPr>
                        <a:t>Clay modeling</a:t>
                      </a:r>
                      <a:endParaRPr lang="en-US" sz="2000" dirty="0">
                        <a:latin typeface="+mn-lt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2400" dirty="0">
                          <a:latin typeface="+mn-lt"/>
                          <a:ea typeface="Calibri"/>
                          <a:cs typeface="Vrinda"/>
                        </a:rPr>
                        <a:t>30</a:t>
                      </a:r>
                      <a:endParaRPr lang="en-US" sz="2000" dirty="0">
                        <a:latin typeface="+mn-lt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endParaRPr lang="en-US" sz="900" dirty="0">
                        <a:latin typeface="+mn-lt"/>
                        <a:ea typeface="Times New Roman"/>
                        <a:cs typeface="Vrinda"/>
                      </a:endParaRPr>
                    </a:p>
                    <a:p>
                      <a:pPr marL="0" marR="0" lv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2000" dirty="0">
                          <a:latin typeface="+mn-lt"/>
                          <a:ea typeface="Times New Roman"/>
                          <a:cs typeface="Vrinda"/>
                        </a:rPr>
                        <a:t>  X  360 =   </a:t>
                      </a:r>
                      <a:endParaRPr lang="en-US" sz="2000" dirty="0">
                        <a:latin typeface="+mn-lt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457200" marR="0" lvl="1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2400" dirty="0">
                          <a:latin typeface="+mn-lt"/>
                          <a:ea typeface="Calibri"/>
                          <a:cs typeface="Vrinda"/>
                        </a:rPr>
                        <a:t>Kitchen gardening</a:t>
                      </a:r>
                      <a:endParaRPr lang="en-US" sz="2000" dirty="0">
                        <a:latin typeface="+mn-lt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2400" dirty="0">
                          <a:latin typeface="+mn-lt"/>
                          <a:ea typeface="Calibri"/>
                          <a:cs typeface="Vrinda"/>
                        </a:rPr>
                        <a:t>48</a:t>
                      </a:r>
                      <a:endParaRPr lang="en-US" sz="2000" dirty="0">
                        <a:latin typeface="+mn-lt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endParaRPr lang="en-US" sz="800" dirty="0">
                        <a:latin typeface="+mn-lt"/>
                        <a:ea typeface="Times New Roman"/>
                        <a:cs typeface="Vrinda"/>
                      </a:endParaRPr>
                    </a:p>
                    <a:p>
                      <a:pPr marL="0" marR="0" lv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2000" dirty="0">
                          <a:latin typeface="+mn-lt"/>
                          <a:ea typeface="Times New Roman"/>
                          <a:cs typeface="Vrinda"/>
                        </a:rPr>
                        <a:t>  X  360 = </a:t>
                      </a:r>
                      <a:endParaRPr lang="en-US" sz="2000" dirty="0">
                        <a:latin typeface="+mn-lt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457200" marR="0" lvl="1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2400" dirty="0">
                          <a:latin typeface="+mn-lt"/>
                          <a:ea typeface="Calibri"/>
                          <a:cs typeface="Vrinda"/>
                        </a:rPr>
                        <a:t>Doll-making</a:t>
                      </a:r>
                      <a:endParaRPr lang="en-US" sz="2000" dirty="0">
                        <a:latin typeface="+mn-lt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2400" dirty="0">
                          <a:latin typeface="+mn-lt"/>
                          <a:ea typeface="Calibri"/>
                          <a:cs typeface="Vrinda"/>
                        </a:rPr>
                        <a:t>12</a:t>
                      </a:r>
                      <a:endParaRPr lang="en-US" sz="2000" dirty="0">
                        <a:latin typeface="+mn-lt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endParaRPr lang="en-US" sz="1000" dirty="0">
                        <a:latin typeface="+mn-lt"/>
                        <a:ea typeface="Times New Roman"/>
                        <a:cs typeface="Vrinda"/>
                      </a:endParaRPr>
                    </a:p>
                    <a:p>
                      <a:pPr marL="0" marR="0" lv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2000" dirty="0">
                          <a:latin typeface="+mn-lt"/>
                          <a:ea typeface="Times New Roman"/>
                          <a:cs typeface="Vrinda"/>
                        </a:rPr>
                        <a:t>  X  360 = </a:t>
                      </a:r>
                      <a:endParaRPr lang="en-US" sz="2000" dirty="0">
                        <a:latin typeface="+mn-lt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4508">
                <a:tc>
                  <a:txBody>
                    <a:bodyPr/>
                    <a:lstStyle/>
                    <a:p>
                      <a:pPr marL="457200" marR="0" lvl="1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2400" dirty="0">
                          <a:latin typeface="+mn-lt"/>
                          <a:ea typeface="Calibri"/>
                          <a:cs typeface="Vrinda"/>
                        </a:rPr>
                        <a:t>Book- binding</a:t>
                      </a:r>
                      <a:endParaRPr lang="en-US" sz="2000" dirty="0">
                        <a:latin typeface="+mn-lt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2400" dirty="0">
                          <a:latin typeface="+mn-lt"/>
                          <a:ea typeface="Calibri"/>
                          <a:cs typeface="Vrinda"/>
                        </a:rPr>
                        <a:t>24</a:t>
                      </a:r>
                      <a:endParaRPr lang="en-US" sz="2000" dirty="0">
                        <a:latin typeface="+mn-lt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endParaRPr lang="en-US" sz="800" dirty="0">
                        <a:latin typeface="+mn-lt"/>
                        <a:ea typeface="Times New Roman"/>
                        <a:cs typeface="Vrinda"/>
                      </a:endParaRPr>
                    </a:p>
                    <a:p>
                      <a:pPr marL="0" marR="0" lv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2000" dirty="0">
                          <a:latin typeface="+mn-lt"/>
                          <a:ea typeface="Times New Roman"/>
                          <a:cs typeface="Vrinda"/>
                        </a:rPr>
                        <a:t>  X  360 =</a:t>
                      </a:r>
                      <a:endParaRPr lang="en-US" sz="2000" dirty="0">
                        <a:latin typeface="+mn-lt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5799">
                <a:tc>
                  <a:txBody>
                    <a:bodyPr/>
                    <a:lstStyle/>
                    <a:p>
                      <a:pPr marL="457200" marR="0" lvl="1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2400" dirty="0">
                          <a:latin typeface="+mn-lt"/>
                          <a:ea typeface="Calibri"/>
                          <a:cs typeface="Vrinda"/>
                        </a:rPr>
                        <a:t>                       Total=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2800" dirty="0">
                          <a:latin typeface="+mn-lt"/>
                          <a:ea typeface="Calibri"/>
                          <a:cs typeface="Vrinda"/>
                        </a:rPr>
                        <a:t>120</a:t>
                      </a:r>
                      <a:endParaRPr lang="en-US" sz="2400" dirty="0">
                        <a:latin typeface="+mn-lt"/>
                        <a:ea typeface="Calibri"/>
                        <a:cs typeface="Vrind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lvl="1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7660" algn="l"/>
                          <a:tab pos="491490" algn="l"/>
                        </a:tabLst>
                      </a:pPr>
                      <a:r>
                        <a:rPr lang="en-US" sz="2800" dirty="0">
                          <a:latin typeface="+mn-lt"/>
                          <a:ea typeface="Calibri"/>
                          <a:cs typeface="Times New Roman"/>
                        </a:rPr>
                        <a:t>               360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24600" y="1143001"/>
            <a:ext cx="457200" cy="533400"/>
          </a:xfrm>
          <a:prstGeom prst="rect">
            <a:avLst/>
          </a:prstGeom>
          <a:noFill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219200"/>
            <a:ext cx="533400" cy="457200"/>
          </a:xfrm>
          <a:prstGeom prst="rect">
            <a:avLst/>
          </a:prstGeom>
          <a:noFill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24600" y="1752600"/>
            <a:ext cx="457200" cy="533400"/>
          </a:xfrm>
          <a:prstGeom prst="rect">
            <a:avLst/>
          </a:prstGeom>
          <a:noFill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905000"/>
            <a:ext cx="457201" cy="381000"/>
          </a:xfrm>
          <a:prstGeom prst="rect">
            <a:avLst/>
          </a:prstGeom>
          <a:noFill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24600" y="2438400"/>
            <a:ext cx="447675" cy="609600"/>
          </a:xfrm>
          <a:prstGeom prst="rect">
            <a:avLst/>
          </a:prstGeom>
          <a:noFill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72400" y="2438400"/>
            <a:ext cx="609600" cy="533400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24600" y="3124200"/>
            <a:ext cx="457200" cy="579783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3200400"/>
            <a:ext cx="533400" cy="402336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24600" y="3810000"/>
            <a:ext cx="457200" cy="579783"/>
          </a:xfrm>
          <a:prstGeom prst="rect">
            <a:avLst/>
          </a:prstGeom>
          <a:noFill/>
        </p:spPr>
      </p:pic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38209" y="3886200"/>
            <a:ext cx="467591" cy="4114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058933174"/>
              </p:ext>
            </p:extLst>
          </p:nvPr>
        </p:nvGraphicFramePr>
        <p:xfrm>
          <a:off x="990600" y="152400"/>
          <a:ext cx="7620000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2362200"/>
            <a:ext cx="7620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Algerian" pitchFamily="82" charset="0"/>
              </a:rPr>
              <a:t> 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1891</TotalTime>
  <Words>260</Words>
  <Application>Microsoft Office PowerPoint</Application>
  <PresentationFormat>On-screen Show (4:3)</PresentationFormat>
  <Paragraphs>66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Algerian</vt:lpstr>
      <vt:lpstr>Arial</vt:lpstr>
      <vt:lpstr>Calibri</vt:lpstr>
      <vt:lpstr>Cambria Math</vt:lpstr>
      <vt:lpstr>Times New Roman</vt:lpstr>
      <vt:lpstr>Wingdings</vt:lpstr>
      <vt:lpstr>Office Theme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Graphical Representation of Data</dc:title>
  <dc:creator>Nasrat</dc:creator>
  <cp:lastModifiedBy>Abu Mahomed Shumsuz Zaman</cp:lastModifiedBy>
  <cp:revision>215</cp:revision>
  <dcterms:created xsi:type="dcterms:W3CDTF">2018-09-27T03:08:20Z</dcterms:created>
  <dcterms:modified xsi:type="dcterms:W3CDTF">2024-11-23T06:52:00Z</dcterms:modified>
</cp:coreProperties>
</file>