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4044772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31EC13-DD04-4278-96F4-42FDA54C61BB}" type="datetimeFigureOut">
              <a:rPr lang="en-IN" smtClean="0"/>
              <a:t>06-12-2024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48351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36762298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655017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13756579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3770039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2979759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3220199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157297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2989485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3830309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31EC13-DD04-4278-96F4-42FDA54C61BB}" type="datetimeFigureOut">
              <a:rPr lang="en-IN" smtClean="0"/>
              <a:t>06-12-2024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756272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31EC13-DD04-4278-96F4-42FDA54C61BB}" type="datetimeFigureOut">
              <a:rPr lang="en-IN" smtClean="0"/>
              <a:t>06-12-2024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3879772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732135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541444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731EC13-DD04-4278-96F4-42FDA54C61BB}" type="datetimeFigureOut">
              <a:rPr lang="en-IN" smtClean="0"/>
              <a:t>06-12-2024</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4257033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31EC13-DD04-4278-96F4-42FDA54C61BB}" type="datetimeFigureOut">
              <a:rPr lang="en-IN" smtClean="0"/>
              <a:t>06-12-2024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4FAEECE-A702-43EF-9D14-986CE7C4458C}" type="slidenum">
              <a:rPr lang="en-IN" smtClean="0"/>
              <a:t>‹#›</a:t>
            </a:fld>
            <a:endParaRPr lang="en-IN"/>
          </a:p>
        </p:txBody>
      </p:sp>
    </p:spTree>
    <p:extLst>
      <p:ext uri="{BB962C8B-B14F-4D97-AF65-F5344CB8AC3E}">
        <p14:creationId xmlns:p14="http://schemas.microsoft.com/office/powerpoint/2010/main" val="1518353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731EC13-DD04-4278-96F4-42FDA54C61BB}" type="datetimeFigureOut">
              <a:rPr lang="en-IN" smtClean="0"/>
              <a:t>06-12-2024</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4FAEECE-A702-43EF-9D14-986CE7C4458C}" type="slidenum">
              <a:rPr lang="en-IN" smtClean="0"/>
              <a:t>‹#›</a:t>
            </a:fld>
            <a:endParaRPr lang="en-IN"/>
          </a:p>
        </p:txBody>
      </p:sp>
    </p:spTree>
    <p:extLst>
      <p:ext uri="{BB962C8B-B14F-4D97-AF65-F5344CB8AC3E}">
        <p14:creationId xmlns:p14="http://schemas.microsoft.com/office/powerpoint/2010/main" val="20396723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7F73C-FE55-4E36-8E40-834F106E4A63}"/>
              </a:ext>
            </a:extLst>
          </p:cNvPr>
          <p:cNvSpPr>
            <a:spLocks noGrp="1"/>
          </p:cNvSpPr>
          <p:nvPr>
            <p:ph type="ctrTitle"/>
          </p:nvPr>
        </p:nvSpPr>
        <p:spPr>
          <a:xfrm>
            <a:off x="384313" y="1219200"/>
            <a:ext cx="10652732" cy="3246783"/>
          </a:xfrm>
        </p:spPr>
        <p:txBody>
          <a:bodyPr>
            <a:noAutofit/>
          </a:bodyPr>
          <a:lstStyle/>
          <a:p>
            <a:pPr algn="l"/>
            <a:r>
              <a:rPr lang="en-IN" sz="4800" b="1" dirty="0">
                <a:latin typeface="Times New Roman" panose="02020603050405020304" pitchFamily="18" charset="0"/>
                <a:cs typeface="Times New Roman" panose="02020603050405020304" pitchFamily="18" charset="0"/>
              </a:rPr>
              <a:t>Techniques of teaching history: Introduction, different techniques-Narration, drill, examination, question-answer, illustration, assignment etc.</a:t>
            </a:r>
          </a:p>
        </p:txBody>
      </p:sp>
      <p:sp>
        <p:nvSpPr>
          <p:cNvPr id="3" name="Subtitle 2">
            <a:extLst>
              <a:ext uri="{FF2B5EF4-FFF2-40B4-BE49-F238E27FC236}">
                <a16:creationId xmlns:a16="http://schemas.microsoft.com/office/drawing/2014/main" id="{EFCDD545-D065-422C-9870-4331B187C912}"/>
              </a:ext>
            </a:extLst>
          </p:cNvPr>
          <p:cNvSpPr>
            <a:spLocks noGrp="1"/>
          </p:cNvSpPr>
          <p:nvPr>
            <p:ph type="subTitle" idx="1"/>
          </p:nvPr>
        </p:nvSpPr>
        <p:spPr>
          <a:xfrm>
            <a:off x="755374" y="4777380"/>
            <a:ext cx="9225239" cy="861420"/>
          </a:xfrm>
        </p:spPr>
        <p:txBody>
          <a:bodyPr/>
          <a:lstStyle/>
          <a:p>
            <a:r>
              <a:rPr lang="en-IN" dirty="0"/>
              <a:t>By Anuradha Roy</a:t>
            </a:r>
          </a:p>
          <a:p>
            <a:r>
              <a:rPr lang="en-IN" dirty="0"/>
              <a:t>Assistant Professor, NAMCE(</a:t>
            </a:r>
            <a:r>
              <a:rPr lang="en-IN" dirty="0" err="1"/>
              <a:t>B.Ed</a:t>
            </a:r>
            <a:r>
              <a:rPr lang="en-IN" dirty="0"/>
              <a:t>)</a:t>
            </a:r>
          </a:p>
        </p:txBody>
      </p:sp>
    </p:spTree>
    <p:extLst>
      <p:ext uri="{BB962C8B-B14F-4D97-AF65-F5344CB8AC3E}">
        <p14:creationId xmlns:p14="http://schemas.microsoft.com/office/powerpoint/2010/main" val="323813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95400-82B1-4DA5-99E5-49898256EB7E}"/>
              </a:ext>
            </a:extLst>
          </p:cNvPr>
          <p:cNvSpPr>
            <a:spLocks noGrp="1"/>
          </p:cNvSpPr>
          <p:nvPr>
            <p:ph type="title"/>
          </p:nvPr>
        </p:nvSpPr>
        <p:spPr/>
        <p:txBody>
          <a:bodyPr/>
          <a:lstStyle/>
          <a:p>
            <a:r>
              <a:rPr lang="en-IN" b="1" dirty="0">
                <a:solidFill>
                  <a:schemeClr val="bg1"/>
                </a:solidFill>
                <a:highlight>
                  <a:srgbClr val="FFFF00"/>
                </a:highlight>
              </a:rPr>
              <a:t>Review technique</a:t>
            </a:r>
            <a:br>
              <a:rPr lang="en-IN" dirty="0"/>
            </a:br>
            <a:endParaRPr lang="en-IN" dirty="0"/>
          </a:p>
        </p:txBody>
      </p:sp>
      <p:sp>
        <p:nvSpPr>
          <p:cNvPr id="3" name="Content Placeholder 2">
            <a:extLst>
              <a:ext uri="{FF2B5EF4-FFF2-40B4-BE49-F238E27FC236}">
                <a16:creationId xmlns:a16="http://schemas.microsoft.com/office/drawing/2014/main" id="{2CDF226F-B4EB-4201-8680-BC6C944CCAD9}"/>
              </a:ext>
            </a:extLst>
          </p:cNvPr>
          <p:cNvSpPr>
            <a:spLocks noGrp="1"/>
          </p:cNvSpPr>
          <p:nvPr>
            <p:ph idx="1"/>
          </p:nvPr>
        </p:nvSpPr>
        <p:spPr>
          <a:xfrm>
            <a:off x="645130" y="2052918"/>
            <a:ext cx="10274661" cy="4195481"/>
          </a:xfrm>
        </p:spPr>
        <p:txBody>
          <a:bodyPr>
            <a:normAutofit/>
          </a:bodyPr>
          <a:lstStyle/>
          <a:p>
            <a:pPr algn="just"/>
            <a:r>
              <a:rPr lang="en-IN" sz="2800" i="0" dirty="0">
                <a:effectLst/>
                <a:latin typeface="Times New Roman" panose="02020603050405020304" pitchFamily="18" charset="0"/>
                <a:cs typeface="Times New Roman" panose="02020603050405020304" pitchFamily="18" charset="0"/>
              </a:rPr>
              <a:t>The review method is a process of evaluating, assessing, and examining something critically. It involves collecting, </a:t>
            </a:r>
            <a:r>
              <a:rPr lang="en-IN" sz="2800" i="0" dirty="0" err="1">
                <a:effectLst/>
                <a:latin typeface="Times New Roman" panose="02020603050405020304" pitchFamily="18" charset="0"/>
                <a:cs typeface="Times New Roman" panose="02020603050405020304" pitchFamily="18" charset="0"/>
              </a:rPr>
              <a:t>analyzing</a:t>
            </a:r>
            <a:r>
              <a:rPr lang="en-IN" sz="2800" i="0" dirty="0">
                <a:effectLst/>
                <a:latin typeface="Times New Roman" panose="02020603050405020304" pitchFamily="18" charset="0"/>
                <a:cs typeface="Times New Roman" panose="02020603050405020304" pitchFamily="18" charset="0"/>
              </a:rPr>
              <a:t> and summarizing information about the topic at hand. Whatever the reason, reviews must be conducted effectively to achieve the desired results.</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8740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DCF63-168E-4813-ADAA-8A8145A668DF}"/>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C5C05D36-5EAF-4F4E-BB46-3FA8A01D595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10290" y="2438503"/>
            <a:ext cx="5683135" cy="3721699"/>
          </a:xfrm>
        </p:spPr>
      </p:pic>
    </p:spTree>
    <p:extLst>
      <p:ext uri="{BB962C8B-B14F-4D97-AF65-F5344CB8AC3E}">
        <p14:creationId xmlns:p14="http://schemas.microsoft.com/office/powerpoint/2010/main" val="1462985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53762-C8AD-467A-AC8C-CE38FA68068E}"/>
              </a:ext>
            </a:extLst>
          </p:cNvPr>
          <p:cNvSpPr>
            <a:spLocks noGrp="1"/>
          </p:cNvSpPr>
          <p:nvPr>
            <p:ph type="title"/>
          </p:nvPr>
        </p:nvSpPr>
        <p:spPr/>
        <p:txBody>
          <a:bodyPr/>
          <a:lstStyle/>
          <a:p>
            <a:r>
              <a:rPr lang="en-IN" b="1" dirty="0">
                <a:solidFill>
                  <a:schemeClr val="bg1"/>
                </a:solidFill>
                <a:highlight>
                  <a:srgbClr val="FFFF00"/>
                </a:highlight>
              </a:rPr>
              <a:t>Introduction</a:t>
            </a:r>
          </a:p>
        </p:txBody>
      </p:sp>
      <p:sp>
        <p:nvSpPr>
          <p:cNvPr id="3" name="Content Placeholder 2">
            <a:extLst>
              <a:ext uri="{FF2B5EF4-FFF2-40B4-BE49-F238E27FC236}">
                <a16:creationId xmlns:a16="http://schemas.microsoft.com/office/drawing/2014/main" id="{A5AA1636-8B4D-4040-AF5A-7428AC46824B}"/>
              </a:ext>
            </a:extLst>
          </p:cNvPr>
          <p:cNvSpPr>
            <a:spLocks noGrp="1"/>
          </p:cNvSpPr>
          <p:nvPr>
            <p:ph idx="1"/>
          </p:nvPr>
        </p:nvSpPr>
        <p:spPr/>
        <p:txBody>
          <a:bodyPr>
            <a:normAutofit lnSpcReduction="10000"/>
          </a:bodyPr>
          <a:lstStyle/>
          <a:p>
            <a:pPr algn="just"/>
            <a:r>
              <a:rPr lang="en-IN" sz="2800" dirty="0">
                <a:latin typeface="Times New Roman" panose="02020603050405020304" pitchFamily="18" charset="0"/>
                <a:cs typeface="Times New Roman" panose="02020603050405020304" pitchFamily="18" charset="0"/>
              </a:rPr>
              <a:t>I</a:t>
            </a:r>
            <a:r>
              <a:rPr lang="en-IN" sz="2800" b="0" i="0" dirty="0">
                <a:effectLst/>
                <a:latin typeface="Times New Roman" panose="02020603050405020304" pitchFamily="18" charset="0"/>
                <a:cs typeface="Times New Roman" panose="02020603050405020304" pitchFamily="18" charset="0"/>
              </a:rPr>
              <a:t>n addition to method of teaching, the history teachers make use a variety of techniques for directing the learning process. </a:t>
            </a:r>
            <a:r>
              <a:rPr lang="en-IN" sz="2800" dirty="0">
                <a:latin typeface="Times New Roman" panose="02020603050405020304" pitchFamily="18" charset="0"/>
                <a:cs typeface="Times New Roman" panose="02020603050405020304" pitchFamily="18" charset="0"/>
              </a:rPr>
              <a:t>T</a:t>
            </a:r>
            <a:r>
              <a:rPr lang="en-IN" sz="2800" b="0" i="0" dirty="0">
                <a:effectLst/>
                <a:latin typeface="Times New Roman" panose="02020603050405020304" pitchFamily="18" charset="0"/>
                <a:cs typeface="Times New Roman" panose="02020603050405020304" pitchFamily="18" charset="0"/>
              </a:rPr>
              <a:t>echniques of teaching should serve the ends and objectives of the society. India is a democratic country and in this country the teaching of history is conducted on democratic lines. Professor </a:t>
            </a:r>
            <a:r>
              <a:rPr lang="en-IN" sz="2800" dirty="0" err="1">
                <a:latin typeface="Times New Roman" panose="02020603050405020304" pitchFamily="18" charset="0"/>
                <a:cs typeface="Times New Roman" panose="02020603050405020304" pitchFamily="18" charset="0"/>
              </a:rPr>
              <a:t>M.P.Muffut</a:t>
            </a:r>
            <a:r>
              <a:rPr lang="en-IN" sz="2800" b="0" i="0" dirty="0">
                <a:effectLst/>
                <a:latin typeface="Times New Roman" panose="02020603050405020304" pitchFamily="18" charset="0"/>
                <a:cs typeface="Times New Roman" panose="02020603050405020304" pitchFamily="18" charset="0"/>
              </a:rPr>
              <a:t> rightly states, ‘all techniques should be in line with democratic process and relate to the good desired in the study of a topic. Techniques are employed for getting the learning underway with guidance from the teacher.</a:t>
            </a:r>
            <a:endParaRPr lang="en-IN" sz="2800" dirty="0"/>
          </a:p>
        </p:txBody>
      </p:sp>
    </p:spTree>
    <p:extLst>
      <p:ext uri="{BB962C8B-B14F-4D97-AF65-F5344CB8AC3E}">
        <p14:creationId xmlns:p14="http://schemas.microsoft.com/office/powerpoint/2010/main" val="3491277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B1E3B-5EA8-412A-A2D6-A5676170F7C3}"/>
              </a:ext>
            </a:extLst>
          </p:cNvPr>
          <p:cNvSpPr>
            <a:spLocks noGrp="1"/>
          </p:cNvSpPr>
          <p:nvPr>
            <p:ph type="title"/>
          </p:nvPr>
        </p:nvSpPr>
        <p:spPr>
          <a:xfrm>
            <a:off x="0" y="452718"/>
            <a:ext cx="10522225" cy="1177299"/>
          </a:xfrm>
        </p:spPr>
        <p:txBody>
          <a:bodyPr/>
          <a:lstStyle/>
          <a:p>
            <a:r>
              <a:rPr lang="en-IN" b="1" dirty="0">
                <a:solidFill>
                  <a:schemeClr val="bg1"/>
                </a:solidFill>
                <a:highlight>
                  <a:srgbClr val="FFFF00"/>
                </a:highlight>
              </a:rPr>
              <a:t>Different techniques of teaching history</a:t>
            </a:r>
          </a:p>
        </p:txBody>
      </p:sp>
      <p:sp>
        <p:nvSpPr>
          <p:cNvPr id="3" name="Content Placeholder 2">
            <a:extLst>
              <a:ext uri="{FF2B5EF4-FFF2-40B4-BE49-F238E27FC236}">
                <a16:creationId xmlns:a16="http://schemas.microsoft.com/office/drawing/2014/main" id="{EA992839-FF7C-43F7-B9C8-A13D32976D62}"/>
              </a:ext>
            </a:extLst>
          </p:cNvPr>
          <p:cNvSpPr>
            <a:spLocks noGrp="1"/>
          </p:cNvSpPr>
          <p:nvPr>
            <p:ph idx="1"/>
          </p:nvPr>
        </p:nvSpPr>
        <p:spPr>
          <a:xfrm>
            <a:off x="503583" y="1855304"/>
            <a:ext cx="10018641" cy="4393095"/>
          </a:xfrm>
        </p:spPr>
        <p:txBody>
          <a:bodyPr>
            <a:normAutofit/>
          </a:bodyPr>
          <a:lstStyle/>
          <a:p>
            <a:pPr marL="0" indent="0" algn="just">
              <a:buNone/>
            </a:pPr>
            <a:r>
              <a:rPr lang="en-IN" sz="2400" b="0" i="0" dirty="0">
                <a:effectLst/>
                <a:latin typeface="Times New Roman" panose="02020603050405020304" pitchFamily="18" charset="0"/>
                <a:cs typeface="Times New Roman" panose="02020603050405020304" pitchFamily="18" charset="0"/>
              </a:rPr>
              <a:t>There are various techniques used by teachers of history and they are: </a:t>
            </a:r>
          </a:p>
          <a:p>
            <a:pPr algn="just"/>
            <a:r>
              <a:rPr lang="en-IN" sz="2400" dirty="0">
                <a:latin typeface="Times New Roman" panose="02020603050405020304" pitchFamily="18" charset="0"/>
                <a:cs typeface="Times New Roman" panose="02020603050405020304" pitchFamily="18" charset="0"/>
              </a:rPr>
              <a:t>N</a:t>
            </a:r>
            <a:r>
              <a:rPr lang="en-IN" sz="2400" b="0" i="0" dirty="0">
                <a:effectLst/>
                <a:latin typeface="Times New Roman" panose="02020603050405020304" pitchFamily="18" charset="0"/>
                <a:cs typeface="Times New Roman" panose="02020603050405020304" pitchFamily="18" charset="0"/>
              </a:rPr>
              <a:t>arration technique</a:t>
            </a:r>
          </a:p>
          <a:p>
            <a:pPr algn="just"/>
            <a:r>
              <a:rPr lang="en-IN" sz="2400" b="0" i="0" dirty="0">
                <a:effectLst/>
                <a:latin typeface="Times New Roman" panose="02020603050405020304" pitchFamily="18" charset="0"/>
                <a:cs typeface="Times New Roman" panose="02020603050405020304" pitchFamily="18" charset="0"/>
              </a:rPr>
              <a:t> Drill technique</a:t>
            </a:r>
          </a:p>
          <a:p>
            <a:pPr algn="just"/>
            <a:r>
              <a:rPr lang="en-IN" sz="2400" b="0" i="0" dirty="0">
                <a:effectLst/>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E</a:t>
            </a:r>
            <a:r>
              <a:rPr lang="en-IN" sz="2400" b="0" i="0" dirty="0">
                <a:effectLst/>
                <a:latin typeface="Times New Roman" panose="02020603050405020304" pitchFamily="18" charset="0"/>
                <a:cs typeface="Times New Roman" panose="02020603050405020304" pitchFamily="18" charset="0"/>
              </a:rPr>
              <a:t>xamination technique </a:t>
            </a:r>
          </a:p>
          <a:p>
            <a:pPr algn="just"/>
            <a:r>
              <a:rPr lang="en-IN" sz="2400" dirty="0">
                <a:latin typeface="Times New Roman" panose="02020603050405020304" pitchFamily="18" charset="0"/>
                <a:cs typeface="Times New Roman" panose="02020603050405020304" pitchFamily="18" charset="0"/>
              </a:rPr>
              <a:t>Qu</a:t>
            </a:r>
            <a:r>
              <a:rPr lang="en-IN" sz="2400" b="0" i="0" dirty="0">
                <a:effectLst/>
                <a:latin typeface="Times New Roman" panose="02020603050405020304" pitchFamily="18" charset="0"/>
                <a:cs typeface="Times New Roman" panose="02020603050405020304" pitchFamily="18" charset="0"/>
              </a:rPr>
              <a:t>estion answer technique </a:t>
            </a:r>
          </a:p>
          <a:p>
            <a:pPr algn="just"/>
            <a:r>
              <a:rPr lang="en-IN" sz="2400" dirty="0">
                <a:latin typeface="Times New Roman" panose="02020603050405020304" pitchFamily="18" charset="0"/>
                <a:cs typeface="Times New Roman" panose="02020603050405020304" pitchFamily="18" charset="0"/>
              </a:rPr>
              <a:t>I</a:t>
            </a:r>
            <a:r>
              <a:rPr lang="en-IN" sz="2400" b="0" i="0" dirty="0">
                <a:effectLst/>
                <a:latin typeface="Times New Roman" panose="02020603050405020304" pitchFamily="18" charset="0"/>
                <a:cs typeface="Times New Roman" panose="02020603050405020304" pitchFamily="18" charset="0"/>
              </a:rPr>
              <a:t>llustration technique </a:t>
            </a:r>
          </a:p>
          <a:p>
            <a:pPr algn="just"/>
            <a:r>
              <a:rPr lang="en-IN" sz="2400" dirty="0">
                <a:latin typeface="Times New Roman" panose="02020603050405020304" pitchFamily="18" charset="0"/>
                <a:cs typeface="Times New Roman" panose="02020603050405020304" pitchFamily="18" charset="0"/>
              </a:rPr>
              <a:t>A</a:t>
            </a:r>
            <a:r>
              <a:rPr lang="en-IN" sz="2400" b="0" i="0" dirty="0">
                <a:effectLst/>
                <a:latin typeface="Times New Roman" panose="02020603050405020304" pitchFamily="18" charset="0"/>
                <a:cs typeface="Times New Roman" panose="02020603050405020304" pitchFamily="18" charset="0"/>
              </a:rPr>
              <a:t>ssignments </a:t>
            </a:r>
          </a:p>
          <a:p>
            <a:pPr algn="just"/>
            <a:r>
              <a:rPr lang="en-IN" sz="2400" b="0" i="0" dirty="0">
                <a:effectLst/>
                <a:latin typeface="Times New Roman" panose="02020603050405020304" pitchFamily="18" charset="0"/>
                <a:cs typeface="Times New Roman" panose="02020603050405020304" pitchFamily="18" charset="0"/>
              </a:rPr>
              <a:t>Review technique.</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9841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E7684-453A-4806-8AF4-2A2B95477C8D}"/>
              </a:ext>
            </a:extLst>
          </p:cNvPr>
          <p:cNvSpPr>
            <a:spLocks noGrp="1"/>
          </p:cNvSpPr>
          <p:nvPr>
            <p:ph type="title"/>
          </p:nvPr>
        </p:nvSpPr>
        <p:spPr/>
        <p:txBody>
          <a:bodyPr/>
          <a:lstStyle/>
          <a:p>
            <a:r>
              <a:rPr lang="en-IN" b="1" dirty="0">
                <a:solidFill>
                  <a:schemeClr val="bg1"/>
                </a:solidFill>
                <a:highlight>
                  <a:srgbClr val="FFFF00"/>
                </a:highlight>
              </a:rPr>
              <a:t>Narration Technique</a:t>
            </a:r>
          </a:p>
        </p:txBody>
      </p:sp>
      <p:sp>
        <p:nvSpPr>
          <p:cNvPr id="3" name="Content Placeholder 2">
            <a:extLst>
              <a:ext uri="{FF2B5EF4-FFF2-40B4-BE49-F238E27FC236}">
                <a16:creationId xmlns:a16="http://schemas.microsoft.com/office/drawing/2014/main" id="{A8CE9707-A942-4FF6-AC73-4F6FD82A363E}"/>
              </a:ext>
            </a:extLst>
          </p:cNvPr>
          <p:cNvSpPr>
            <a:spLocks noGrp="1"/>
          </p:cNvSpPr>
          <p:nvPr>
            <p:ph idx="1"/>
          </p:nvPr>
        </p:nvSpPr>
        <p:spPr>
          <a:xfrm>
            <a:off x="132522" y="1696278"/>
            <a:ext cx="11211339" cy="4552121"/>
          </a:xfrm>
        </p:spPr>
        <p:txBody>
          <a:bodyPr/>
          <a:lstStyle/>
          <a:p>
            <a:pPr algn="just"/>
            <a:r>
              <a:rPr lang="en-IN" dirty="0">
                <a:latin typeface="Times New Roman" panose="02020603050405020304" pitchFamily="18" charset="0"/>
                <a:cs typeface="Times New Roman" panose="02020603050405020304" pitchFamily="18" charset="0"/>
              </a:rPr>
              <a:t>G</a:t>
            </a:r>
            <a:r>
              <a:rPr lang="en-IN" b="0" i="0" dirty="0">
                <a:effectLst/>
                <a:latin typeface="Times New Roman" panose="02020603050405020304" pitchFamily="18" charset="0"/>
                <a:cs typeface="Times New Roman" panose="02020603050405020304" pitchFamily="18" charset="0"/>
              </a:rPr>
              <a:t>enerally a teacher office widely used the narration technique in the teaching of history. In this technique the teacher narrates the topic and the students try to understand through the narration. This narration is made on the interest objectives and attitudes of the pupils. In this method the teacher makes and all out effort to present the subject matter in a simple and interesting way.</a:t>
            </a:r>
          </a:p>
          <a:p>
            <a:pPr marL="0" indent="0" algn="just">
              <a:buNone/>
            </a:pPr>
            <a:r>
              <a:rPr lang="en-IN" b="0" i="0" dirty="0">
                <a:effectLst/>
                <a:latin typeface="Times New Roman" panose="02020603050405020304" pitchFamily="18" charset="0"/>
                <a:cs typeface="Times New Roman" panose="02020603050405020304" pitchFamily="18" charset="0"/>
              </a:rPr>
              <a:t>The teacher of history must keep in mind the following points while using this technique ---</a:t>
            </a:r>
          </a:p>
          <a:p>
            <a:pPr algn="just"/>
            <a:r>
              <a:rPr lang="en-IN" dirty="0">
                <a:latin typeface="Times New Roman" panose="02020603050405020304" pitchFamily="18" charset="0"/>
                <a:cs typeface="Times New Roman" panose="02020603050405020304" pitchFamily="18" charset="0"/>
              </a:rPr>
              <a:t>T</a:t>
            </a:r>
            <a:r>
              <a:rPr lang="en-IN" b="0" i="0" dirty="0">
                <a:effectLst/>
                <a:latin typeface="Times New Roman" panose="02020603050405020304" pitchFamily="18" charset="0"/>
                <a:cs typeface="Times New Roman" panose="02020603050405020304" pitchFamily="18" charset="0"/>
              </a:rPr>
              <a:t>he narration should be accordance with mental and physical age of the children </a:t>
            </a:r>
          </a:p>
          <a:p>
            <a:pPr algn="just"/>
            <a:r>
              <a:rPr lang="en-IN" dirty="0">
                <a:latin typeface="Times New Roman" panose="02020603050405020304" pitchFamily="18" charset="0"/>
                <a:cs typeface="Times New Roman" panose="02020603050405020304" pitchFamily="18" charset="0"/>
              </a:rPr>
              <a:t>N</a:t>
            </a:r>
            <a:r>
              <a:rPr lang="en-IN" b="0" i="0" dirty="0">
                <a:effectLst/>
                <a:latin typeface="Times New Roman" panose="02020603050405020304" pitchFamily="18" charset="0"/>
                <a:cs typeface="Times New Roman" panose="02020603050405020304" pitchFamily="18" charset="0"/>
              </a:rPr>
              <a:t>arration should not be very long </a:t>
            </a:r>
          </a:p>
          <a:p>
            <a:pPr algn="just"/>
            <a:r>
              <a:rPr lang="en-IN" dirty="0">
                <a:latin typeface="Times New Roman" panose="02020603050405020304" pitchFamily="18" charset="0"/>
                <a:cs typeface="Times New Roman" panose="02020603050405020304" pitchFamily="18" charset="0"/>
              </a:rPr>
              <a:t>T</a:t>
            </a:r>
            <a:r>
              <a:rPr lang="en-IN" b="0" i="0" dirty="0">
                <a:effectLst/>
                <a:latin typeface="Times New Roman" panose="02020603050405020304" pitchFamily="18" charset="0"/>
                <a:cs typeface="Times New Roman" panose="02020603050405020304" pitchFamily="18" charset="0"/>
              </a:rPr>
              <a:t>he teacher should supplement it with question answer technique </a:t>
            </a:r>
          </a:p>
          <a:p>
            <a:pPr algn="just"/>
            <a:r>
              <a:rPr lang="en-IN" dirty="0">
                <a:latin typeface="Times New Roman" panose="02020603050405020304" pitchFamily="18" charset="0"/>
                <a:cs typeface="Times New Roman" panose="02020603050405020304" pitchFamily="18" charset="0"/>
              </a:rPr>
              <a:t>T</a:t>
            </a:r>
            <a:r>
              <a:rPr lang="en-IN" b="0" i="0" dirty="0">
                <a:effectLst/>
                <a:latin typeface="Times New Roman" panose="02020603050405020304" pitchFamily="18" charset="0"/>
                <a:cs typeface="Times New Roman" panose="02020603050405020304" pitchFamily="18" charset="0"/>
              </a:rPr>
              <a:t>he teacher make an effort to proper use of various teaching aids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084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B2D09-263E-4BD8-BA95-3F81087B645B}"/>
              </a:ext>
            </a:extLst>
          </p:cNvPr>
          <p:cNvSpPr>
            <a:spLocks noGrp="1"/>
          </p:cNvSpPr>
          <p:nvPr>
            <p:ph type="title"/>
          </p:nvPr>
        </p:nvSpPr>
        <p:spPr/>
        <p:txBody>
          <a:bodyPr/>
          <a:lstStyle/>
          <a:p>
            <a:r>
              <a:rPr lang="en-IN" sz="4400" b="1" i="0" dirty="0">
                <a:solidFill>
                  <a:schemeClr val="bg1"/>
                </a:solidFill>
                <a:effectLst/>
                <a:highlight>
                  <a:srgbClr val="FFFF00"/>
                </a:highlight>
                <a:latin typeface="Times New Roman" panose="02020603050405020304" pitchFamily="18" charset="0"/>
                <a:cs typeface="Times New Roman" panose="02020603050405020304" pitchFamily="18" charset="0"/>
              </a:rPr>
              <a:t>Drill technique</a:t>
            </a:r>
            <a:endParaRPr lang="en-IN" b="1" dirty="0">
              <a:solidFill>
                <a:schemeClr val="bg1"/>
              </a:solidFill>
              <a:highlight>
                <a:srgbClr val="FFFF00"/>
              </a:highlight>
            </a:endParaRPr>
          </a:p>
        </p:txBody>
      </p:sp>
      <p:sp>
        <p:nvSpPr>
          <p:cNvPr id="3" name="Content Placeholder 2">
            <a:extLst>
              <a:ext uri="{FF2B5EF4-FFF2-40B4-BE49-F238E27FC236}">
                <a16:creationId xmlns:a16="http://schemas.microsoft.com/office/drawing/2014/main" id="{97A2A627-7B72-4DEA-BCA9-573C715F1B42}"/>
              </a:ext>
            </a:extLst>
          </p:cNvPr>
          <p:cNvSpPr>
            <a:spLocks noGrp="1"/>
          </p:cNvSpPr>
          <p:nvPr>
            <p:ph idx="1"/>
          </p:nvPr>
        </p:nvSpPr>
        <p:spPr>
          <a:xfrm>
            <a:off x="318052" y="2052918"/>
            <a:ext cx="9731801" cy="4195481"/>
          </a:xfrm>
        </p:spPr>
        <p:txBody>
          <a:bodyPr/>
          <a:lstStyle/>
          <a:p>
            <a:pPr algn="just"/>
            <a:r>
              <a:rPr lang="en-IN" b="0" i="0" dirty="0">
                <a:effectLst/>
                <a:latin typeface="Times New Roman" panose="02020603050405020304" pitchFamily="18" charset="0"/>
                <a:cs typeface="Times New Roman" panose="02020603050405020304" pitchFamily="18" charset="0"/>
              </a:rPr>
              <a:t>Drill technique it is the most widely used techniques of teaching. Drill technique was originally introduced by Thorndike. It is the popular among teachers because it can be used very easily. </a:t>
            </a:r>
            <a:r>
              <a:rPr lang="en-IN" dirty="0">
                <a:latin typeface="Times New Roman" panose="02020603050405020304" pitchFamily="18" charset="0"/>
                <a:cs typeface="Times New Roman" panose="02020603050405020304" pitchFamily="18" charset="0"/>
              </a:rPr>
              <a:t>D</a:t>
            </a:r>
            <a:r>
              <a:rPr lang="en-IN" b="0" i="0" dirty="0">
                <a:effectLst/>
                <a:latin typeface="Times New Roman" panose="02020603050405020304" pitchFamily="18" charset="0"/>
                <a:cs typeface="Times New Roman" panose="02020603050405020304" pitchFamily="18" charset="0"/>
              </a:rPr>
              <a:t>rill is not a mere repetition of an act for the purpose of attaining perfection. </a:t>
            </a:r>
            <a:r>
              <a:rPr lang="en-IN" dirty="0">
                <a:latin typeface="Times New Roman" panose="02020603050405020304" pitchFamily="18" charset="0"/>
                <a:cs typeface="Times New Roman" panose="02020603050405020304" pitchFamily="18" charset="0"/>
              </a:rPr>
              <a:t>I</a:t>
            </a:r>
            <a:r>
              <a:rPr lang="en-IN" b="0" i="0" dirty="0">
                <a:effectLst/>
                <a:latin typeface="Times New Roman" panose="02020603050405020304" pitchFamily="18" charset="0"/>
                <a:cs typeface="Times New Roman" panose="02020603050405020304" pitchFamily="18" charset="0"/>
              </a:rPr>
              <a:t>t is a serious work activity for obtaining perfection, formation of habit or fixing of specific facts of easy and effortless </a:t>
            </a:r>
            <a:r>
              <a:rPr lang="en-IN" dirty="0">
                <a:latin typeface="Times New Roman" panose="02020603050405020304" pitchFamily="18" charset="0"/>
                <a:cs typeface="Times New Roman" panose="02020603050405020304" pitchFamily="18" charset="0"/>
              </a:rPr>
              <a:t>re</a:t>
            </a:r>
            <a:r>
              <a:rPr lang="en-IN" b="0" i="0" dirty="0">
                <a:effectLst/>
                <a:latin typeface="Times New Roman" panose="02020603050405020304" pitchFamily="18" charset="0"/>
                <a:cs typeface="Times New Roman" panose="02020603050405020304" pitchFamily="18" charset="0"/>
              </a:rPr>
              <a:t>call. </a:t>
            </a:r>
            <a:r>
              <a:rPr lang="en-IN" dirty="0">
                <a:latin typeface="Times New Roman" panose="02020603050405020304" pitchFamily="18" charset="0"/>
                <a:cs typeface="Times New Roman" panose="02020603050405020304" pitchFamily="18" charset="0"/>
              </a:rPr>
              <a:t>This</a:t>
            </a:r>
            <a:r>
              <a:rPr lang="en-IN" b="0" i="0" dirty="0">
                <a:effectLst/>
                <a:latin typeface="Times New Roman" panose="02020603050405020304" pitchFamily="18" charset="0"/>
                <a:cs typeface="Times New Roman" panose="02020603050405020304" pitchFamily="18" charset="0"/>
              </a:rPr>
              <a:t> techniques can be used only in some specific aspects in teaching history. Drill technique is quite useful in learning the dates and names of events.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745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676BA-C0CE-4C99-8D67-8E1C11BCA9EE}"/>
              </a:ext>
            </a:extLst>
          </p:cNvPr>
          <p:cNvSpPr>
            <a:spLocks noGrp="1"/>
          </p:cNvSpPr>
          <p:nvPr>
            <p:ph type="title"/>
          </p:nvPr>
        </p:nvSpPr>
        <p:spPr/>
        <p:txBody>
          <a:bodyPr/>
          <a:lstStyle/>
          <a:p>
            <a:r>
              <a:rPr lang="en-IN" b="1" dirty="0">
                <a:solidFill>
                  <a:schemeClr val="bg1"/>
                </a:solidFill>
                <a:highlight>
                  <a:srgbClr val="FFFF00"/>
                </a:highlight>
              </a:rPr>
              <a:t>Examination technique </a:t>
            </a:r>
            <a:br>
              <a:rPr lang="en-IN" dirty="0"/>
            </a:br>
            <a:endParaRPr lang="en-IN" dirty="0"/>
          </a:p>
        </p:txBody>
      </p:sp>
      <p:sp>
        <p:nvSpPr>
          <p:cNvPr id="3" name="Content Placeholder 2">
            <a:extLst>
              <a:ext uri="{FF2B5EF4-FFF2-40B4-BE49-F238E27FC236}">
                <a16:creationId xmlns:a16="http://schemas.microsoft.com/office/drawing/2014/main" id="{F2A258F3-CFEE-4339-A564-80F11AD0B40A}"/>
              </a:ext>
            </a:extLst>
          </p:cNvPr>
          <p:cNvSpPr>
            <a:spLocks noGrp="1"/>
          </p:cNvSpPr>
          <p:nvPr>
            <p:ph idx="1"/>
          </p:nvPr>
        </p:nvSpPr>
        <p:spPr>
          <a:xfrm>
            <a:off x="371062" y="1669774"/>
            <a:ext cx="10469216" cy="4578625"/>
          </a:xfrm>
        </p:spPr>
        <p:txBody>
          <a:bodyPr>
            <a:normAutofit/>
          </a:bodyPr>
          <a:lstStyle/>
          <a:p>
            <a:pPr marL="0" indent="0" algn="just">
              <a:buNone/>
            </a:pPr>
            <a:r>
              <a:rPr lang="en-IN" b="0" i="0" dirty="0">
                <a:effectLst/>
                <a:latin typeface="Times New Roman" panose="02020603050405020304" pitchFamily="18" charset="0"/>
                <a:cs typeface="Times New Roman" panose="02020603050405020304" pitchFamily="18" charset="0"/>
              </a:rPr>
              <a:t>An examination means </a:t>
            </a:r>
            <a:r>
              <a:rPr lang="en-IN" dirty="0">
                <a:latin typeface="Times New Roman" panose="02020603050405020304" pitchFamily="18" charset="0"/>
                <a:cs typeface="Times New Roman" panose="02020603050405020304" pitchFamily="18" charset="0"/>
              </a:rPr>
              <a:t>a test </a:t>
            </a:r>
            <a:r>
              <a:rPr lang="en-IN" b="0" i="0" dirty="0">
                <a:effectLst/>
                <a:latin typeface="Times New Roman" panose="02020603050405020304" pitchFamily="18" charset="0"/>
                <a:cs typeface="Times New Roman" panose="02020603050405020304" pitchFamily="18" charset="0"/>
              </a:rPr>
              <a:t>to the knowledge and ability of a student. The examination may be written test, an answer test or a practical test. An examination is an assessment intended to measure a taste maker's knowledge, skill, aptitude, physical fitness or classification in many other topics. </a:t>
            </a:r>
            <a:r>
              <a:rPr lang="en-IN" dirty="0">
                <a:latin typeface="Times New Roman" panose="02020603050405020304" pitchFamily="18" charset="0"/>
                <a:cs typeface="Times New Roman" panose="02020603050405020304" pitchFamily="18" charset="0"/>
              </a:rPr>
              <a:t>A test</a:t>
            </a:r>
            <a:r>
              <a:rPr lang="en-IN" b="0" i="0" dirty="0">
                <a:effectLst/>
                <a:latin typeface="Times New Roman" panose="02020603050405020304" pitchFamily="18" charset="0"/>
                <a:cs typeface="Times New Roman" panose="02020603050405020304" pitchFamily="18" charset="0"/>
              </a:rPr>
              <a:t> examination may administered verbally on paper on a computer or in a confined area that requires a test take to physically perform a set of skills. In closed book test, it is maker is often required to rely upon memory to respond to specific items whereas in an open book test, a test maker may use one or more supplementary tools such as a reference book or calculator when responding to an item. </a:t>
            </a:r>
          </a:p>
          <a:p>
            <a:pPr algn="just"/>
            <a:r>
              <a:rPr lang="en-IN" dirty="0">
                <a:latin typeface="Times New Roman" panose="02020603050405020304" pitchFamily="18" charset="0"/>
                <a:cs typeface="Times New Roman" panose="02020603050405020304" pitchFamily="18" charset="0"/>
              </a:rPr>
              <a:t>A test</a:t>
            </a:r>
            <a:r>
              <a:rPr lang="en-IN" b="0" i="0" dirty="0">
                <a:effectLst/>
                <a:latin typeface="Times New Roman" panose="02020603050405020304" pitchFamily="18" charset="0"/>
                <a:cs typeface="Times New Roman" panose="02020603050405020304" pitchFamily="18" charset="0"/>
              </a:rPr>
              <a:t> may be administered formally or informally. A formal test would be a file examination administered by a teacher in a classroom. </a:t>
            </a:r>
            <a:r>
              <a:rPr lang="en-IN" dirty="0">
                <a:latin typeface="Times New Roman" panose="02020603050405020304" pitchFamily="18" charset="0"/>
                <a:cs typeface="Times New Roman" panose="02020603050405020304" pitchFamily="18" charset="0"/>
              </a:rPr>
              <a:t>A non</a:t>
            </a:r>
            <a:r>
              <a:rPr lang="en-IN" b="0" i="0" dirty="0">
                <a:effectLst/>
                <a:latin typeface="Times New Roman" panose="02020603050405020304" pitchFamily="18" charset="0"/>
                <a:cs typeface="Times New Roman" panose="02020603050405020304" pitchFamily="18" charset="0"/>
              </a:rPr>
              <a:t> standardized taste is usually flexible in scope and format, variable in difficulty and significance. In non standardized test maybe used to determine the proficiency level of students to motivate students to study and provide the feedback to students. A standardized is any taste that is administered and scored in a consistent manner to ensure legal </a:t>
            </a:r>
            <a:r>
              <a:rPr lang="en-IN" b="0" i="0" dirty="0" err="1">
                <a:effectLst/>
                <a:latin typeface="Times New Roman" panose="02020603050405020304" pitchFamily="18" charset="0"/>
                <a:cs typeface="Times New Roman" panose="02020603050405020304" pitchFamily="18" charset="0"/>
              </a:rPr>
              <a:t>defensibilty</a:t>
            </a:r>
            <a:r>
              <a:rPr lang="en-IN" b="0" i="0" dirty="0">
                <a:effectLst/>
                <a:latin typeface="Times New Roman" panose="02020603050405020304" pitchFamily="18" charset="0"/>
                <a:cs typeface="Times New Roman" panose="02020603050405020304" pitchFamily="18" charset="0"/>
              </a:rPr>
              <a:t>. It is used in education professional certification etc</a:t>
            </a:r>
          </a:p>
          <a:p>
            <a:endParaRPr lang="en-IN" dirty="0"/>
          </a:p>
        </p:txBody>
      </p:sp>
    </p:spTree>
    <p:extLst>
      <p:ext uri="{BB962C8B-B14F-4D97-AF65-F5344CB8AC3E}">
        <p14:creationId xmlns:p14="http://schemas.microsoft.com/office/powerpoint/2010/main" val="3728959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78043-9BE2-47FE-8912-58C1D8C8138A}"/>
              </a:ext>
            </a:extLst>
          </p:cNvPr>
          <p:cNvSpPr>
            <a:spLocks noGrp="1"/>
          </p:cNvSpPr>
          <p:nvPr>
            <p:ph type="title"/>
          </p:nvPr>
        </p:nvSpPr>
        <p:spPr/>
        <p:txBody>
          <a:bodyPr/>
          <a:lstStyle/>
          <a:p>
            <a:r>
              <a:rPr lang="en-IN" b="1" dirty="0">
                <a:solidFill>
                  <a:schemeClr val="bg1"/>
                </a:solidFill>
                <a:highlight>
                  <a:srgbClr val="FFFF00"/>
                </a:highlight>
              </a:rPr>
              <a:t>Question answer technique </a:t>
            </a:r>
            <a:br>
              <a:rPr lang="en-IN" dirty="0"/>
            </a:br>
            <a:endParaRPr lang="en-IN" dirty="0"/>
          </a:p>
        </p:txBody>
      </p:sp>
      <p:sp>
        <p:nvSpPr>
          <p:cNvPr id="3" name="Content Placeholder 2">
            <a:extLst>
              <a:ext uri="{FF2B5EF4-FFF2-40B4-BE49-F238E27FC236}">
                <a16:creationId xmlns:a16="http://schemas.microsoft.com/office/drawing/2014/main" id="{940DA2D1-A21E-41BE-8E12-C7AD150E7F0F}"/>
              </a:ext>
            </a:extLst>
          </p:cNvPr>
          <p:cNvSpPr>
            <a:spLocks noGrp="1"/>
          </p:cNvSpPr>
          <p:nvPr>
            <p:ph idx="1"/>
          </p:nvPr>
        </p:nvSpPr>
        <p:spPr>
          <a:xfrm>
            <a:off x="645130" y="2052918"/>
            <a:ext cx="9404723" cy="4195481"/>
          </a:xfrm>
        </p:spPr>
        <p:txBody>
          <a:bodyPr/>
          <a:lstStyle/>
          <a:p>
            <a:pPr algn="l"/>
            <a:r>
              <a:rPr lang="en-IN" b="0" i="0" dirty="0">
                <a:effectLst/>
                <a:latin typeface="Times New Roman" panose="02020603050405020304" pitchFamily="18" charset="0"/>
                <a:cs typeface="Times New Roman" panose="02020603050405020304" pitchFamily="18" charset="0"/>
              </a:rPr>
              <a:t>The question-answer technique is a teaching method that involves asking students questions instead of lecturing. It can help students:</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Correct misconceptions</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Understand concepts</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Develop knowledge more effectively</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Think critically</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Engage with their work and each other</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Feel confident about their ideas</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Improve speaking and listening skills</a:t>
            </a:r>
          </a:p>
          <a:p>
            <a:pPr algn="l">
              <a:buFont typeface="Arial" panose="020B0604020202020204" pitchFamily="34" charset="0"/>
              <a:buChar char="•"/>
            </a:pPr>
            <a:r>
              <a:rPr lang="en-IN" b="0" i="0" dirty="0">
                <a:effectLst/>
                <a:latin typeface="Times New Roman" panose="02020603050405020304" pitchFamily="18" charset="0"/>
                <a:cs typeface="Times New Roman" panose="02020603050405020304" pitchFamily="18" charset="0"/>
              </a:rPr>
              <a:t>Build critical thinking skills </a:t>
            </a:r>
          </a:p>
          <a:p>
            <a:endParaRPr lang="en-IN" dirty="0"/>
          </a:p>
        </p:txBody>
      </p:sp>
    </p:spTree>
    <p:extLst>
      <p:ext uri="{BB962C8B-B14F-4D97-AF65-F5344CB8AC3E}">
        <p14:creationId xmlns:p14="http://schemas.microsoft.com/office/powerpoint/2010/main" val="136724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C2751-52E1-4CD4-BCD9-F3332CB78AAA}"/>
              </a:ext>
            </a:extLst>
          </p:cNvPr>
          <p:cNvSpPr>
            <a:spLocks noGrp="1"/>
          </p:cNvSpPr>
          <p:nvPr>
            <p:ph type="title"/>
          </p:nvPr>
        </p:nvSpPr>
        <p:spPr/>
        <p:txBody>
          <a:bodyPr/>
          <a:lstStyle/>
          <a:p>
            <a:r>
              <a:rPr lang="en-IN" b="1" dirty="0">
                <a:solidFill>
                  <a:schemeClr val="bg1"/>
                </a:solidFill>
                <a:highlight>
                  <a:srgbClr val="FFFF00"/>
                </a:highlight>
              </a:rPr>
              <a:t>Illustration technique </a:t>
            </a:r>
            <a:br>
              <a:rPr lang="en-IN" dirty="0"/>
            </a:br>
            <a:endParaRPr lang="en-IN" dirty="0"/>
          </a:p>
        </p:txBody>
      </p:sp>
      <p:sp>
        <p:nvSpPr>
          <p:cNvPr id="3" name="Content Placeholder 2">
            <a:extLst>
              <a:ext uri="{FF2B5EF4-FFF2-40B4-BE49-F238E27FC236}">
                <a16:creationId xmlns:a16="http://schemas.microsoft.com/office/drawing/2014/main" id="{808F4092-CA83-4A55-B4AC-24F688604785}"/>
              </a:ext>
            </a:extLst>
          </p:cNvPr>
          <p:cNvSpPr>
            <a:spLocks noGrp="1"/>
          </p:cNvSpPr>
          <p:nvPr>
            <p:ph idx="1"/>
          </p:nvPr>
        </p:nvSpPr>
        <p:spPr>
          <a:xfrm>
            <a:off x="225288" y="2052918"/>
            <a:ext cx="10310190" cy="4195481"/>
          </a:xfrm>
        </p:spPr>
        <p:txBody>
          <a:bodyPr>
            <a:normAutofit/>
          </a:bodyPr>
          <a:lstStyle/>
          <a:p>
            <a:pPr algn="just"/>
            <a:r>
              <a:rPr lang="en-IN" sz="2400" b="0" i="0" dirty="0">
                <a:effectLst/>
                <a:latin typeface="Times New Roman" panose="02020603050405020304" pitchFamily="18" charset="0"/>
                <a:cs typeface="Times New Roman" panose="02020603050405020304" pitchFamily="18" charset="0"/>
              </a:rPr>
              <a:t>Illustration technique is the most important technique in the teaching of history. </a:t>
            </a:r>
            <a:r>
              <a:rPr lang="en-IN" sz="2400" dirty="0">
                <a:latin typeface="Times New Roman" panose="02020603050405020304" pitchFamily="18" charset="0"/>
                <a:cs typeface="Times New Roman" panose="02020603050405020304" pitchFamily="18" charset="0"/>
              </a:rPr>
              <a:t>T</a:t>
            </a:r>
            <a:r>
              <a:rPr lang="en-IN" sz="2400" b="0" i="0" dirty="0">
                <a:effectLst/>
                <a:latin typeface="Times New Roman" panose="02020603050405020304" pitchFamily="18" charset="0"/>
                <a:cs typeface="Times New Roman" panose="02020603050405020304" pitchFamily="18" charset="0"/>
              </a:rPr>
              <a:t>his the technique is the technique make the lesson interesting and the children acquire </a:t>
            </a:r>
            <a:r>
              <a:rPr lang="en-IN" sz="2400" dirty="0">
                <a:latin typeface="Times New Roman" panose="02020603050405020304" pitchFamily="18" charset="0"/>
                <a:cs typeface="Times New Roman" panose="02020603050405020304" pitchFamily="18" charset="0"/>
              </a:rPr>
              <a:t>correct </a:t>
            </a:r>
            <a:r>
              <a:rPr lang="en-IN" sz="2400" b="0" i="0" dirty="0">
                <a:effectLst/>
                <a:latin typeface="Times New Roman" panose="02020603050405020304" pitchFamily="18" charset="0"/>
                <a:cs typeface="Times New Roman" panose="02020603050405020304" pitchFamily="18" charset="0"/>
              </a:rPr>
              <a:t>knowledge. This technique is divided into two types---</a:t>
            </a:r>
          </a:p>
          <a:p>
            <a:pPr algn="just"/>
            <a:r>
              <a:rPr lang="en-IN" sz="2400" b="0" i="0" dirty="0">
                <a:effectLst/>
                <a:latin typeface="Times New Roman" panose="02020603050405020304" pitchFamily="18" charset="0"/>
                <a:cs typeface="Times New Roman" panose="02020603050405020304" pitchFamily="18" charset="0"/>
              </a:rPr>
              <a:t> Nonverbal, natural, concrete, material or objective illustration </a:t>
            </a: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V</a:t>
            </a:r>
            <a:r>
              <a:rPr lang="en-IN" sz="2400" b="0" i="0" dirty="0">
                <a:effectLst/>
                <a:latin typeface="Times New Roman" panose="02020603050405020304" pitchFamily="18" charset="0"/>
                <a:cs typeface="Times New Roman" panose="02020603050405020304" pitchFamily="18" charset="0"/>
              </a:rPr>
              <a:t>erbal illustration</a:t>
            </a:r>
          </a:p>
          <a:p>
            <a:pPr marL="0" indent="0" algn="just">
              <a:buNone/>
            </a:pPr>
            <a:r>
              <a:rPr lang="en-IN" sz="2400" dirty="0">
                <a:latin typeface="Times New Roman" panose="02020603050405020304" pitchFamily="18" charset="0"/>
                <a:cs typeface="Times New Roman" panose="02020603050405020304" pitchFamily="18" charset="0"/>
              </a:rPr>
              <a:t>T</a:t>
            </a:r>
            <a:r>
              <a:rPr lang="en-IN" sz="2400" b="0" i="0" dirty="0">
                <a:effectLst/>
                <a:latin typeface="Times New Roman" panose="02020603050405020304" pitchFamily="18" charset="0"/>
                <a:cs typeface="Times New Roman" panose="02020603050405020304" pitchFamily="18" charset="0"/>
              </a:rPr>
              <a:t>he successful history teacher can proper use of illustration. </a:t>
            </a:r>
            <a:r>
              <a:rPr lang="en-IN" sz="2400" dirty="0" err="1">
                <a:latin typeface="Times New Roman" panose="02020603050405020304" pitchFamily="18" charset="0"/>
                <a:cs typeface="Times New Roman" panose="02020603050405020304" pitchFamily="18" charset="0"/>
              </a:rPr>
              <a:t>H</a:t>
            </a:r>
            <a:r>
              <a:rPr lang="en-IN" sz="2400" b="0" i="0" dirty="0" err="1">
                <a:effectLst/>
                <a:latin typeface="Times New Roman" panose="02020603050405020304" pitchFamily="18" charset="0"/>
                <a:cs typeface="Times New Roman" panose="02020603050405020304" pitchFamily="18" charset="0"/>
              </a:rPr>
              <a:t>e/She</a:t>
            </a:r>
            <a:r>
              <a:rPr lang="en-IN" sz="2400" b="0" i="0" dirty="0">
                <a:effectLst/>
                <a:latin typeface="Times New Roman" panose="02020603050405020304" pitchFamily="18" charset="0"/>
                <a:cs typeface="Times New Roman" panose="02020603050405020304" pitchFamily="18" charset="0"/>
              </a:rPr>
              <a:t> never misuse or overuse of  illustration. He can choose it carefully and present it to the students when it is necessary.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3824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1FC3E-84A7-44CA-85E4-79250DCB91A1}"/>
              </a:ext>
            </a:extLst>
          </p:cNvPr>
          <p:cNvSpPr>
            <a:spLocks noGrp="1"/>
          </p:cNvSpPr>
          <p:nvPr>
            <p:ph type="title"/>
          </p:nvPr>
        </p:nvSpPr>
        <p:spPr/>
        <p:txBody>
          <a:bodyPr/>
          <a:lstStyle/>
          <a:p>
            <a:r>
              <a:rPr lang="en-IN" b="1" dirty="0">
                <a:solidFill>
                  <a:schemeClr val="bg1"/>
                </a:solidFill>
                <a:highlight>
                  <a:srgbClr val="FFFF00"/>
                </a:highlight>
              </a:rPr>
              <a:t>Assignments</a:t>
            </a:r>
          </a:p>
        </p:txBody>
      </p:sp>
      <p:sp>
        <p:nvSpPr>
          <p:cNvPr id="3" name="Content Placeholder 2">
            <a:extLst>
              <a:ext uri="{FF2B5EF4-FFF2-40B4-BE49-F238E27FC236}">
                <a16:creationId xmlns:a16="http://schemas.microsoft.com/office/drawing/2014/main" id="{D6EA33A3-B746-4F67-883B-F3A9978965D3}"/>
              </a:ext>
            </a:extLst>
          </p:cNvPr>
          <p:cNvSpPr>
            <a:spLocks noGrp="1"/>
          </p:cNvSpPr>
          <p:nvPr>
            <p:ph idx="1"/>
          </p:nvPr>
        </p:nvSpPr>
        <p:spPr>
          <a:xfrm>
            <a:off x="450574" y="1391478"/>
            <a:ext cx="11211339" cy="4856921"/>
          </a:xfrm>
        </p:spPr>
        <p:txBody>
          <a:bodyPr>
            <a:normAutofit/>
          </a:bodyPr>
          <a:lstStyle/>
          <a:p>
            <a:pPr algn="just"/>
            <a:r>
              <a:rPr lang="en-IN" dirty="0"/>
              <a:t>Literally the term assignments means the giving out of a task or job by a person in authority. Assignments at present are adjusted to the requirements of the students and provide them with definite and clear indication of work to be done without written or oral assignments, it is not possible for students to introduce them to new aspects of knowledge and skill. The method is generally advocated for the teaching of history in higher class. The history syllabus is split into significant topics or units, each topic in its turn is subdivided into learning assignments for pupils. The pupils are usually required to prepare assignments in writing. </a:t>
            </a:r>
          </a:p>
          <a:p>
            <a:pPr algn="just"/>
            <a:r>
              <a:rPr lang="en-IN" dirty="0"/>
              <a:t>Assignments in the teaching of history have now assumed various new forms such as worksheets, workbooks study guides etc. These assignments in history aim at enabling the students to work independently so that it may result in satisfactory progress.</a:t>
            </a:r>
          </a:p>
        </p:txBody>
      </p:sp>
    </p:spTree>
    <p:extLst>
      <p:ext uri="{BB962C8B-B14F-4D97-AF65-F5344CB8AC3E}">
        <p14:creationId xmlns:p14="http://schemas.microsoft.com/office/powerpoint/2010/main" val="12437146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135</TotalTime>
  <Words>984</Words>
  <Application>Microsoft Office PowerPoint</Application>
  <PresentationFormat>Widescreen</PresentationFormat>
  <Paragraphs>46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Times New Roman</vt:lpstr>
      <vt:lpstr>Wingdings 3</vt:lpstr>
      <vt:lpstr>Ion</vt:lpstr>
      <vt:lpstr>Techniques of teaching history: Introduction, different techniques-Narration, drill, examination, question-answer, illustration, assignment etc.</vt:lpstr>
      <vt:lpstr>Introduction</vt:lpstr>
      <vt:lpstr>Different techniques of teaching history</vt:lpstr>
      <vt:lpstr>Narration Technique</vt:lpstr>
      <vt:lpstr>Drill technique</vt:lpstr>
      <vt:lpstr>Examination technique  </vt:lpstr>
      <vt:lpstr>Question answer technique  </vt:lpstr>
      <vt:lpstr>Illustration technique  </vt:lpstr>
      <vt:lpstr>Assignments</vt:lpstr>
      <vt:lpstr>Review technique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of teaching history: Introduction, different techniques-Narration, drill, examination, question-answer, illustration, assignment etc.</dc:title>
  <dc:creator>anuradharoy2023@outlook.com</dc:creator>
  <cp:lastModifiedBy>anuradharoy2023@outlook.com</cp:lastModifiedBy>
  <cp:revision>26</cp:revision>
  <dcterms:created xsi:type="dcterms:W3CDTF">2024-12-06T03:39:07Z</dcterms:created>
  <dcterms:modified xsi:type="dcterms:W3CDTF">2024-12-06T05:55:01Z</dcterms:modified>
</cp:coreProperties>
</file>