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0" r:id="rId3"/>
    <p:sldId id="257" r:id="rId4"/>
    <p:sldId id="264" r:id="rId5"/>
    <p:sldId id="271" r:id="rId6"/>
    <p:sldId id="261" r:id="rId7"/>
    <p:sldId id="265" r:id="rId8"/>
    <p:sldId id="266" r:id="rId9"/>
    <p:sldId id="269" r:id="rId10"/>
    <p:sldId id="270" r:id="rId11"/>
    <p:sldId id="259" r:id="rId12"/>
    <p:sldId id="272" r:id="rId13"/>
    <p:sldId id="273" r:id="rId14"/>
    <p:sldId id="274" r:id="rId15"/>
    <p:sldId id="275"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A4D5CC1-432D-42D6-9709-3FD40B0EF982}" type="datetimeFigureOut">
              <a:rPr lang="en-IN" smtClean="0"/>
              <a:t>12-09-2024</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6B639C0-4BDF-4262-9692-304833D632BF}"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9369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51701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196270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718793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4D5CC1-432D-42D6-9709-3FD40B0EF982}" type="datetimeFigureOut">
              <a:rPr lang="en-IN" smtClean="0"/>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242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4D5CC1-432D-42D6-9709-3FD40B0EF982}" type="datetimeFigureOut">
              <a:rPr lang="en-IN" smtClean="0"/>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151539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4D5CC1-432D-42D6-9709-3FD40B0EF982}" type="datetimeFigureOut">
              <a:rPr lang="en-IN" smtClean="0"/>
              <a:t>12-09-2024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4884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4D5CC1-432D-42D6-9709-3FD40B0EF982}" type="datetimeFigureOut">
              <a:rPr lang="en-IN" smtClean="0"/>
              <a:t>12-09-2024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464160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D5CC1-432D-42D6-9709-3FD40B0EF982}" type="datetimeFigureOut">
              <a:rPr lang="en-IN" smtClean="0"/>
              <a:t>12-09-2024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82277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4D5CC1-432D-42D6-9709-3FD40B0EF982}" type="datetimeFigureOut">
              <a:rPr lang="en-IN" smtClean="0"/>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03124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4D5CC1-432D-42D6-9709-3FD40B0EF982}" type="datetimeFigureOut">
              <a:rPr lang="en-IN" smtClean="0"/>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942025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A4D5CC1-432D-42D6-9709-3FD40B0EF982}" type="datetimeFigureOut">
              <a:rPr lang="en-IN" smtClean="0"/>
              <a:t>12-09-2024</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6B639C0-4BDF-4262-9692-304833D632BF}" type="slidenum">
              <a:rPr lang="en-IN" smtClean="0"/>
              <a:t>‹#›</a:t>
            </a:fld>
            <a:endParaRPr lang="en-IN"/>
          </a:p>
        </p:txBody>
      </p:sp>
    </p:spTree>
    <p:extLst>
      <p:ext uri="{BB962C8B-B14F-4D97-AF65-F5344CB8AC3E}">
        <p14:creationId xmlns:p14="http://schemas.microsoft.com/office/powerpoint/2010/main" val="244951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7F13D5-1E34-CC49-F8D1-B89353C38E07}"/>
              </a:ext>
            </a:extLst>
          </p:cNvPr>
          <p:cNvSpPr txBox="1"/>
          <p:nvPr/>
        </p:nvSpPr>
        <p:spPr>
          <a:xfrm>
            <a:off x="260659" y="1685719"/>
            <a:ext cx="11667067" cy="3046988"/>
          </a:xfrm>
          <a:prstGeom prst="rect">
            <a:avLst/>
          </a:prstGeom>
          <a:noFill/>
        </p:spPr>
        <p:txBody>
          <a:bodyPr wrap="square">
            <a:spAutoFit/>
          </a:bodyPr>
          <a:lstStyle/>
          <a:p>
            <a:pPr algn="ctr"/>
            <a:r>
              <a:rPr lang="en-US" sz="4800" b="1" dirty="0">
                <a:solidFill>
                  <a:srgbClr val="FF0000"/>
                </a:solidFill>
                <a:latin typeface="Times New Roman" panose="02020603050405020304" pitchFamily="18" charset="0"/>
                <a:cs typeface="Times New Roman" panose="02020603050405020304" pitchFamily="18" charset="0"/>
              </a:rPr>
              <a:t>Unit – III </a:t>
            </a:r>
          </a:p>
          <a:p>
            <a:pPr algn="ctr"/>
            <a:r>
              <a:rPr lang="en-US" sz="4800" b="1" dirty="0">
                <a:solidFill>
                  <a:srgbClr val="FF0000"/>
                </a:solidFill>
                <a:latin typeface="Times New Roman" panose="02020603050405020304" pitchFamily="18" charset="0"/>
                <a:cs typeface="Times New Roman" panose="02020603050405020304" pitchFamily="18" charset="0"/>
              </a:rPr>
              <a:t>Political Economy and Public Policy in India- Interest Group and Social Movements:  </a:t>
            </a:r>
            <a:endParaRPr lang="en-IN"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4319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F14B4F-80C1-1306-3400-4A9952926803}"/>
              </a:ext>
            </a:extLst>
          </p:cNvPr>
          <p:cNvSpPr txBox="1"/>
          <p:nvPr/>
        </p:nvSpPr>
        <p:spPr>
          <a:xfrm>
            <a:off x="249383" y="430734"/>
            <a:ext cx="11748654" cy="5370188"/>
          </a:xfrm>
          <a:prstGeom prst="rect">
            <a:avLst/>
          </a:prstGeom>
          <a:noFill/>
        </p:spPr>
        <p:txBody>
          <a:bodyPr wrap="square">
            <a:spAutoFit/>
          </a:bodyPr>
          <a:lstStyle/>
          <a:p>
            <a:pPr>
              <a:lnSpc>
                <a:spcPct val="150000"/>
              </a:lnSpc>
            </a:pPr>
            <a:r>
              <a:rPr lang="en-US" sz="3600" b="1" dirty="0">
                <a:solidFill>
                  <a:srgbClr val="00B050"/>
                </a:solidFill>
                <a:highlight>
                  <a:srgbClr val="FFFFFF"/>
                </a:highlight>
                <a:latin typeface="Times New Roman" panose="02020603050405020304" pitchFamily="18" charset="0"/>
                <a:cs typeface="Times New Roman" panose="02020603050405020304" pitchFamily="18" charset="0"/>
              </a:rPr>
              <a:t>Cause-Oriented Groups</a:t>
            </a:r>
            <a:r>
              <a:rPr lang="en-US" sz="3600" b="1" i="0" dirty="0">
                <a:solidFill>
                  <a:srgbClr val="00B050"/>
                </a:solidFill>
                <a:effectLst/>
                <a:highlight>
                  <a:srgbClr val="FFFFFF"/>
                </a:highlight>
                <a:latin typeface="Times New Roman" panose="02020603050405020304" pitchFamily="18" charset="0"/>
                <a:cs typeface="Times New Roman" panose="02020603050405020304" pitchFamily="18" charset="0"/>
              </a:rPr>
              <a:t>:</a:t>
            </a:r>
          </a:p>
          <a:p>
            <a:pPr marL="457200" indent="-457200" algn="l">
              <a:lnSpc>
                <a:spcPct val="150000"/>
              </a:lnSpc>
              <a:buFont typeface="Arial" panose="020B0604020202020204" pitchFamily="34" charset="0"/>
              <a:buChar char="•"/>
            </a:pPr>
            <a:r>
              <a:rPr lang="en-US" sz="2800" dirty="0">
                <a:highlight>
                  <a:srgbClr val="FFFFFF"/>
                </a:highlight>
                <a:latin typeface="Times New Roman" panose="02020603050405020304" pitchFamily="18" charset="0"/>
                <a:cs typeface="Times New Roman" panose="02020603050405020304" pitchFamily="18" charset="0"/>
              </a:rPr>
              <a:t>Cause-oriented groups focus on social issues such as religion, disability rights, education, health care, poverty, or foreign policy. </a:t>
            </a:r>
          </a:p>
          <a:p>
            <a:pPr marL="457200" indent="-457200" algn="l">
              <a:lnSpc>
                <a:spcPct val="150000"/>
              </a:lnSpc>
              <a:buFont typeface="Arial" panose="020B0604020202020204" pitchFamily="34" charset="0"/>
              <a:buChar char="•"/>
            </a:pPr>
            <a:r>
              <a:rPr lang="en-US" sz="2800" dirty="0">
                <a:highlight>
                  <a:srgbClr val="FFFFFF"/>
                </a:highlight>
                <a:latin typeface="Times New Roman" panose="02020603050405020304" pitchFamily="18" charset="0"/>
                <a:cs typeface="Times New Roman" panose="02020603050405020304" pitchFamily="18" charset="0"/>
              </a:rPr>
              <a:t>Their goals differ—some provide services to members, others aim to influence public opinion, and some lobby for legal changes.</a:t>
            </a:r>
          </a:p>
          <a:p>
            <a:pPr marL="457200" indent="-457200" algn="l">
              <a:lnSpc>
                <a:spcPct val="150000"/>
              </a:lnSpc>
              <a:buFont typeface="Arial" panose="020B0604020202020204" pitchFamily="34" charset="0"/>
              <a:buChar char="•"/>
            </a:pPr>
            <a:r>
              <a:rPr lang="en-US" sz="2800" dirty="0">
                <a:highlight>
                  <a:srgbClr val="FFFFFF"/>
                </a:highlight>
                <a:latin typeface="Times New Roman" panose="02020603050405020304" pitchFamily="18" charset="0"/>
                <a:cs typeface="Times New Roman" panose="02020603050405020304" pitchFamily="18" charset="0"/>
              </a:rPr>
              <a:t>These groups may rely on grassroots activism and individual donations, while trade associations often receive funding from membership fees and corporate sponsors.</a:t>
            </a:r>
          </a:p>
        </p:txBody>
      </p:sp>
    </p:spTree>
    <p:extLst>
      <p:ext uri="{BB962C8B-B14F-4D97-AF65-F5344CB8AC3E}">
        <p14:creationId xmlns:p14="http://schemas.microsoft.com/office/powerpoint/2010/main" val="305758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02C5F7-8143-CF9B-B780-635E5DD5F9A1}"/>
              </a:ext>
            </a:extLst>
          </p:cNvPr>
          <p:cNvSpPr txBox="1"/>
          <p:nvPr/>
        </p:nvSpPr>
        <p:spPr>
          <a:xfrm>
            <a:off x="246580" y="231742"/>
            <a:ext cx="11722813" cy="7124514"/>
          </a:xfrm>
          <a:prstGeom prst="rect">
            <a:avLst/>
          </a:prstGeom>
          <a:noFill/>
        </p:spPr>
        <p:txBody>
          <a:bodyPr wrap="square">
            <a:spAutoFit/>
          </a:bodyPr>
          <a:lstStyle/>
          <a:p>
            <a:pPr algn="l">
              <a:lnSpc>
                <a:spcPct val="150000"/>
              </a:lnSpc>
            </a:pPr>
            <a:r>
              <a:rPr lang="en-US" sz="2800" b="1" i="0" dirty="0">
                <a:solidFill>
                  <a:srgbClr val="444444"/>
                </a:solidFill>
                <a:effectLst/>
                <a:highlight>
                  <a:srgbClr val="FFFFFF"/>
                </a:highlight>
                <a:latin typeface="Times New Roman" panose="02020603050405020304" pitchFamily="18" charset="0"/>
                <a:cs typeface="Times New Roman" panose="02020603050405020304" pitchFamily="18" charset="0"/>
              </a:rPr>
              <a:t>Social Movements and Public Policy in India</a:t>
            </a:r>
          </a:p>
          <a:p>
            <a:pPr marL="342900" indent="-342900" algn="l">
              <a:lnSpc>
                <a:spcPct val="150000"/>
              </a:lnSpc>
              <a:buFont typeface="Arial" panose="020B0604020202020204" pitchFamily="34" charset="0"/>
              <a:buChar char="•"/>
            </a:pP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Social movements have played a significant role in shaping public policy in India, particularly in areas such as land rights, gender rights, and environmental protection.</a:t>
            </a:r>
          </a:p>
          <a:p>
            <a:pPr marL="342900" indent="-342900" algn="l">
              <a:lnSpc>
                <a:spcPct val="150000"/>
              </a:lnSpc>
              <a:buFont typeface="Arial" panose="020B0604020202020204" pitchFamily="34" charset="0"/>
              <a:buChar char="•"/>
            </a:pP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These movements have brought attention to important issues and pushed for policy changes that benefit marginalized communities and advance social justice. </a:t>
            </a:r>
          </a:p>
          <a:p>
            <a:pPr algn="l">
              <a:lnSpc>
                <a:spcPct val="150000"/>
              </a:lnSpc>
            </a:pPr>
            <a:r>
              <a:rPr lang="en-US" sz="2800" b="0" i="0" dirty="0">
                <a:solidFill>
                  <a:srgbClr val="FF0000"/>
                </a:solidFill>
                <a:effectLst/>
                <a:highlight>
                  <a:srgbClr val="FFFFFF"/>
                </a:highlight>
                <a:latin typeface="Times New Roman" panose="02020603050405020304" pitchFamily="18" charset="0"/>
                <a:cs typeface="Times New Roman" panose="02020603050405020304" pitchFamily="18" charset="0"/>
              </a:rPr>
              <a:t>For example, </a:t>
            </a: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the Chipko movement, which began in the 1970s, fought against deforestation and the exploitation of natural resources. The movement successfully lobbied for policy changes that protected the rights of forest dwellers and promoted sustainable forest management.</a:t>
            </a:r>
          </a:p>
        </p:txBody>
      </p:sp>
    </p:spTree>
    <p:extLst>
      <p:ext uri="{BB962C8B-B14F-4D97-AF65-F5344CB8AC3E}">
        <p14:creationId xmlns:p14="http://schemas.microsoft.com/office/powerpoint/2010/main" val="2106227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02C5F7-8143-CF9B-B780-635E5DD5F9A1}"/>
              </a:ext>
            </a:extLst>
          </p:cNvPr>
          <p:cNvSpPr txBox="1"/>
          <p:nvPr/>
        </p:nvSpPr>
        <p:spPr>
          <a:xfrm>
            <a:off x="246580" y="231742"/>
            <a:ext cx="11722813" cy="5831853"/>
          </a:xfrm>
          <a:prstGeom prst="rect">
            <a:avLst/>
          </a:prstGeom>
          <a:noFill/>
        </p:spPr>
        <p:txBody>
          <a:bodyPr wrap="square">
            <a:spAutoFit/>
          </a:bodyPr>
          <a:lstStyle/>
          <a:p>
            <a:pPr algn="l">
              <a:lnSpc>
                <a:spcPct val="150000"/>
              </a:lnSpc>
            </a:pPr>
            <a:r>
              <a:rPr lang="en-US" sz="2800" b="1" i="0" dirty="0">
                <a:solidFill>
                  <a:srgbClr val="444444"/>
                </a:solidFill>
                <a:effectLst/>
                <a:highlight>
                  <a:srgbClr val="FFFFFF"/>
                </a:highlight>
                <a:latin typeface="Times New Roman" panose="02020603050405020304" pitchFamily="18" charset="0"/>
                <a:cs typeface="Times New Roman" panose="02020603050405020304" pitchFamily="18" charset="0"/>
              </a:rPr>
              <a:t>Social Movements and Public Policy in India</a:t>
            </a:r>
          </a:p>
          <a:p>
            <a:pPr marL="342900" indent="-342900" algn="l">
              <a:lnSpc>
                <a:spcPct val="150000"/>
              </a:lnSpc>
              <a:buFont typeface="Arial" panose="020B0604020202020204" pitchFamily="34" charset="0"/>
              <a:buChar char="•"/>
            </a:pP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Social movements have played a significant role in shaping public policy in India, particularly in areas such as land rights, gender rights, and environmental protection.</a:t>
            </a:r>
          </a:p>
          <a:p>
            <a:pPr marL="342900" indent="-342900" algn="l">
              <a:lnSpc>
                <a:spcPct val="150000"/>
              </a:lnSpc>
              <a:buFont typeface="Arial" panose="020B0604020202020204" pitchFamily="34" charset="0"/>
              <a:buChar char="•"/>
            </a:pP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These movements have brought attention to important issues and pushed for policy changes that benefit marginalized communities and advance social justice. </a:t>
            </a:r>
          </a:p>
          <a:p>
            <a:pPr algn="l">
              <a:lnSpc>
                <a:spcPct val="150000"/>
              </a:lnSpc>
            </a:pPr>
            <a:r>
              <a:rPr lang="en-US" sz="2800" b="0" i="0" dirty="0">
                <a:solidFill>
                  <a:srgbClr val="FF0000"/>
                </a:solidFill>
                <a:effectLst/>
                <a:highlight>
                  <a:srgbClr val="FFFFFF"/>
                </a:highlight>
                <a:latin typeface="Times New Roman" panose="02020603050405020304" pitchFamily="18" charset="0"/>
                <a:cs typeface="Times New Roman" panose="02020603050405020304" pitchFamily="18" charset="0"/>
              </a:rPr>
              <a:t>For example, </a:t>
            </a:r>
            <a:r>
              <a:rPr lang="en-US" sz="2800" b="0" i="0" dirty="0">
                <a:solidFill>
                  <a:srgbClr val="444444"/>
                </a:solidFill>
                <a:effectLst/>
                <a:highlight>
                  <a:srgbClr val="FFFFFF"/>
                </a:highlight>
                <a:latin typeface="Times New Roman" panose="02020603050405020304" pitchFamily="18" charset="0"/>
                <a:cs typeface="Times New Roman" panose="02020603050405020304" pitchFamily="18" charset="0"/>
              </a:rPr>
              <a:t>the Chipko movement, which began in the 1970s, fought against deforestation and the exploitation of natural resources. </a:t>
            </a:r>
          </a:p>
        </p:txBody>
      </p:sp>
    </p:spTree>
    <p:extLst>
      <p:ext uri="{BB962C8B-B14F-4D97-AF65-F5344CB8AC3E}">
        <p14:creationId xmlns:p14="http://schemas.microsoft.com/office/powerpoint/2010/main" val="2866701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30B384-EE9E-1DDD-4F8B-6A1C0D801219}"/>
              </a:ext>
            </a:extLst>
          </p:cNvPr>
          <p:cNvSpPr txBox="1"/>
          <p:nvPr/>
        </p:nvSpPr>
        <p:spPr>
          <a:xfrm>
            <a:off x="349321" y="523977"/>
            <a:ext cx="11568701" cy="4539191"/>
          </a:xfrm>
          <a:prstGeom prst="rect">
            <a:avLst/>
          </a:prstGeom>
          <a:noFill/>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Land Rights Movements:</a:t>
            </a:r>
          </a:p>
          <a:p>
            <a:pPr>
              <a:lnSpc>
                <a:spcPct val="150000"/>
              </a:lnSpc>
            </a:pPr>
            <a:r>
              <a:rPr lang="en-US" sz="2800" dirty="0">
                <a:latin typeface="Times New Roman" panose="02020603050405020304" pitchFamily="18" charset="0"/>
                <a:cs typeface="Times New Roman" panose="02020603050405020304" pitchFamily="18" charset="0"/>
              </a:rPr>
              <a:t>Social movements advocating for land rights have had profound impacts on public policy, especially concerning the rights of landless laborers, farmers, and tribal communities.</a:t>
            </a:r>
          </a:p>
          <a:p>
            <a:pPr>
              <a:lnSpc>
                <a:spcPct val="150000"/>
              </a:lnSpc>
            </a:pPr>
            <a:r>
              <a:rPr lang="en-US" sz="2800" b="1" dirty="0">
                <a:latin typeface="Times New Roman" panose="02020603050405020304" pitchFamily="18" charset="0"/>
                <a:cs typeface="Times New Roman" panose="02020603050405020304" pitchFamily="18" charset="0"/>
              </a:rPr>
              <a:t>Impact on Policy: </a:t>
            </a:r>
          </a:p>
          <a:p>
            <a:pPr>
              <a:lnSpc>
                <a:spcPct val="150000"/>
              </a:lnSpc>
            </a:pPr>
            <a:r>
              <a:rPr lang="en-US" sz="2800" dirty="0">
                <a:latin typeface="Times New Roman" panose="02020603050405020304" pitchFamily="18" charset="0"/>
                <a:cs typeface="Times New Roman" panose="02020603050405020304" pitchFamily="18" charset="0"/>
              </a:rPr>
              <a:t>Such movements led to the introduction of the Forest Rights Act, 2006, which recognizes the rights of forest-dwelling communities like- ST.</a:t>
            </a:r>
          </a:p>
        </p:txBody>
      </p:sp>
    </p:spTree>
    <p:extLst>
      <p:ext uri="{BB962C8B-B14F-4D97-AF65-F5344CB8AC3E}">
        <p14:creationId xmlns:p14="http://schemas.microsoft.com/office/powerpoint/2010/main" val="2340775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30B384-EE9E-1DDD-4F8B-6A1C0D801219}"/>
              </a:ext>
            </a:extLst>
          </p:cNvPr>
          <p:cNvSpPr txBox="1"/>
          <p:nvPr/>
        </p:nvSpPr>
        <p:spPr>
          <a:xfrm>
            <a:off x="339047" y="287675"/>
            <a:ext cx="11568701" cy="6293518"/>
          </a:xfrm>
          <a:prstGeom prst="rect">
            <a:avLst/>
          </a:prstGeom>
          <a:noFill/>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Gender Rights Movements:</a:t>
            </a:r>
          </a:p>
          <a:p>
            <a:pPr>
              <a:lnSpc>
                <a:spcPct val="150000"/>
              </a:lnSpc>
            </a:pPr>
            <a:r>
              <a:rPr lang="en-US" sz="2800" dirty="0">
                <a:latin typeface="Times New Roman" panose="02020603050405020304" pitchFamily="18" charset="0"/>
                <a:cs typeface="Times New Roman" panose="02020603050405020304" pitchFamily="18" charset="0"/>
              </a:rPr>
              <a:t>Gender-based movements have been instrumental in advancing women's rights, protection from violence, and the fight for gender equality. The feminist movement in India brought attention to issues like domestic violence, dowry, sexual harassment, and unequal wages or salary.</a:t>
            </a:r>
          </a:p>
          <a:p>
            <a:pPr>
              <a:lnSpc>
                <a:spcPct val="150000"/>
              </a:lnSpc>
            </a:pPr>
            <a:r>
              <a:rPr lang="en-US" sz="2800" dirty="0">
                <a:solidFill>
                  <a:srgbClr val="FF0000"/>
                </a:solidFill>
              </a:rPr>
              <a:t>Example: </a:t>
            </a:r>
            <a:r>
              <a:rPr lang="en-US" sz="2000" i="1" dirty="0">
                <a:latin typeface="Times New Roman" panose="02020603050405020304" pitchFamily="18" charset="0"/>
                <a:cs typeface="Times New Roman" panose="02020603050405020304" pitchFamily="18" charset="0"/>
              </a:rPr>
              <a:t>The Nirbhaya Movement in 2012, after a brutal gang rape incident in Delhi, became a turning point for women's rights and resulted in the amendment of criminal laws related to sexual violence.</a:t>
            </a:r>
          </a:p>
          <a:p>
            <a:pPr>
              <a:lnSpc>
                <a:spcPct val="150000"/>
              </a:lnSpc>
            </a:pPr>
            <a:r>
              <a:rPr lang="en-US" sz="2800" b="1" dirty="0">
                <a:latin typeface="Times New Roman" panose="02020603050405020304" pitchFamily="18" charset="0"/>
                <a:cs typeface="Times New Roman" panose="02020603050405020304" pitchFamily="18" charset="0"/>
              </a:rPr>
              <a:t>Impact on Policy: </a:t>
            </a:r>
          </a:p>
          <a:p>
            <a:pPr>
              <a:lnSpc>
                <a:spcPct val="150000"/>
              </a:lnSpc>
            </a:pPr>
            <a:r>
              <a:rPr lang="en-US" sz="2800" dirty="0">
                <a:latin typeface="Times New Roman" panose="02020603050405020304" pitchFamily="18" charset="0"/>
                <a:cs typeface="Times New Roman" panose="02020603050405020304" pitchFamily="18" charset="0"/>
              </a:rPr>
              <a:t>Dowry Prohibition Act, 1961, Domestic Violence Act, 2005, and the Criminal Law (Amendment) Act, 2013, which included punishments for sexual crimes.</a:t>
            </a:r>
          </a:p>
        </p:txBody>
      </p:sp>
    </p:spTree>
    <p:extLst>
      <p:ext uri="{BB962C8B-B14F-4D97-AF65-F5344CB8AC3E}">
        <p14:creationId xmlns:p14="http://schemas.microsoft.com/office/powerpoint/2010/main" val="3438575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30B384-EE9E-1DDD-4F8B-6A1C0D801219}"/>
              </a:ext>
            </a:extLst>
          </p:cNvPr>
          <p:cNvSpPr txBox="1"/>
          <p:nvPr/>
        </p:nvSpPr>
        <p:spPr>
          <a:xfrm>
            <a:off x="349321" y="523977"/>
            <a:ext cx="11568701" cy="5185522"/>
          </a:xfrm>
          <a:prstGeom prst="rect">
            <a:avLst/>
          </a:prstGeom>
          <a:noFill/>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Environmental Movements:</a:t>
            </a:r>
          </a:p>
          <a:p>
            <a:pPr>
              <a:lnSpc>
                <a:spcPct val="150000"/>
              </a:lnSpc>
            </a:pPr>
            <a:r>
              <a:rPr lang="en-US" sz="2800" dirty="0">
                <a:latin typeface="Times New Roman" panose="02020603050405020304" pitchFamily="18" charset="0"/>
                <a:cs typeface="Times New Roman" panose="02020603050405020304" pitchFamily="18" charset="0"/>
              </a:rPr>
              <a:t>Environmental protection has been another major area where social movements have forced policy changes. The Chipko Movement in the 1970s, where villagers in Uttarakhand hugged trees to prevent deforestation, brought ecological conservation to the forefront of national policy. </a:t>
            </a:r>
          </a:p>
          <a:p>
            <a:pPr>
              <a:lnSpc>
                <a:spcPct val="150000"/>
              </a:lnSpc>
            </a:pPr>
            <a:r>
              <a:rPr lang="en-US" sz="2800" b="1" dirty="0">
                <a:latin typeface="Times New Roman" panose="02020603050405020304" pitchFamily="18" charset="0"/>
                <a:cs typeface="Times New Roman" panose="02020603050405020304" pitchFamily="18" charset="0"/>
              </a:rPr>
              <a:t>Impact on Policy: </a:t>
            </a:r>
          </a:p>
          <a:p>
            <a:pPr>
              <a:lnSpc>
                <a:spcPct val="150000"/>
              </a:lnSpc>
            </a:pPr>
            <a:r>
              <a:rPr lang="en-US" sz="2800" dirty="0">
                <a:latin typeface="Times New Roman" panose="02020603050405020304" pitchFamily="18" charset="0"/>
                <a:cs typeface="Times New Roman" panose="02020603050405020304" pitchFamily="18" charset="0"/>
              </a:rPr>
              <a:t>The movement contributed to the Forest Conservation Act of 1980, which required state approval for deforestation activities.</a:t>
            </a:r>
          </a:p>
        </p:txBody>
      </p:sp>
    </p:spTree>
    <p:extLst>
      <p:ext uri="{BB962C8B-B14F-4D97-AF65-F5344CB8AC3E}">
        <p14:creationId xmlns:p14="http://schemas.microsoft.com/office/powerpoint/2010/main" val="564188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33C1F9-F992-25DE-CE91-DBEC118D884D}"/>
              </a:ext>
            </a:extLst>
          </p:cNvPr>
          <p:cNvSpPr txBox="1"/>
          <p:nvPr/>
        </p:nvSpPr>
        <p:spPr>
          <a:xfrm>
            <a:off x="297951" y="339047"/>
            <a:ext cx="11661168" cy="5185522"/>
          </a:xfrm>
          <a:prstGeom prst="rect">
            <a:avLst/>
          </a:prstGeom>
          <a:noFill/>
        </p:spPr>
        <p:txBody>
          <a:bodyPr wrap="square">
            <a:spAutoFit/>
          </a:bodyPr>
          <a:lstStyle/>
          <a:p>
            <a:pPr>
              <a:lnSpc>
                <a:spcPct val="150000"/>
              </a:lnSpc>
            </a:pPr>
            <a:r>
              <a:rPr lang="en-IN" sz="2800" b="1" dirty="0">
                <a:latin typeface="Times New Roman" panose="02020603050405020304" pitchFamily="18" charset="0"/>
                <a:cs typeface="Times New Roman" panose="02020603050405020304" pitchFamily="18" charset="0"/>
              </a:rPr>
              <a:t>Social Justice Movements:</a:t>
            </a:r>
          </a:p>
          <a:p>
            <a:pPr>
              <a:lnSpc>
                <a:spcPct val="150000"/>
              </a:lnSpc>
            </a:pPr>
            <a:r>
              <a:rPr lang="en-US" sz="2800" dirty="0">
                <a:latin typeface="Times New Roman" panose="02020603050405020304" pitchFamily="18" charset="0"/>
                <a:cs typeface="Times New Roman" panose="02020603050405020304" pitchFamily="18" charset="0"/>
              </a:rPr>
              <a:t>Movements for social justice, particularly concerning caste-based discrimination, have profoundly shaped public policy. These movements were critical in advocating for the protection of rights for Dalits and other backward castes (OBCs), demanding equal opportunities</a:t>
            </a:r>
          </a:p>
          <a:p>
            <a:pPr>
              <a:lnSpc>
                <a:spcPct val="150000"/>
              </a:lnSpc>
            </a:pPr>
            <a:r>
              <a:rPr lang="en-US" sz="2800" b="1" dirty="0">
                <a:latin typeface="Times New Roman" panose="02020603050405020304" pitchFamily="18" charset="0"/>
                <a:cs typeface="Times New Roman" panose="02020603050405020304" pitchFamily="18" charset="0"/>
              </a:rPr>
              <a:t>Impact on Policy: </a:t>
            </a:r>
          </a:p>
          <a:p>
            <a:pPr>
              <a:lnSpc>
                <a:spcPct val="150000"/>
              </a:lnSpc>
            </a:pPr>
            <a:r>
              <a:rPr lang="en-US" sz="2800" dirty="0">
                <a:latin typeface="Times New Roman" panose="02020603050405020304" pitchFamily="18" charset="0"/>
                <a:cs typeface="Times New Roman" panose="02020603050405020304" pitchFamily="18" charset="0"/>
              </a:rPr>
              <a:t>The Scheduled Castes and Tribes (Prevention of Atrocities) Act, 1989, was also introduced to prevent caste-based violence and discrimination.</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453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33C1F9-F992-25DE-CE91-DBEC118D884D}"/>
              </a:ext>
            </a:extLst>
          </p:cNvPr>
          <p:cNvSpPr txBox="1"/>
          <p:nvPr/>
        </p:nvSpPr>
        <p:spPr>
          <a:xfrm>
            <a:off x="297951" y="339047"/>
            <a:ext cx="11661168" cy="5185522"/>
          </a:xfrm>
          <a:prstGeom prst="rect">
            <a:avLst/>
          </a:prstGeom>
          <a:noFill/>
        </p:spPr>
        <p:txBody>
          <a:bodyPr wrap="square">
            <a:spAutoFit/>
          </a:bodyPr>
          <a:lstStyle/>
          <a:p>
            <a:pPr>
              <a:lnSpc>
                <a:spcPct val="150000"/>
              </a:lnSpc>
            </a:pPr>
            <a:r>
              <a:rPr lang="en-IN" sz="2800" b="1" dirty="0">
                <a:latin typeface="Times New Roman" panose="02020603050405020304" pitchFamily="18" charset="0"/>
                <a:cs typeface="Times New Roman" panose="02020603050405020304" pitchFamily="18" charset="0"/>
              </a:rPr>
              <a:t>Anti-Corruption Movements:</a:t>
            </a:r>
          </a:p>
          <a:p>
            <a:pPr>
              <a:lnSpc>
                <a:spcPct val="150000"/>
              </a:lnSpc>
            </a:pPr>
            <a:r>
              <a:rPr lang="en-US" sz="2800" dirty="0">
                <a:latin typeface="Times New Roman" panose="02020603050405020304" pitchFamily="18" charset="0"/>
                <a:cs typeface="Times New Roman" panose="02020603050405020304" pitchFamily="18" charset="0"/>
              </a:rPr>
              <a:t>Anti-corruption movements have also been instrumental in pressuring the government to introduce transparency and accountability in governance. The India Against Corruption movement, led by Anna Hazare in 2011, demanded the implementation of the Jan Lokpal Bill </a:t>
            </a:r>
          </a:p>
          <a:p>
            <a:pPr>
              <a:lnSpc>
                <a:spcPct val="150000"/>
              </a:lnSpc>
            </a:pPr>
            <a:r>
              <a:rPr lang="en-US" sz="2800" b="1" dirty="0">
                <a:latin typeface="Times New Roman" panose="02020603050405020304" pitchFamily="18" charset="0"/>
                <a:cs typeface="Times New Roman" panose="02020603050405020304" pitchFamily="18" charset="0"/>
              </a:rPr>
              <a:t>Impact on Policy: </a:t>
            </a:r>
          </a:p>
          <a:p>
            <a:pPr>
              <a:lnSpc>
                <a:spcPct val="150000"/>
              </a:lnSpc>
            </a:pPr>
            <a:r>
              <a:rPr lang="en-US" sz="2800" dirty="0">
                <a:latin typeface="Times New Roman" panose="02020603050405020304" pitchFamily="18" charset="0"/>
                <a:cs typeface="Times New Roman" panose="02020603050405020304" pitchFamily="18" charset="0"/>
              </a:rPr>
              <a:t>This movement led to the establishment of the Lokpal and </a:t>
            </a:r>
            <a:r>
              <a:rPr lang="en-US" sz="2800" dirty="0" err="1">
                <a:latin typeface="Times New Roman" panose="02020603050405020304" pitchFamily="18" charset="0"/>
                <a:cs typeface="Times New Roman" panose="02020603050405020304" pitchFamily="18" charset="0"/>
              </a:rPr>
              <a:t>Lokayuktas</a:t>
            </a:r>
            <a:r>
              <a:rPr lang="en-US" sz="2800" dirty="0">
                <a:latin typeface="Times New Roman" panose="02020603050405020304" pitchFamily="18" charset="0"/>
                <a:cs typeface="Times New Roman" panose="02020603050405020304" pitchFamily="18" charset="0"/>
              </a:rPr>
              <a:t> Act, 2013, which created an independent anti-corruption.</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73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7AE5F3-912B-F58E-7F43-D40BDE6BD5C2}"/>
              </a:ext>
            </a:extLst>
          </p:cNvPr>
          <p:cNvSpPr txBox="1"/>
          <p:nvPr/>
        </p:nvSpPr>
        <p:spPr>
          <a:xfrm>
            <a:off x="297951" y="1571944"/>
            <a:ext cx="11702265" cy="3892861"/>
          </a:xfrm>
          <a:prstGeom prst="rect">
            <a:avLst/>
          </a:prstGeom>
          <a:noFill/>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Conclusion</a:t>
            </a:r>
          </a:p>
          <a:p>
            <a:pPr>
              <a:lnSpc>
                <a:spcPct val="150000"/>
              </a:lnSpc>
            </a:pPr>
            <a:r>
              <a:rPr lang="en-US" sz="2800" dirty="0">
                <a:latin typeface="Times New Roman" panose="02020603050405020304" pitchFamily="18" charset="0"/>
                <a:cs typeface="Times New Roman" panose="02020603050405020304" pitchFamily="18" charset="0"/>
              </a:rPr>
              <a:t>Social movements in India have been critical drivers of public policy reforms. By raising awareness, organizing collective action, and advocating for legal and institutional changes, these movements have reshaped India’s policy to be more inclusive and socially just. The legacy of these movements continues to influence contemporary policy debates on rights, equality, and justice.</a:t>
            </a:r>
          </a:p>
        </p:txBody>
      </p:sp>
    </p:spTree>
    <p:extLst>
      <p:ext uri="{BB962C8B-B14F-4D97-AF65-F5344CB8AC3E}">
        <p14:creationId xmlns:p14="http://schemas.microsoft.com/office/powerpoint/2010/main" val="196809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79F705-6869-3A6A-971A-141F7B5844FB}"/>
              </a:ext>
            </a:extLst>
          </p:cNvPr>
          <p:cNvSpPr txBox="1"/>
          <p:nvPr/>
        </p:nvSpPr>
        <p:spPr>
          <a:xfrm>
            <a:off x="321733" y="254000"/>
            <a:ext cx="11582400" cy="4435830"/>
          </a:xfrm>
          <a:prstGeom prst="rect">
            <a:avLst/>
          </a:prstGeom>
          <a:noFill/>
        </p:spPr>
        <p:txBody>
          <a:bodyPr wrap="square">
            <a:spAutoFit/>
          </a:bodyPr>
          <a:lstStyle/>
          <a:p>
            <a:pPr>
              <a:lnSpc>
                <a:spcPct val="150000"/>
              </a:lnSpc>
            </a:pPr>
            <a:r>
              <a:rPr lang="en-US" sz="3200" b="1" dirty="0">
                <a:solidFill>
                  <a:srgbClr val="FF0000"/>
                </a:solidFill>
                <a:latin typeface="Times New Roman" panose="02020603050405020304" pitchFamily="18" charset="0"/>
                <a:cs typeface="Times New Roman" panose="02020603050405020304" pitchFamily="18" charset="0"/>
              </a:rPr>
              <a:t>Public policy</a:t>
            </a:r>
          </a:p>
          <a:p>
            <a:pPr marL="457200" indent="-457200">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Public policy is a framework that guides government actions and decisions to address social, economic, and political issues.</a:t>
            </a:r>
          </a:p>
          <a:p>
            <a:pPr marL="457200" indent="-457200">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It involves creating, implementing, and evaluating policies to respond to societal needs, with input from government agencies, interest groups, and civil society</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87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37067" y="304800"/>
            <a:ext cx="11684000" cy="6940361"/>
          </a:xfrm>
          <a:prstGeom prst="rect">
            <a:avLst/>
          </a:prstGeom>
          <a:noFill/>
        </p:spPr>
        <p:txBody>
          <a:bodyPr wrap="square">
            <a:spAutoFit/>
          </a:bodyPr>
          <a:lstStyle/>
          <a:p>
            <a:pPr>
              <a:lnSpc>
                <a:spcPct val="150000"/>
              </a:lnSpc>
            </a:pPr>
            <a:r>
              <a:rPr lang="en-US" sz="3000" b="1" dirty="0">
                <a:solidFill>
                  <a:srgbClr val="FF0000"/>
                </a:solidFill>
                <a:latin typeface="Times New Roman" panose="02020603050405020304" pitchFamily="18" charset="0"/>
                <a:cs typeface="Times New Roman" panose="02020603050405020304" pitchFamily="18" charset="0"/>
              </a:rPr>
              <a:t>What is Political Economy?</a:t>
            </a:r>
          </a:p>
          <a:p>
            <a:pPr marL="571500" indent="-5715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Political economy is the study of how economies work and how they interact with laws and government. It is the study of how economic theories affect different socio-economic systems, such as socialism and communism, along with the creation and implementation of public policy.</a:t>
            </a:r>
          </a:p>
          <a:p>
            <a:pPr marL="571500" indent="-5715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Political economy involves the guidance provided by economists to the government, addressing either broad economic policies or specific proposals put forth by politicians.</a:t>
            </a:r>
          </a:p>
          <a:p>
            <a:endParaRPr lang="en-US" sz="4000" dirty="0"/>
          </a:p>
        </p:txBody>
      </p:sp>
    </p:spTree>
    <p:extLst>
      <p:ext uri="{BB962C8B-B14F-4D97-AF65-F5344CB8AC3E}">
        <p14:creationId xmlns:p14="http://schemas.microsoft.com/office/powerpoint/2010/main" val="3355649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A2DE84-B48D-A344-F245-4A2615E2BDE7}"/>
              </a:ext>
            </a:extLst>
          </p:cNvPr>
          <p:cNvSpPr txBox="1"/>
          <p:nvPr/>
        </p:nvSpPr>
        <p:spPr>
          <a:xfrm>
            <a:off x="240632" y="199015"/>
            <a:ext cx="11714301" cy="6478184"/>
          </a:xfrm>
          <a:prstGeom prst="rect">
            <a:avLst/>
          </a:prstGeom>
          <a:noFill/>
        </p:spPr>
        <p:txBody>
          <a:bodyPr wrap="square">
            <a:spAutoFit/>
          </a:bodyPr>
          <a:lstStyle/>
          <a:p>
            <a:pPr>
              <a:lnSpc>
                <a:spcPct val="150000"/>
              </a:lnSpc>
            </a:pPr>
            <a:r>
              <a:rPr lang="en-US" sz="2800" b="1" i="0" dirty="0">
                <a:solidFill>
                  <a:srgbClr val="FF0000"/>
                </a:solidFill>
                <a:effectLst/>
                <a:highlight>
                  <a:srgbClr val="FFFFFF"/>
                </a:highlight>
                <a:latin typeface="Times New Roman" panose="02020603050405020304" pitchFamily="18" charset="0"/>
                <a:cs typeface="Times New Roman" panose="02020603050405020304" pitchFamily="18" charset="0"/>
              </a:rPr>
              <a:t>The study of political economy focuses on three major areas</a:t>
            </a:r>
            <a:r>
              <a:rPr lang="en-US" sz="2800" b="0" i="0" dirty="0">
                <a:solidFill>
                  <a:srgbClr val="374151"/>
                </a:solidFill>
                <a:effectLst/>
                <a:highlight>
                  <a:srgbClr val="FFFFFF"/>
                </a:highlight>
                <a:latin typeface="Times New Roman" panose="02020603050405020304" pitchFamily="18" charset="0"/>
                <a:cs typeface="Times New Roman" panose="02020603050405020304" pitchFamily="18" charset="0"/>
              </a:rPr>
              <a:t>:</a:t>
            </a:r>
          </a:p>
          <a:p>
            <a:pPr>
              <a:lnSpc>
                <a:spcPct val="150000"/>
              </a:lnSpc>
            </a:pPr>
            <a:r>
              <a:rPr lang="en-US" sz="2800" b="1" i="0" dirty="0">
                <a:solidFill>
                  <a:srgbClr val="374151"/>
                </a:solidFill>
                <a:effectLst/>
                <a:highlight>
                  <a:srgbClr val="FFFFFF"/>
                </a:highlight>
                <a:latin typeface="Times New Roman" panose="02020603050405020304" pitchFamily="18" charset="0"/>
                <a:cs typeface="Times New Roman" panose="02020603050405020304" pitchFamily="18" charset="0"/>
              </a:rPr>
              <a:t>1. </a:t>
            </a:r>
            <a:r>
              <a:rPr lang="en-IN" sz="2800" b="1" i="0" dirty="0">
                <a:solidFill>
                  <a:srgbClr val="000C3F"/>
                </a:solidFill>
                <a:effectLst/>
                <a:highlight>
                  <a:srgbClr val="FFFFFF"/>
                </a:highlight>
                <a:latin typeface="Times New Roman" panose="02020603050405020304" pitchFamily="18" charset="0"/>
                <a:cs typeface="Times New Roman" panose="02020603050405020304" pitchFamily="18" charset="0"/>
              </a:rPr>
              <a:t>Interdisciplinary study -</a:t>
            </a:r>
          </a:p>
          <a:p>
            <a:pPr>
              <a:lnSpc>
                <a:spcPct val="150000"/>
              </a:lnSpc>
            </a:pPr>
            <a:r>
              <a:rPr lang="en-US" sz="2800" dirty="0">
                <a:latin typeface="Times New Roman" panose="02020603050405020304" pitchFamily="18" charset="0"/>
                <a:cs typeface="Times New Roman" panose="02020603050405020304" pitchFamily="18" charset="0"/>
              </a:rPr>
              <a:t>Political economy examines how economic systems, political institutions, and the environment interact, drawing on economics, sociology, and political science to explore their mutual influence.</a:t>
            </a:r>
            <a:endParaRPr lang="en-US" sz="2800" dirty="0">
              <a:solidFill>
                <a:srgbClr val="374151"/>
              </a:solidFill>
              <a:highlight>
                <a:srgbClr val="FFFFFF"/>
              </a:highlight>
              <a:latin typeface="Times New Roman" panose="02020603050405020304" pitchFamily="18" charset="0"/>
              <a:cs typeface="Times New Roman" panose="02020603050405020304" pitchFamily="18" charset="0"/>
            </a:endParaRPr>
          </a:p>
          <a:p>
            <a:pPr>
              <a:lnSpc>
                <a:spcPct val="150000"/>
              </a:lnSpc>
            </a:pPr>
            <a:r>
              <a:rPr lang="en-US" sz="2800" b="1" i="0" dirty="0">
                <a:solidFill>
                  <a:srgbClr val="374151"/>
                </a:solidFill>
                <a:effectLst/>
                <a:highlight>
                  <a:srgbClr val="FFFFFF"/>
                </a:highlight>
                <a:latin typeface="Times New Roman" panose="02020603050405020304" pitchFamily="18" charset="0"/>
                <a:cs typeface="Times New Roman" panose="02020603050405020304" pitchFamily="18" charset="0"/>
              </a:rPr>
              <a:t>2. </a:t>
            </a:r>
            <a:r>
              <a:rPr lang="en-IN" sz="2800" b="1" i="0" dirty="0">
                <a:solidFill>
                  <a:srgbClr val="000C3F"/>
                </a:solidFill>
                <a:effectLst/>
                <a:highlight>
                  <a:srgbClr val="FFFFFF"/>
                </a:highlight>
                <a:latin typeface="Times New Roman" panose="02020603050405020304" pitchFamily="18" charset="0"/>
                <a:cs typeface="Times New Roman" panose="02020603050405020304" pitchFamily="18" charset="0"/>
              </a:rPr>
              <a:t>New political economy -</a:t>
            </a:r>
          </a:p>
          <a:p>
            <a:pPr>
              <a:lnSpc>
                <a:spcPct val="150000"/>
              </a:lnSpc>
            </a:pPr>
            <a:r>
              <a:rPr lang="en-US" sz="2800" dirty="0">
                <a:latin typeface="Times New Roman" panose="02020603050405020304" pitchFamily="18" charset="0"/>
                <a:cs typeface="Times New Roman" panose="02020603050405020304" pitchFamily="18" charset="0"/>
              </a:rPr>
              <a:t>The new political economy views economic policies not just as fixed frameworks to be analyzed, but as ideas and actions that need further discussion. The principles of classical economics with modern developments in both politics and economics.</a:t>
            </a:r>
          </a:p>
        </p:txBody>
      </p:sp>
    </p:spTree>
    <p:extLst>
      <p:ext uri="{BB962C8B-B14F-4D97-AF65-F5344CB8AC3E}">
        <p14:creationId xmlns:p14="http://schemas.microsoft.com/office/powerpoint/2010/main" val="2109677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A2DE84-B48D-A344-F245-4A2615E2BDE7}"/>
              </a:ext>
            </a:extLst>
          </p:cNvPr>
          <p:cNvSpPr txBox="1"/>
          <p:nvPr/>
        </p:nvSpPr>
        <p:spPr>
          <a:xfrm>
            <a:off x="250906" y="383947"/>
            <a:ext cx="11714301" cy="3246530"/>
          </a:xfrm>
          <a:prstGeom prst="rect">
            <a:avLst/>
          </a:prstGeom>
          <a:noFill/>
        </p:spPr>
        <p:txBody>
          <a:bodyPr wrap="square">
            <a:spAutoFit/>
          </a:bodyPr>
          <a:lstStyle/>
          <a:p>
            <a:pPr>
              <a:lnSpc>
                <a:spcPct val="150000"/>
              </a:lnSpc>
            </a:pPr>
            <a:r>
              <a:rPr lang="en-US" sz="2800" b="1" i="0" dirty="0">
                <a:solidFill>
                  <a:srgbClr val="FF0000"/>
                </a:solidFill>
                <a:effectLst/>
                <a:highlight>
                  <a:srgbClr val="FFFFFF"/>
                </a:highlight>
                <a:latin typeface="Times New Roman" panose="02020603050405020304" pitchFamily="18" charset="0"/>
                <a:cs typeface="Times New Roman" panose="02020603050405020304" pitchFamily="18" charset="0"/>
              </a:rPr>
              <a:t>The study of political economy focuses on three major areas</a:t>
            </a:r>
            <a:r>
              <a:rPr lang="en-US" sz="2800" b="0" i="0" dirty="0">
                <a:solidFill>
                  <a:srgbClr val="374151"/>
                </a:solidFill>
                <a:effectLst/>
                <a:highlight>
                  <a:srgbClr val="FFFFFF"/>
                </a:highlight>
                <a:latin typeface="Times New Roman" panose="02020603050405020304" pitchFamily="18" charset="0"/>
                <a:cs typeface="Times New Roman" panose="02020603050405020304" pitchFamily="18" charset="0"/>
              </a:rPr>
              <a:t>:</a:t>
            </a:r>
          </a:p>
          <a:p>
            <a:pPr>
              <a:lnSpc>
                <a:spcPct val="150000"/>
              </a:lnSpc>
            </a:pPr>
            <a:r>
              <a:rPr lang="en-IN" sz="2800" b="1" i="0" dirty="0">
                <a:solidFill>
                  <a:srgbClr val="000C3F"/>
                </a:solidFill>
                <a:effectLst/>
                <a:highlight>
                  <a:srgbClr val="FFFFFF"/>
                </a:highlight>
                <a:latin typeface="Times New Roman" panose="02020603050405020304" pitchFamily="18" charset="0"/>
                <a:cs typeface="Times New Roman" panose="02020603050405020304" pitchFamily="18" charset="0"/>
              </a:rPr>
              <a:t>3. International political economy</a:t>
            </a:r>
          </a:p>
          <a:p>
            <a:pPr>
              <a:lnSpc>
                <a:spcPct val="150000"/>
              </a:lnSpc>
            </a:pPr>
            <a:r>
              <a:rPr lang="en-US" sz="2800" b="0" i="0" dirty="0">
                <a:solidFill>
                  <a:srgbClr val="374151"/>
                </a:solidFill>
                <a:effectLst/>
                <a:highlight>
                  <a:srgbClr val="FFFFFF"/>
                </a:highlight>
                <a:latin typeface="Times New Roman" panose="02020603050405020304" pitchFamily="18" charset="0"/>
                <a:cs typeface="Times New Roman" panose="02020603050405020304" pitchFamily="18" charset="0"/>
              </a:rPr>
              <a:t>International political economy also known as global political economy, analyzes the relationship between economics and international relations. It uses ideas from economics, sociology, and political science.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02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03C8BD-89D4-BBA2-6409-F870061B1857}"/>
              </a:ext>
            </a:extLst>
          </p:cNvPr>
          <p:cNvSpPr txBox="1"/>
          <p:nvPr/>
        </p:nvSpPr>
        <p:spPr>
          <a:xfrm>
            <a:off x="231006" y="220133"/>
            <a:ext cx="11740861" cy="6116546"/>
          </a:xfrm>
          <a:prstGeom prst="rect">
            <a:avLst/>
          </a:prstGeom>
          <a:noFill/>
        </p:spPr>
        <p:txBody>
          <a:bodyPr wrap="square">
            <a:spAutoFit/>
          </a:bodyPr>
          <a:lstStyle/>
          <a:p>
            <a:pPr>
              <a:lnSpc>
                <a:spcPct val="200000"/>
              </a:lnSpc>
            </a:pPr>
            <a:r>
              <a:rPr lang="en-IN" sz="3200" b="1" dirty="0">
                <a:solidFill>
                  <a:srgbClr val="FF0000"/>
                </a:solidFill>
                <a:latin typeface="Times New Roman" panose="02020603050405020304" pitchFamily="18" charset="0"/>
                <a:cs typeface="Times New Roman" panose="02020603050405020304" pitchFamily="18" charset="0"/>
              </a:rPr>
              <a:t>Interest groups:</a:t>
            </a:r>
          </a:p>
          <a:p>
            <a:pPr marL="457200" indent="-457200" algn="l">
              <a:lnSpc>
                <a:spcPct val="200000"/>
              </a:lnSpc>
              <a:buFont typeface="Arial" panose="020B0604020202020204" pitchFamily="34" charset="0"/>
              <a:buChar char="•"/>
            </a:pPr>
            <a:r>
              <a:rPr lang="en-US" sz="2800" b="0" i="0" dirty="0">
                <a:effectLst/>
                <a:highlight>
                  <a:srgbClr val="FFFFFF"/>
                </a:highlight>
                <a:latin typeface="Times New Roman" panose="02020603050405020304" pitchFamily="18" charset="0"/>
                <a:cs typeface="Times New Roman" panose="02020603050405020304" pitchFamily="18" charset="0"/>
              </a:rPr>
              <a:t>An interest group, defined as an organization representing the common interests of a specific group of people</a:t>
            </a:r>
          </a:p>
          <a:p>
            <a:pPr marL="457200" indent="-457200" algn="l">
              <a:lnSpc>
                <a:spcPct val="200000"/>
              </a:lnSpc>
              <a:buFont typeface="Arial" panose="020B0604020202020204" pitchFamily="34" charset="0"/>
              <a:buChar char="•"/>
            </a:pPr>
            <a:r>
              <a:rPr lang="en-US" sz="2800" b="0" i="0" dirty="0">
                <a:effectLst/>
                <a:highlight>
                  <a:srgbClr val="FFFFFF"/>
                </a:highlight>
                <a:latin typeface="Times New Roman" panose="02020603050405020304" pitchFamily="18" charset="0"/>
                <a:cs typeface="Times New Roman" panose="02020603050405020304" pitchFamily="18" charset="0"/>
              </a:rPr>
              <a:t>Interest groups can represent diverse sectors, including business, labour, environmental advocacy, and other areas, and they play a role in shaping public policy and decision-making processes.</a:t>
            </a:r>
          </a:p>
          <a:p>
            <a:pPr algn="l">
              <a:lnSpc>
                <a:spcPct val="200000"/>
              </a:lnSpc>
            </a:pPr>
            <a:endParaRPr lang="en-US" sz="2800" b="0" i="0" dirty="0">
              <a:effectLst/>
              <a:highlight>
                <a:srgbClr val="FF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026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F14B4F-80C1-1306-3400-4A9952926803}"/>
              </a:ext>
            </a:extLst>
          </p:cNvPr>
          <p:cNvSpPr txBox="1"/>
          <p:nvPr/>
        </p:nvSpPr>
        <p:spPr>
          <a:xfrm>
            <a:off x="332509" y="235528"/>
            <a:ext cx="11665527" cy="5174493"/>
          </a:xfrm>
          <a:prstGeom prst="rect">
            <a:avLst/>
          </a:prstGeom>
          <a:noFill/>
        </p:spPr>
        <p:txBody>
          <a:bodyPr wrap="square">
            <a:spAutoFit/>
          </a:bodyPr>
          <a:lstStyle/>
          <a:p>
            <a:pPr algn="l">
              <a:lnSpc>
                <a:spcPct val="150000"/>
              </a:lnSpc>
            </a:pPr>
            <a:r>
              <a:rPr lang="en-US" sz="3200" b="1" i="0" dirty="0">
                <a:solidFill>
                  <a:srgbClr val="FF0000"/>
                </a:solidFill>
                <a:effectLst/>
                <a:highlight>
                  <a:srgbClr val="FFFFFF"/>
                </a:highlight>
                <a:latin typeface="Times New Roman" panose="02020603050405020304" pitchFamily="18" charset="0"/>
                <a:cs typeface="Times New Roman" panose="02020603050405020304" pitchFamily="18" charset="0"/>
              </a:rPr>
              <a:t>Types of Interest Groups:</a:t>
            </a:r>
          </a:p>
          <a:p>
            <a:pPr marL="457200" indent="-457200" algn="l">
              <a:lnSpc>
                <a:spcPct val="150000"/>
              </a:lnSpc>
              <a:buFont typeface="Arial" panose="020B0604020202020204" pitchFamily="34" charset="0"/>
              <a:buChar char="•"/>
            </a:pPr>
            <a:r>
              <a:rPr lang="en-US" sz="3200" b="0" i="0" dirty="0">
                <a:effectLst/>
                <a:highlight>
                  <a:srgbClr val="FFFFFF"/>
                </a:highlight>
                <a:latin typeface="Times New Roman" panose="02020603050405020304" pitchFamily="18" charset="0"/>
                <a:cs typeface="Times New Roman" panose="02020603050405020304" pitchFamily="18" charset="0"/>
              </a:rPr>
              <a:t>Interest groups represent the diverse interests found in society.</a:t>
            </a:r>
          </a:p>
          <a:p>
            <a:pPr marL="457200" indent="-457200" algn="l">
              <a:lnSpc>
                <a:spcPct val="150000"/>
              </a:lnSpc>
              <a:buFont typeface="Arial" panose="020B0604020202020204" pitchFamily="34" charset="0"/>
              <a:buChar char="•"/>
            </a:pPr>
            <a:r>
              <a:rPr lang="en-US" sz="3200" b="0" i="0" dirty="0">
                <a:effectLst/>
                <a:highlight>
                  <a:srgbClr val="FFFFFF"/>
                </a:highlight>
                <a:latin typeface="Times New Roman" panose="02020603050405020304" pitchFamily="18" charset="0"/>
                <a:cs typeface="Times New Roman" panose="02020603050405020304" pitchFamily="18" charset="0"/>
              </a:rPr>
              <a:t>Some of the main types of interest groups are –</a:t>
            </a:r>
          </a:p>
          <a:p>
            <a:pPr marL="457200" indent="-457200" algn="l">
              <a:lnSpc>
                <a:spcPct val="150000"/>
              </a:lnSpc>
              <a:buFont typeface="Wingdings" panose="05000000000000000000" pitchFamily="2" charset="2"/>
              <a:buChar char="Ø"/>
            </a:pPr>
            <a:r>
              <a:rPr lang="en-US" sz="3200" dirty="0">
                <a:highlight>
                  <a:srgbClr val="FFFFFF"/>
                </a:highlight>
                <a:latin typeface="Times New Roman" panose="02020603050405020304" pitchFamily="18" charset="0"/>
                <a:cs typeface="Times New Roman" panose="02020603050405020304" pitchFamily="18" charset="0"/>
              </a:rPr>
              <a:t>P</a:t>
            </a:r>
            <a:r>
              <a:rPr lang="en-US" sz="3200" b="0" i="0" dirty="0">
                <a:effectLst/>
                <a:highlight>
                  <a:srgbClr val="FFFFFF"/>
                </a:highlight>
                <a:latin typeface="Times New Roman" panose="02020603050405020304" pitchFamily="18" charset="0"/>
                <a:cs typeface="Times New Roman" panose="02020603050405020304" pitchFamily="18" charset="0"/>
              </a:rPr>
              <a:t>ublic interest groups</a:t>
            </a:r>
            <a:endParaRPr lang="en-US" sz="3200" dirty="0">
              <a:highlight>
                <a:srgbClr val="FFFFFF"/>
              </a:highlight>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Ø"/>
            </a:pPr>
            <a:r>
              <a:rPr lang="en-US" sz="3200" dirty="0">
                <a:highlight>
                  <a:srgbClr val="FFFFFF"/>
                </a:highlight>
                <a:latin typeface="Times New Roman" panose="02020603050405020304" pitchFamily="18" charset="0"/>
                <a:cs typeface="Times New Roman" panose="02020603050405020304" pitchFamily="18" charset="0"/>
              </a:rPr>
              <a:t>T</a:t>
            </a:r>
            <a:r>
              <a:rPr lang="en-US" sz="3200" b="0" i="0" dirty="0">
                <a:effectLst/>
                <a:highlight>
                  <a:srgbClr val="FFFFFF"/>
                </a:highlight>
                <a:latin typeface="Times New Roman" panose="02020603050405020304" pitchFamily="18" charset="0"/>
                <a:cs typeface="Times New Roman" panose="02020603050405020304" pitchFamily="18" charset="0"/>
              </a:rPr>
              <a:t>rade associations</a:t>
            </a:r>
          </a:p>
          <a:p>
            <a:pPr marL="457200" indent="-457200" algn="l">
              <a:lnSpc>
                <a:spcPct val="150000"/>
              </a:lnSpc>
              <a:buFont typeface="Wingdings" panose="05000000000000000000" pitchFamily="2" charset="2"/>
              <a:buChar char="Ø"/>
            </a:pPr>
            <a:r>
              <a:rPr lang="en-US" sz="3200" dirty="0">
                <a:highlight>
                  <a:srgbClr val="FFFFFF"/>
                </a:highlight>
                <a:latin typeface="Times New Roman" panose="02020603050405020304" pitchFamily="18" charset="0"/>
                <a:cs typeface="Times New Roman" panose="02020603050405020304" pitchFamily="18" charset="0"/>
              </a:rPr>
              <a:t>E</a:t>
            </a:r>
            <a:r>
              <a:rPr lang="en-US" sz="3200" b="0" i="0" dirty="0">
                <a:effectLst/>
                <a:highlight>
                  <a:srgbClr val="FFFFFF"/>
                </a:highlight>
                <a:latin typeface="Times New Roman" panose="02020603050405020304" pitchFamily="18" charset="0"/>
                <a:cs typeface="Times New Roman" panose="02020603050405020304" pitchFamily="18" charset="0"/>
              </a:rPr>
              <a:t>conomic interest groups and </a:t>
            </a:r>
          </a:p>
          <a:p>
            <a:pPr marL="457200" indent="-457200" algn="l">
              <a:lnSpc>
                <a:spcPct val="150000"/>
              </a:lnSpc>
              <a:buFont typeface="Wingdings" panose="05000000000000000000" pitchFamily="2" charset="2"/>
              <a:buChar char="Ø"/>
            </a:pPr>
            <a:r>
              <a:rPr lang="en-US" sz="3200" dirty="0">
                <a:highlight>
                  <a:srgbClr val="FFFFFF"/>
                </a:highlight>
                <a:latin typeface="Times New Roman" panose="02020603050405020304" pitchFamily="18" charset="0"/>
                <a:cs typeface="Times New Roman" panose="02020603050405020304" pitchFamily="18" charset="0"/>
              </a:rPr>
              <a:t>C</a:t>
            </a:r>
            <a:r>
              <a:rPr lang="en-US" sz="3200" b="0" i="0" dirty="0">
                <a:effectLst/>
                <a:highlight>
                  <a:srgbClr val="FFFFFF"/>
                </a:highlight>
                <a:latin typeface="Times New Roman" panose="02020603050405020304" pitchFamily="18" charset="0"/>
                <a:cs typeface="Times New Roman" panose="02020603050405020304" pitchFamily="18" charset="0"/>
              </a:rPr>
              <a:t>ause-oriented groups</a:t>
            </a:r>
          </a:p>
        </p:txBody>
      </p:sp>
    </p:spTree>
    <p:extLst>
      <p:ext uri="{BB962C8B-B14F-4D97-AF65-F5344CB8AC3E}">
        <p14:creationId xmlns:p14="http://schemas.microsoft.com/office/powerpoint/2010/main" val="2474397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F14B4F-80C1-1306-3400-4A9952926803}"/>
              </a:ext>
            </a:extLst>
          </p:cNvPr>
          <p:cNvSpPr txBox="1"/>
          <p:nvPr/>
        </p:nvSpPr>
        <p:spPr>
          <a:xfrm>
            <a:off x="249383" y="235528"/>
            <a:ext cx="11748654" cy="6651821"/>
          </a:xfrm>
          <a:prstGeom prst="rect">
            <a:avLst/>
          </a:prstGeom>
          <a:noFill/>
        </p:spPr>
        <p:txBody>
          <a:bodyPr wrap="square">
            <a:spAutoFit/>
          </a:bodyPr>
          <a:lstStyle/>
          <a:p>
            <a:pPr algn="l">
              <a:lnSpc>
                <a:spcPct val="150000"/>
              </a:lnSpc>
            </a:pPr>
            <a:r>
              <a:rPr lang="en-US" sz="3200" b="1" dirty="0">
                <a:solidFill>
                  <a:srgbClr val="FF0000"/>
                </a:solidFill>
                <a:highlight>
                  <a:srgbClr val="FFFFFF"/>
                </a:highlight>
                <a:latin typeface="Times New Roman" panose="02020603050405020304" pitchFamily="18" charset="0"/>
                <a:cs typeface="Times New Roman" panose="02020603050405020304" pitchFamily="18" charset="0"/>
              </a:rPr>
              <a:t>P</a:t>
            </a:r>
            <a:r>
              <a:rPr lang="en-US" sz="3200" b="1" i="0" dirty="0">
                <a:solidFill>
                  <a:srgbClr val="FF0000"/>
                </a:solidFill>
                <a:effectLst/>
                <a:highlight>
                  <a:srgbClr val="FFFFFF"/>
                </a:highlight>
                <a:latin typeface="Times New Roman" panose="02020603050405020304" pitchFamily="18" charset="0"/>
                <a:cs typeface="Times New Roman" panose="02020603050405020304" pitchFamily="18" charset="0"/>
              </a:rPr>
              <a:t>ublic interest groups:</a:t>
            </a:r>
          </a:p>
          <a:p>
            <a:pPr algn="l">
              <a:lnSpc>
                <a:spcPct val="150000"/>
              </a:lnSpc>
            </a:pPr>
            <a:r>
              <a:rPr lang="en-US" sz="3200" dirty="0">
                <a:highlight>
                  <a:srgbClr val="FFFFFF"/>
                </a:highlight>
                <a:latin typeface="Times New Roman" panose="02020603050405020304" pitchFamily="18" charset="0"/>
                <a:cs typeface="Times New Roman" panose="02020603050405020304" pitchFamily="18" charset="0"/>
              </a:rPr>
              <a:t>It</a:t>
            </a:r>
            <a:r>
              <a:rPr lang="en-US" sz="3200" b="0" i="0" dirty="0">
                <a:effectLst/>
                <a:highlight>
                  <a:srgbClr val="FFFFFF"/>
                </a:highlight>
                <a:latin typeface="Times New Roman" panose="02020603050405020304" pitchFamily="18" charset="0"/>
                <a:cs typeface="Times New Roman" panose="02020603050405020304" pitchFamily="18" charset="0"/>
              </a:rPr>
              <a:t> represent the general public interest and do not aim to benefit a particular segment of society</a:t>
            </a:r>
          </a:p>
          <a:p>
            <a:pPr>
              <a:lnSpc>
                <a:spcPct val="150000"/>
              </a:lnSpc>
            </a:pPr>
            <a:r>
              <a:rPr lang="en-US" sz="3200" b="1" dirty="0">
                <a:solidFill>
                  <a:srgbClr val="00B050"/>
                </a:solidFill>
                <a:highlight>
                  <a:srgbClr val="FFFFFF"/>
                </a:highlight>
                <a:latin typeface="Times New Roman" panose="02020603050405020304" pitchFamily="18" charset="0"/>
                <a:cs typeface="Times New Roman" panose="02020603050405020304" pitchFamily="18" charset="0"/>
              </a:rPr>
              <a:t>T</a:t>
            </a:r>
            <a:r>
              <a:rPr lang="en-US" sz="3200" b="1" i="0" dirty="0">
                <a:solidFill>
                  <a:srgbClr val="00B050"/>
                </a:solidFill>
                <a:effectLst/>
                <a:highlight>
                  <a:srgbClr val="FFFFFF"/>
                </a:highlight>
                <a:latin typeface="Times New Roman" panose="02020603050405020304" pitchFamily="18" charset="0"/>
                <a:cs typeface="Times New Roman" panose="02020603050405020304" pitchFamily="18" charset="0"/>
              </a:rPr>
              <a:t>rade associations:</a:t>
            </a:r>
          </a:p>
          <a:p>
            <a:pPr algn="l">
              <a:lnSpc>
                <a:spcPct val="150000"/>
              </a:lnSpc>
            </a:pPr>
            <a:r>
              <a:rPr lang="en-US" sz="3200" dirty="0">
                <a:highlight>
                  <a:srgbClr val="FFFFFF"/>
                </a:highlight>
                <a:latin typeface="Times New Roman" panose="02020603050405020304" pitchFamily="18" charset="0"/>
                <a:cs typeface="Times New Roman" panose="02020603050405020304" pitchFamily="18" charset="0"/>
              </a:rPr>
              <a:t>These groups represent businesses and professionals in an industry. They seek to promote the interests of their members and the industry as a whole. </a:t>
            </a:r>
          </a:p>
          <a:p>
            <a:pPr algn="l">
              <a:lnSpc>
                <a:spcPct val="150000"/>
              </a:lnSpc>
            </a:pPr>
            <a:r>
              <a:rPr lang="en-US" sz="3200" dirty="0">
                <a:highlight>
                  <a:srgbClr val="FFFFFF"/>
                </a:highlight>
                <a:latin typeface="Times New Roman" panose="02020603050405020304" pitchFamily="18" charset="0"/>
                <a:cs typeface="Times New Roman" panose="02020603050405020304" pitchFamily="18" charset="0"/>
              </a:rPr>
              <a:t>Examples include the American Medical Association, </a:t>
            </a:r>
          </a:p>
          <a:p>
            <a:pPr algn="l">
              <a:lnSpc>
                <a:spcPct val="150000"/>
              </a:lnSpc>
            </a:pPr>
            <a:endParaRPr lang="en-US" sz="3200" dirty="0">
              <a:highlight>
                <a:srgbClr val="FF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072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F14B4F-80C1-1306-3400-4A9952926803}"/>
              </a:ext>
            </a:extLst>
          </p:cNvPr>
          <p:cNvSpPr txBox="1"/>
          <p:nvPr/>
        </p:nvSpPr>
        <p:spPr>
          <a:xfrm>
            <a:off x="249383" y="235528"/>
            <a:ext cx="11748654" cy="4435830"/>
          </a:xfrm>
          <a:prstGeom prst="rect">
            <a:avLst/>
          </a:prstGeom>
          <a:noFill/>
        </p:spPr>
        <p:txBody>
          <a:bodyPr wrap="square">
            <a:spAutoFit/>
          </a:bodyPr>
          <a:lstStyle/>
          <a:p>
            <a:pPr>
              <a:lnSpc>
                <a:spcPct val="150000"/>
              </a:lnSpc>
            </a:pPr>
            <a:r>
              <a:rPr lang="en-US" sz="3200" b="1" dirty="0">
                <a:solidFill>
                  <a:srgbClr val="00B050"/>
                </a:solidFill>
                <a:highlight>
                  <a:srgbClr val="FFFFFF"/>
                </a:highlight>
                <a:latin typeface="Times New Roman" panose="02020603050405020304" pitchFamily="18" charset="0"/>
                <a:cs typeface="Times New Roman" panose="02020603050405020304" pitchFamily="18" charset="0"/>
              </a:rPr>
              <a:t>Economic Interest Groups</a:t>
            </a:r>
            <a:r>
              <a:rPr lang="en-US" sz="3200" b="1" i="0" dirty="0">
                <a:solidFill>
                  <a:srgbClr val="00B050"/>
                </a:solidFill>
                <a:effectLst/>
                <a:highlight>
                  <a:srgbClr val="FFFFFF"/>
                </a:highlight>
                <a:latin typeface="Times New Roman" panose="02020603050405020304" pitchFamily="18" charset="0"/>
                <a:cs typeface="Times New Roman" panose="02020603050405020304" pitchFamily="18" charset="0"/>
              </a:rPr>
              <a:t>:</a:t>
            </a:r>
          </a:p>
          <a:p>
            <a:pPr algn="l">
              <a:lnSpc>
                <a:spcPct val="150000"/>
              </a:lnSpc>
            </a:pPr>
            <a:r>
              <a:rPr lang="en-US" sz="3200" dirty="0">
                <a:highlight>
                  <a:srgbClr val="FFFFFF"/>
                </a:highlight>
                <a:latin typeface="Times New Roman" panose="02020603050405020304" pitchFamily="18" charset="0"/>
                <a:cs typeface="Times New Roman" panose="02020603050405020304" pitchFamily="18" charset="0"/>
              </a:rPr>
              <a:t>These groups represent the economic interests of workers, businesses, farmers or other occupational groups.</a:t>
            </a:r>
          </a:p>
          <a:p>
            <a:pPr algn="l">
              <a:lnSpc>
                <a:spcPct val="150000"/>
              </a:lnSpc>
            </a:pPr>
            <a:r>
              <a:rPr lang="en-US" sz="3200" dirty="0">
                <a:highlight>
                  <a:srgbClr val="FFFFFF"/>
                </a:highlight>
                <a:latin typeface="Times New Roman" panose="02020603050405020304" pitchFamily="18" charset="0"/>
                <a:cs typeface="Times New Roman" panose="02020603050405020304" pitchFamily="18" charset="0"/>
              </a:rPr>
              <a:t>Examples -- labor unions representing workers, business trade groups and agricultural unions.</a:t>
            </a:r>
          </a:p>
          <a:p>
            <a:pPr algn="l">
              <a:lnSpc>
                <a:spcPct val="150000"/>
              </a:lnSpc>
            </a:pPr>
            <a:endParaRPr lang="en-US" sz="3200" dirty="0">
              <a:highlight>
                <a:srgbClr val="FF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080808"/>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699</TotalTime>
  <Words>1169</Words>
  <Application>Microsoft Office PowerPoint</Application>
  <PresentationFormat>Widescreen</PresentationFormat>
  <Paragraphs>69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Corbel</vt:lpstr>
      <vt:lpstr>Times New Roman</vt:lpstr>
      <vt:lpstr>Wingdings</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Abu Mahomed Shumsuz Zaman</dc:creator>
  <cp:lastModifiedBy>Abu Mahomed Shumsuz Zaman</cp:lastModifiedBy>
  <cp:revision>18</cp:revision>
  <dcterms:created xsi:type="dcterms:W3CDTF">2024-08-21T05:36:56Z</dcterms:created>
  <dcterms:modified xsi:type="dcterms:W3CDTF">2024-09-12T07:37:28Z</dcterms:modified>
</cp:coreProperties>
</file>