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3" r:id="rId2"/>
    <p:sldId id="257" r:id="rId3"/>
    <p:sldId id="264" r:id="rId4"/>
    <p:sldId id="275" r:id="rId5"/>
    <p:sldId id="276" r:id="rId6"/>
    <p:sldId id="277" r:id="rId7"/>
    <p:sldId id="278" r:id="rId8"/>
    <p:sldId id="279"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62" d="100"/>
          <a:sy n="62" d="100"/>
        </p:scale>
        <p:origin x="828"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BA4D5CC1-432D-42D6-9709-3FD40B0EF982}" type="datetimeFigureOut">
              <a:rPr lang="en-IN" smtClean="0"/>
              <a:t>19-10-2024</a:t>
            </a:fld>
            <a:endParaRPr lang="en-IN"/>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en-IN"/>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66B639C0-4BDF-4262-9692-304833D632BF}" type="slidenum">
              <a:rPr lang="en-IN" smtClean="0"/>
              <a:t>‹#›</a:t>
            </a:fld>
            <a:endParaRPr lang="en-IN"/>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193690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A4D5CC1-432D-42D6-9709-3FD40B0EF982}" type="datetimeFigureOut">
              <a:rPr lang="en-IN" smtClean="0"/>
              <a:t>19-10-2024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6B639C0-4BDF-4262-9692-304833D632BF}" type="slidenum">
              <a:rPr lang="en-IN" smtClean="0"/>
              <a:t>‹#›</a:t>
            </a:fld>
            <a:endParaRPr lang="en-IN"/>
          </a:p>
        </p:txBody>
      </p:sp>
    </p:spTree>
    <p:extLst>
      <p:ext uri="{BB962C8B-B14F-4D97-AF65-F5344CB8AC3E}">
        <p14:creationId xmlns:p14="http://schemas.microsoft.com/office/powerpoint/2010/main" val="35170111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A4D5CC1-432D-42D6-9709-3FD40B0EF982}" type="datetimeFigureOut">
              <a:rPr lang="en-IN" smtClean="0"/>
              <a:t>19-10-2024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6B639C0-4BDF-4262-9692-304833D632BF}" type="slidenum">
              <a:rPr lang="en-IN" smtClean="0"/>
              <a:t>‹#›</a:t>
            </a:fld>
            <a:endParaRPr lang="en-IN"/>
          </a:p>
        </p:txBody>
      </p:sp>
    </p:spTree>
    <p:extLst>
      <p:ext uri="{BB962C8B-B14F-4D97-AF65-F5344CB8AC3E}">
        <p14:creationId xmlns:p14="http://schemas.microsoft.com/office/powerpoint/2010/main" val="21962707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A4D5CC1-432D-42D6-9709-3FD40B0EF982}" type="datetimeFigureOut">
              <a:rPr lang="en-IN" smtClean="0"/>
              <a:t>19-10-2024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6B639C0-4BDF-4262-9692-304833D632BF}" type="slidenum">
              <a:rPr lang="en-IN" smtClean="0"/>
              <a:t>‹#›</a:t>
            </a:fld>
            <a:endParaRPr lang="en-IN"/>
          </a:p>
        </p:txBody>
      </p:sp>
    </p:spTree>
    <p:extLst>
      <p:ext uri="{BB962C8B-B14F-4D97-AF65-F5344CB8AC3E}">
        <p14:creationId xmlns:p14="http://schemas.microsoft.com/office/powerpoint/2010/main" val="7187938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en-US"/>
              <a:t>Click to edit Master title style</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A4D5CC1-432D-42D6-9709-3FD40B0EF982}" type="datetimeFigureOut">
              <a:rPr lang="en-IN" smtClean="0"/>
              <a:t>19-10-2024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6B639C0-4BDF-4262-9692-304833D632BF}" type="slidenum">
              <a:rPr lang="en-IN" smtClean="0"/>
              <a:t>‹#›</a:t>
            </a:fld>
            <a:endParaRPr lang="en-IN"/>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524273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A4D5CC1-432D-42D6-9709-3FD40B0EF982}" type="datetimeFigureOut">
              <a:rPr lang="en-IN" smtClean="0"/>
              <a:t>19-10-2024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66B639C0-4BDF-4262-9692-304833D632BF}" type="slidenum">
              <a:rPr lang="en-IN" smtClean="0"/>
              <a:t>‹#›</a:t>
            </a:fld>
            <a:endParaRPr lang="en-IN"/>
          </a:p>
        </p:txBody>
      </p:sp>
    </p:spTree>
    <p:extLst>
      <p:ext uri="{BB962C8B-B14F-4D97-AF65-F5344CB8AC3E}">
        <p14:creationId xmlns:p14="http://schemas.microsoft.com/office/powerpoint/2010/main" val="15153992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A4D5CC1-432D-42D6-9709-3FD40B0EF982}" type="datetimeFigureOut">
              <a:rPr lang="en-IN" smtClean="0"/>
              <a:t>19-10-2024</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66B639C0-4BDF-4262-9692-304833D632BF}" type="slidenum">
              <a:rPr lang="en-IN" smtClean="0"/>
              <a:t>‹#›</a:t>
            </a:fld>
            <a:endParaRPr lang="en-IN"/>
          </a:p>
        </p:txBody>
      </p:sp>
    </p:spTree>
    <p:extLst>
      <p:ext uri="{BB962C8B-B14F-4D97-AF65-F5344CB8AC3E}">
        <p14:creationId xmlns:p14="http://schemas.microsoft.com/office/powerpoint/2010/main" val="34884942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A4D5CC1-432D-42D6-9709-3FD40B0EF982}" type="datetimeFigureOut">
              <a:rPr lang="en-IN" smtClean="0"/>
              <a:t>19-10-2024</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66B639C0-4BDF-4262-9692-304833D632BF}" type="slidenum">
              <a:rPr lang="en-IN" smtClean="0"/>
              <a:t>‹#›</a:t>
            </a:fld>
            <a:endParaRPr lang="en-IN"/>
          </a:p>
        </p:txBody>
      </p:sp>
    </p:spTree>
    <p:extLst>
      <p:ext uri="{BB962C8B-B14F-4D97-AF65-F5344CB8AC3E}">
        <p14:creationId xmlns:p14="http://schemas.microsoft.com/office/powerpoint/2010/main" val="34641609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A4D5CC1-432D-42D6-9709-3FD40B0EF982}" type="datetimeFigureOut">
              <a:rPr lang="en-IN" smtClean="0"/>
              <a:t>19-10-2024</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66B639C0-4BDF-4262-9692-304833D632BF}" type="slidenum">
              <a:rPr lang="en-IN" smtClean="0"/>
              <a:t>‹#›</a:t>
            </a:fld>
            <a:endParaRPr lang="en-IN"/>
          </a:p>
        </p:txBody>
      </p:sp>
    </p:spTree>
    <p:extLst>
      <p:ext uri="{BB962C8B-B14F-4D97-AF65-F5344CB8AC3E}">
        <p14:creationId xmlns:p14="http://schemas.microsoft.com/office/powerpoint/2010/main" val="38227713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A4D5CC1-432D-42D6-9709-3FD40B0EF982}" type="datetimeFigureOut">
              <a:rPr lang="en-IN" smtClean="0"/>
              <a:t>19-10-2024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66B639C0-4BDF-4262-9692-304833D632BF}" type="slidenum">
              <a:rPr lang="en-IN" smtClean="0"/>
              <a:t>‹#›</a:t>
            </a:fld>
            <a:endParaRPr lang="en-IN"/>
          </a:p>
        </p:txBody>
      </p:sp>
    </p:spTree>
    <p:extLst>
      <p:ext uri="{BB962C8B-B14F-4D97-AF65-F5344CB8AC3E}">
        <p14:creationId xmlns:p14="http://schemas.microsoft.com/office/powerpoint/2010/main" val="20312486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A4D5CC1-432D-42D6-9709-3FD40B0EF982}" type="datetimeFigureOut">
              <a:rPr lang="en-IN" smtClean="0"/>
              <a:t>19-10-2024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66B639C0-4BDF-4262-9692-304833D632BF}" type="slidenum">
              <a:rPr lang="en-IN" smtClean="0"/>
              <a:t>‹#›</a:t>
            </a:fld>
            <a:endParaRPr lang="en-IN"/>
          </a:p>
        </p:txBody>
      </p:sp>
    </p:spTree>
    <p:extLst>
      <p:ext uri="{BB962C8B-B14F-4D97-AF65-F5344CB8AC3E}">
        <p14:creationId xmlns:p14="http://schemas.microsoft.com/office/powerpoint/2010/main" val="29420256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BA4D5CC1-432D-42D6-9709-3FD40B0EF982}" type="datetimeFigureOut">
              <a:rPr lang="en-IN" smtClean="0"/>
              <a:t>19-10-2024</a:t>
            </a:fld>
            <a:endParaRPr lang="en-IN"/>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en-IN"/>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66B639C0-4BDF-4262-9692-304833D632BF}" type="slidenum">
              <a:rPr lang="en-IN" smtClean="0"/>
              <a:t>‹#›</a:t>
            </a:fld>
            <a:endParaRPr lang="en-IN"/>
          </a:p>
        </p:txBody>
      </p:sp>
    </p:spTree>
    <p:extLst>
      <p:ext uri="{BB962C8B-B14F-4D97-AF65-F5344CB8AC3E}">
        <p14:creationId xmlns:p14="http://schemas.microsoft.com/office/powerpoint/2010/main" val="24495117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47F13D5-1E34-CC49-F8D1-B89353C38E07}"/>
              </a:ext>
            </a:extLst>
          </p:cNvPr>
          <p:cNvSpPr txBox="1"/>
          <p:nvPr/>
        </p:nvSpPr>
        <p:spPr>
          <a:xfrm>
            <a:off x="260659" y="1685719"/>
            <a:ext cx="11667067" cy="2175596"/>
          </a:xfrm>
          <a:prstGeom prst="rect">
            <a:avLst/>
          </a:prstGeom>
          <a:noFill/>
        </p:spPr>
        <p:txBody>
          <a:bodyPr wrap="square">
            <a:spAutoFit/>
          </a:bodyPr>
          <a:lstStyle/>
          <a:p>
            <a:pPr algn="ctr">
              <a:lnSpc>
                <a:spcPct val="150000"/>
              </a:lnSpc>
            </a:pPr>
            <a:r>
              <a:rPr lang="en-US" sz="4800" b="1" dirty="0">
                <a:solidFill>
                  <a:srgbClr val="FF0000"/>
                </a:solidFill>
                <a:latin typeface="Times New Roman" panose="02020603050405020304" pitchFamily="18" charset="0"/>
                <a:cs typeface="Times New Roman" panose="02020603050405020304" pitchFamily="18" charset="0"/>
              </a:rPr>
              <a:t>Unit – IV </a:t>
            </a:r>
          </a:p>
          <a:p>
            <a:pPr algn="ctr">
              <a:lnSpc>
                <a:spcPct val="150000"/>
              </a:lnSpc>
            </a:pPr>
            <a:r>
              <a:rPr lang="en-US" sz="4800" b="1" dirty="0">
                <a:solidFill>
                  <a:srgbClr val="FF0000"/>
                </a:solidFill>
                <a:latin typeface="Times New Roman" panose="02020603050405020304" pitchFamily="18" charset="0"/>
                <a:cs typeface="Times New Roman" panose="02020603050405020304" pitchFamily="18" charset="0"/>
              </a:rPr>
              <a:t>Nehruvian Vision/ Model </a:t>
            </a:r>
            <a:endParaRPr lang="en-IN" sz="4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043199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73AC89A-7083-1F3B-6AFE-D6A49912B3E4}"/>
              </a:ext>
            </a:extLst>
          </p:cNvPr>
          <p:cNvSpPr txBox="1"/>
          <p:nvPr/>
        </p:nvSpPr>
        <p:spPr>
          <a:xfrm>
            <a:off x="287867" y="152403"/>
            <a:ext cx="11667066" cy="6241837"/>
          </a:xfrm>
          <a:prstGeom prst="rect">
            <a:avLst/>
          </a:prstGeom>
          <a:noFill/>
        </p:spPr>
        <p:txBody>
          <a:bodyPr wrap="square">
            <a:spAutoFit/>
          </a:bodyPr>
          <a:lstStyle/>
          <a:p>
            <a:pPr>
              <a:lnSpc>
                <a:spcPct val="150000"/>
              </a:lnSpc>
            </a:pPr>
            <a:r>
              <a:rPr lang="en-US" sz="3000" b="1" dirty="0">
                <a:solidFill>
                  <a:srgbClr val="FF0000"/>
                </a:solidFill>
                <a:latin typeface="Times New Roman" panose="02020603050405020304" pitchFamily="18" charset="0"/>
                <a:cs typeface="Times New Roman" panose="02020603050405020304" pitchFamily="18" charset="0"/>
              </a:rPr>
              <a:t>About Jawaharlal Nehru:</a:t>
            </a:r>
          </a:p>
          <a:p>
            <a:pPr marL="457200" indent="-457200">
              <a:lnSpc>
                <a:spcPct val="150000"/>
              </a:lnSpc>
              <a:buFont typeface="Arial" panose="020B0604020202020204" pitchFamily="34" charset="0"/>
              <a:buChar char="•"/>
            </a:pPr>
            <a:r>
              <a:rPr lang="en-US" sz="3000" dirty="0">
                <a:latin typeface="Times New Roman" panose="02020603050405020304" pitchFamily="18" charset="0"/>
                <a:cs typeface="Times New Roman" panose="02020603050405020304" pitchFamily="18" charset="0"/>
              </a:rPr>
              <a:t>Jawaharlal Nehru was born in Allahabad on November 14, 1889.</a:t>
            </a:r>
          </a:p>
          <a:p>
            <a:pPr marL="285750" indent="-285750">
              <a:lnSpc>
                <a:spcPct val="150000"/>
              </a:lnSpc>
              <a:buFont typeface="Arial" panose="020B0604020202020204" pitchFamily="34" charset="0"/>
              <a:buChar char="•"/>
            </a:pPr>
            <a:r>
              <a:rPr lang="en-US" sz="3000" b="1" dirty="0">
                <a:latin typeface="Times New Roman" panose="02020603050405020304" pitchFamily="18" charset="0"/>
                <a:cs typeface="Times New Roman" panose="02020603050405020304" pitchFamily="18" charset="0"/>
              </a:rPr>
              <a:t>Parents: </a:t>
            </a:r>
            <a:r>
              <a:rPr lang="en-US" sz="3000" dirty="0">
                <a:latin typeface="Times New Roman" panose="02020603050405020304" pitchFamily="18" charset="0"/>
                <a:cs typeface="Times New Roman" panose="02020603050405020304" pitchFamily="18" charset="0"/>
              </a:rPr>
              <a:t>Motilal Nehru, Swarup Rani Nehru</a:t>
            </a:r>
          </a:p>
          <a:p>
            <a:pPr marL="285750" indent="-285750">
              <a:lnSpc>
                <a:spcPct val="150000"/>
              </a:lnSpc>
              <a:buFont typeface="Arial" panose="020B0604020202020204" pitchFamily="34" charset="0"/>
              <a:buChar char="•"/>
            </a:pPr>
            <a:r>
              <a:rPr lang="en-US" sz="3000" b="1" dirty="0">
                <a:latin typeface="Times New Roman" panose="02020603050405020304" pitchFamily="18" charset="0"/>
                <a:cs typeface="Times New Roman" panose="02020603050405020304" pitchFamily="18" charset="0"/>
              </a:rPr>
              <a:t>Education: </a:t>
            </a:r>
            <a:r>
              <a:rPr lang="en-US" sz="3000" dirty="0">
                <a:latin typeface="Times New Roman" panose="02020603050405020304" pitchFamily="18" charset="0"/>
                <a:cs typeface="Times New Roman" panose="02020603050405020304" pitchFamily="18" charset="0"/>
              </a:rPr>
              <a:t>He received his early education at home under private tutors. At the age of fifteen, he went to England and after two years at Harrow school, joined Cambridge University where he took his tripos in Natural Sciences. </a:t>
            </a:r>
          </a:p>
          <a:p>
            <a:pPr marL="285750" indent="-285750">
              <a:lnSpc>
                <a:spcPct val="150000"/>
              </a:lnSpc>
              <a:buFont typeface="Arial" panose="020B0604020202020204" pitchFamily="34" charset="0"/>
              <a:buChar char="•"/>
            </a:pPr>
            <a:r>
              <a:rPr lang="en-US" sz="3000" dirty="0">
                <a:latin typeface="Times New Roman" panose="02020603050405020304" pitchFamily="18" charset="0"/>
                <a:cs typeface="Times New Roman" panose="02020603050405020304" pitchFamily="18" charset="0"/>
              </a:rPr>
              <a:t>Jawaharlal was the first prime minister of India for 17 years. </a:t>
            </a:r>
          </a:p>
          <a:p>
            <a:pPr marL="285750" indent="-285750">
              <a:lnSpc>
                <a:spcPct val="150000"/>
              </a:lnSpc>
              <a:buFont typeface="Arial" panose="020B0604020202020204" pitchFamily="34" charset="0"/>
              <a:buChar char="•"/>
            </a:pPr>
            <a:r>
              <a:rPr lang="en-US" sz="3000" b="1" dirty="0">
                <a:latin typeface="Times New Roman" panose="02020603050405020304" pitchFamily="18" charset="0"/>
                <a:cs typeface="Times New Roman" panose="02020603050405020304" pitchFamily="18" charset="0"/>
              </a:rPr>
              <a:t>Died: </a:t>
            </a:r>
            <a:r>
              <a:rPr lang="en-US" sz="3000" dirty="0">
                <a:latin typeface="Times New Roman" panose="02020603050405020304" pitchFamily="18" charset="0"/>
                <a:cs typeface="Times New Roman" panose="02020603050405020304" pitchFamily="18" charset="0"/>
              </a:rPr>
              <a:t>27 May 1964 (age 74 years), New Delhi</a:t>
            </a:r>
          </a:p>
        </p:txBody>
      </p:sp>
    </p:spTree>
    <p:extLst>
      <p:ext uri="{BB962C8B-B14F-4D97-AF65-F5344CB8AC3E}">
        <p14:creationId xmlns:p14="http://schemas.microsoft.com/office/powerpoint/2010/main" val="33556498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barn(inVertical)">
                                      <p:cBhvr>
                                        <p:cTn id="7" dur="500"/>
                                        <p:tgtEl>
                                          <p:spTgt spid="3">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barn(inVertical)">
                                      <p:cBhvr>
                                        <p:cTn id="12" dur="500"/>
                                        <p:tgtEl>
                                          <p:spTgt spid="3">
                                            <p:txEl>
                                              <p:pRg st="4" end="4"/>
                                            </p:txEl>
                                          </p:spTgt>
                                        </p:tgtEl>
                                      </p:cBhvr>
                                    </p:animEffect>
                                  </p:childTnLst>
                                </p:cTn>
                              </p:par>
                              <p:par>
                                <p:cTn id="13" presetID="16" presetClass="entr" presetSubtype="21"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animEffect transition="in" filter="barn(inVertical)">
                                      <p:cBhvr>
                                        <p:cTn id="15"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73AC89A-7083-1F3B-6AFE-D6A49912B3E4}"/>
              </a:ext>
            </a:extLst>
          </p:cNvPr>
          <p:cNvSpPr txBox="1"/>
          <p:nvPr/>
        </p:nvSpPr>
        <p:spPr>
          <a:xfrm>
            <a:off x="237067" y="304800"/>
            <a:ext cx="11684000" cy="5913157"/>
          </a:xfrm>
          <a:prstGeom prst="rect">
            <a:avLst/>
          </a:prstGeom>
          <a:noFill/>
        </p:spPr>
        <p:txBody>
          <a:bodyPr wrap="square">
            <a:spAutoFit/>
          </a:bodyPr>
          <a:lstStyle/>
          <a:p>
            <a:pPr>
              <a:lnSpc>
                <a:spcPct val="150000"/>
              </a:lnSpc>
            </a:pPr>
            <a:r>
              <a:rPr lang="en-US" sz="3200" b="1" dirty="0">
                <a:solidFill>
                  <a:srgbClr val="FF0000"/>
                </a:solidFill>
                <a:latin typeface="Times New Roman" panose="02020603050405020304" pitchFamily="18" charset="0"/>
                <a:cs typeface="Times New Roman" panose="02020603050405020304" pitchFamily="18" charset="0"/>
              </a:rPr>
              <a:t>Nehruvian vision:</a:t>
            </a:r>
            <a:endParaRPr lang="en-US" sz="3200" dirty="0">
              <a:latin typeface="Times New Roman" panose="02020603050405020304" pitchFamily="18" charset="0"/>
              <a:cs typeface="Times New Roman" panose="02020603050405020304" pitchFamily="18" charset="0"/>
            </a:endParaRPr>
          </a:p>
          <a:p>
            <a:pPr marL="457200" indent="-457200">
              <a:lnSpc>
                <a:spcPct val="150000"/>
              </a:lnSpc>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Jawaharlal Nehru's vision, often termed the "Nehruvian model," focused on fostering a just and planned global economy by eradicating imperialism and colonialism.</a:t>
            </a:r>
          </a:p>
          <a:p>
            <a:pPr marL="457200" indent="-457200">
              <a:lnSpc>
                <a:spcPct val="150000"/>
              </a:lnSpc>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Imperialism is when one country influences or dominates another, either directly or indirectly for the economic benefits. </a:t>
            </a:r>
          </a:p>
          <a:p>
            <a:pPr marL="457200" indent="-457200">
              <a:lnSpc>
                <a:spcPct val="150000"/>
              </a:lnSpc>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Colonialism is when one country fully controls another country for the economic benefits.</a:t>
            </a:r>
          </a:p>
        </p:txBody>
      </p:sp>
    </p:spTree>
    <p:extLst>
      <p:ext uri="{BB962C8B-B14F-4D97-AF65-F5344CB8AC3E}">
        <p14:creationId xmlns:p14="http://schemas.microsoft.com/office/powerpoint/2010/main" val="19362451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arn(inVertic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arn(inVertic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arn(inVertical)">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73AC89A-7083-1F3B-6AFE-D6A49912B3E4}"/>
              </a:ext>
            </a:extLst>
          </p:cNvPr>
          <p:cNvSpPr txBox="1"/>
          <p:nvPr/>
        </p:nvSpPr>
        <p:spPr>
          <a:xfrm>
            <a:off x="237067" y="304800"/>
            <a:ext cx="11684000" cy="5549340"/>
          </a:xfrm>
          <a:prstGeom prst="rect">
            <a:avLst/>
          </a:prstGeom>
          <a:noFill/>
        </p:spPr>
        <p:txBody>
          <a:bodyPr wrap="square">
            <a:spAutoFit/>
          </a:bodyPr>
          <a:lstStyle/>
          <a:p>
            <a:pPr>
              <a:lnSpc>
                <a:spcPct val="150000"/>
              </a:lnSpc>
            </a:pPr>
            <a:r>
              <a:rPr lang="en-US" sz="3000" b="1" dirty="0">
                <a:solidFill>
                  <a:srgbClr val="FF0000"/>
                </a:solidFill>
                <a:latin typeface="Times New Roman" panose="02020603050405020304" pitchFamily="18" charset="0"/>
                <a:cs typeface="Times New Roman" panose="02020603050405020304" pitchFamily="18" charset="0"/>
              </a:rPr>
              <a:t>Nehruvian vision:</a:t>
            </a:r>
            <a:endParaRPr lang="en-US" sz="3000" dirty="0">
              <a:latin typeface="Times New Roman" panose="02020603050405020304" pitchFamily="18" charset="0"/>
              <a:cs typeface="Times New Roman" panose="02020603050405020304" pitchFamily="18" charset="0"/>
            </a:endParaRPr>
          </a:p>
          <a:p>
            <a:pPr marL="457200" indent="-457200">
              <a:lnSpc>
                <a:spcPct val="150000"/>
              </a:lnSpc>
              <a:buFont typeface="Arial" panose="020B0604020202020204" pitchFamily="34" charset="0"/>
              <a:buChar char="•"/>
            </a:pPr>
            <a:r>
              <a:rPr lang="en-US" sz="3000" dirty="0">
                <a:latin typeface="Times New Roman" panose="02020603050405020304" pitchFamily="18" charset="0"/>
                <a:cs typeface="Times New Roman" panose="02020603050405020304" pitchFamily="18" charset="0"/>
              </a:rPr>
              <a:t>Nehru believed that this approach could help address global economic crises and support the development of underdeveloped nations.</a:t>
            </a:r>
          </a:p>
          <a:p>
            <a:pPr marL="457200" indent="-457200">
              <a:lnSpc>
                <a:spcPct val="150000"/>
              </a:lnSpc>
              <a:buFont typeface="Arial" panose="020B0604020202020204" pitchFamily="34" charset="0"/>
              <a:buChar char="•"/>
            </a:pPr>
            <a:r>
              <a:rPr lang="en-US" sz="3000" dirty="0">
                <a:latin typeface="Times New Roman" panose="02020603050405020304" pitchFamily="18" charset="0"/>
                <a:cs typeface="Times New Roman" panose="02020603050405020304" pitchFamily="18" charset="0"/>
              </a:rPr>
              <a:t>Central to his vision was the establishment of a World Union founded on democracy and freedom, aimed at safeguarding rights, preventing ethnic conflicts, and promoting democratic values.</a:t>
            </a:r>
          </a:p>
          <a:p>
            <a:pPr marL="457200" indent="-457200">
              <a:lnSpc>
                <a:spcPct val="150000"/>
              </a:lnSpc>
              <a:buFont typeface="Arial" panose="020B0604020202020204" pitchFamily="34" charset="0"/>
              <a:buChar char="•"/>
            </a:pPr>
            <a:r>
              <a:rPr lang="en-US" sz="3000" dirty="0">
                <a:latin typeface="Times New Roman" panose="02020603050405020304" pitchFamily="18" charset="0"/>
                <a:cs typeface="Times New Roman" panose="02020603050405020304" pitchFamily="18" charset="0"/>
              </a:rPr>
              <a:t>Nehru also suggested a strong world government to control nuclear weapons and prevent nuclear war. </a:t>
            </a:r>
          </a:p>
        </p:txBody>
      </p:sp>
    </p:spTree>
    <p:extLst>
      <p:ext uri="{BB962C8B-B14F-4D97-AF65-F5344CB8AC3E}">
        <p14:creationId xmlns:p14="http://schemas.microsoft.com/office/powerpoint/2010/main" val="40469297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arn(inVertic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arn(inVertic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arn(inVertical)">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73AC89A-7083-1F3B-6AFE-D6A49912B3E4}"/>
              </a:ext>
            </a:extLst>
          </p:cNvPr>
          <p:cNvSpPr txBox="1"/>
          <p:nvPr/>
        </p:nvSpPr>
        <p:spPr>
          <a:xfrm>
            <a:off x="237067" y="304800"/>
            <a:ext cx="11684000" cy="6241837"/>
          </a:xfrm>
          <a:prstGeom prst="rect">
            <a:avLst/>
          </a:prstGeom>
          <a:noFill/>
        </p:spPr>
        <p:txBody>
          <a:bodyPr wrap="square">
            <a:spAutoFit/>
          </a:bodyPr>
          <a:lstStyle/>
          <a:p>
            <a:pPr>
              <a:lnSpc>
                <a:spcPct val="150000"/>
              </a:lnSpc>
            </a:pPr>
            <a:r>
              <a:rPr lang="en-US" sz="3000" b="1" dirty="0">
                <a:solidFill>
                  <a:srgbClr val="FF0000"/>
                </a:solidFill>
                <a:latin typeface="Times New Roman" panose="02020603050405020304" pitchFamily="18" charset="0"/>
                <a:cs typeface="Times New Roman" panose="02020603050405020304" pitchFamily="18" charset="0"/>
              </a:rPr>
              <a:t>Nehruvian vision:</a:t>
            </a:r>
            <a:endParaRPr lang="en-US" sz="3000" dirty="0">
              <a:latin typeface="Times New Roman" panose="02020603050405020304" pitchFamily="18" charset="0"/>
              <a:cs typeface="Times New Roman" panose="02020603050405020304" pitchFamily="18" charset="0"/>
            </a:endParaRPr>
          </a:p>
          <a:p>
            <a:pPr>
              <a:lnSpc>
                <a:spcPct val="150000"/>
              </a:lnSpc>
            </a:pPr>
            <a:r>
              <a:rPr lang="en-US" sz="3000" dirty="0">
                <a:latin typeface="Times New Roman" panose="02020603050405020304" pitchFamily="18" charset="0"/>
                <a:cs typeface="Times New Roman" panose="02020603050405020304" pitchFamily="18" charset="0"/>
              </a:rPr>
              <a:t>Jawaharlal Nehru's vision for a global order was based on democratic principles and aimed to create a more peaceful and just world. We can say that his vision is still relevant today, as the world faces many challenges….</a:t>
            </a:r>
          </a:p>
          <a:p>
            <a:pPr>
              <a:lnSpc>
                <a:spcPct val="150000"/>
              </a:lnSpc>
            </a:pPr>
            <a:r>
              <a:rPr lang="en-US" sz="3000" b="1" dirty="0">
                <a:latin typeface="Times New Roman" panose="02020603050405020304" pitchFamily="18" charset="0"/>
                <a:cs typeface="Times New Roman" panose="02020603050405020304" pitchFamily="18" charset="0"/>
              </a:rPr>
              <a:t>1. Peaceful world</a:t>
            </a:r>
          </a:p>
          <a:p>
            <a:pPr marL="457200" indent="-457200">
              <a:lnSpc>
                <a:spcPct val="150000"/>
              </a:lnSpc>
              <a:buFont typeface="Arial" panose="020B0604020202020204" pitchFamily="34" charset="0"/>
              <a:buChar char="•"/>
            </a:pPr>
            <a:r>
              <a:rPr lang="en-US" sz="3000" dirty="0">
                <a:latin typeface="Times New Roman" panose="02020603050405020304" pitchFamily="18" charset="0"/>
                <a:cs typeface="Times New Roman" panose="02020603050405020304" pitchFamily="18" charset="0"/>
              </a:rPr>
              <a:t>Nehru believed that a peaceful world was necessary for humanity to survive, and that nations should recognize their interdependence. He promoted a world without arms races, economic inequalities, and disparities. </a:t>
            </a:r>
          </a:p>
        </p:txBody>
      </p:sp>
    </p:spTree>
    <p:extLst>
      <p:ext uri="{BB962C8B-B14F-4D97-AF65-F5344CB8AC3E}">
        <p14:creationId xmlns:p14="http://schemas.microsoft.com/office/powerpoint/2010/main" val="10570473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barn(inVertical)">
                                      <p:cBhvr>
                                        <p:cTn id="7" dur="500"/>
                                        <p:tgtEl>
                                          <p:spTgt spid="3">
                                            <p:txEl>
                                              <p:pRg st="2" end="2"/>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3">
                                            <p:txEl>
                                              <p:pRg st="3" end="3"/>
                                            </p:txEl>
                                          </p:spTgt>
                                        </p:tgtEl>
                                        <p:attrNameLst>
                                          <p:attrName>style.visibility</p:attrName>
                                        </p:attrNameLst>
                                      </p:cBhvr>
                                      <p:to>
                                        <p:strVal val="visible"/>
                                      </p:to>
                                    </p:set>
                                    <p:animEffect transition="in" filter="barn(inVertical)">
                                      <p:cBhvr>
                                        <p:cTn id="10"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73AC89A-7083-1F3B-6AFE-D6A49912B3E4}"/>
              </a:ext>
            </a:extLst>
          </p:cNvPr>
          <p:cNvSpPr txBox="1"/>
          <p:nvPr/>
        </p:nvSpPr>
        <p:spPr>
          <a:xfrm>
            <a:off x="237067" y="304800"/>
            <a:ext cx="11684000" cy="6241837"/>
          </a:xfrm>
          <a:prstGeom prst="rect">
            <a:avLst/>
          </a:prstGeom>
          <a:noFill/>
        </p:spPr>
        <p:txBody>
          <a:bodyPr wrap="square">
            <a:spAutoFit/>
          </a:bodyPr>
          <a:lstStyle/>
          <a:p>
            <a:pPr>
              <a:lnSpc>
                <a:spcPct val="150000"/>
              </a:lnSpc>
            </a:pPr>
            <a:r>
              <a:rPr lang="en-US" sz="3000" b="1" dirty="0">
                <a:solidFill>
                  <a:srgbClr val="FF0000"/>
                </a:solidFill>
                <a:latin typeface="Times New Roman" panose="02020603050405020304" pitchFamily="18" charset="0"/>
                <a:cs typeface="Times New Roman" panose="02020603050405020304" pitchFamily="18" charset="0"/>
              </a:rPr>
              <a:t>Nehruvian vision:</a:t>
            </a:r>
            <a:endParaRPr lang="en-US" sz="3000" dirty="0">
              <a:latin typeface="Times New Roman" panose="02020603050405020304" pitchFamily="18" charset="0"/>
              <a:cs typeface="Times New Roman" panose="02020603050405020304" pitchFamily="18" charset="0"/>
            </a:endParaRPr>
          </a:p>
          <a:p>
            <a:pPr>
              <a:lnSpc>
                <a:spcPct val="150000"/>
              </a:lnSpc>
            </a:pPr>
            <a:r>
              <a:rPr lang="en-US" sz="3000" b="1" dirty="0">
                <a:latin typeface="Times New Roman" panose="02020603050405020304" pitchFamily="18" charset="0"/>
                <a:cs typeface="Times New Roman" panose="02020603050405020304" pitchFamily="18" charset="0"/>
              </a:rPr>
              <a:t>2. Egalitarian world</a:t>
            </a:r>
          </a:p>
          <a:p>
            <a:pPr marL="457200" indent="-457200">
              <a:lnSpc>
                <a:spcPct val="150000"/>
              </a:lnSpc>
              <a:buFont typeface="Arial" panose="020B0604020202020204" pitchFamily="34" charset="0"/>
              <a:buChar char="•"/>
            </a:pPr>
            <a:r>
              <a:rPr lang="en-US" sz="3000" dirty="0">
                <a:latin typeface="Times New Roman" panose="02020603050405020304" pitchFamily="18" charset="0"/>
                <a:cs typeface="Times New Roman" panose="02020603050405020304" pitchFamily="18" charset="0"/>
              </a:rPr>
              <a:t>Nehru's vision was to create an egalitarian social and economic order globally. He believed that newly liberated states should treat each other with respect and not waste resources on building armies. </a:t>
            </a:r>
          </a:p>
          <a:p>
            <a:pPr>
              <a:lnSpc>
                <a:spcPct val="150000"/>
              </a:lnSpc>
            </a:pPr>
            <a:r>
              <a:rPr lang="en-US" sz="3000" b="1" dirty="0">
                <a:latin typeface="Times New Roman" panose="02020603050405020304" pitchFamily="18" charset="0"/>
                <a:cs typeface="Times New Roman" panose="02020603050405020304" pitchFamily="18" charset="0"/>
              </a:rPr>
              <a:t>3. Global cooperation</a:t>
            </a:r>
          </a:p>
          <a:p>
            <a:pPr marL="457200" indent="-457200">
              <a:lnSpc>
                <a:spcPct val="150000"/>
              </a:lnSpc>
              <a:buFont typeface="Arial" panose="020B0604020202020204" pitchFamily="34" charset="0"/>
              <a:buChar char="•"/>
            </a:pPr>
            <a:r>
              <a:rPr lang="en-US" sz="3000" dirty="0">
                <a:latin typeface="Times New Roman" panose="02020603050405020304" pitchFamily="18" charset="0"/>
                <a:cs typeface="Times New Roman" panose="02020603050405020304" pitchFamily="18" charset="0"/>
              </a:rPr>
              <a:t>Nehru believed that international cooperation was necessary to address issues like climate change, pandemics, and cyber threats. He also believed that regional cooperation was important within Asia. </a:t>
            </a:r>
          </a:p>
        </p:txBody>
      </p:sp>
    </p:spTree>
    <p:extLst>
      <p:ext uri="{BB962C8B-B14F-4D97-AF65-F5344CB8AC3E}">
        <p14:creationId xmlns:p14="http://schemas.microsoft.com/office/powerpoint/2010/main" val="41147870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barn(inVertical)">
                                      <p:cBhvr>
                                        <p:cTn id="7" dur="500"/>
                                        <p:tgtEl>
                                          <p:spTgt spid="3">
                                            <p:txEl>
                                              <p:pRg st="3" end="3"/>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3">
                                            <p:txEl>
                                              <p:pRg st="4" end="4"/>
                                            </p:txEl>
                                          </p:spTgt>
                                        </p:tgtEl>
                                        <p:attrNameLst>
                                          <p:attrName>style.visibility</p:attrName>
                                        </p:attrNameLst>
                                      </p:cBhvr>
                                      <p:to>
                                        <p:strVal val="visible"/>
                                      </p:to>
                                    </p:set>
                                    <p:animEffect transition="in" filter="barn(inVertical)">
                                      <p:cBhvr>
                                        <p:cTn id="1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73AC89A-7083-1F3B-6AFE-D6A49912B3E4}"/>
              </a:ext>
            </a:extLst>
          </p:cNvPr>
          <p:cNvSpPr txBox="1"/>
          <p:nvPr/>
        </p:nvSpPr>
        <p:spPr>
          <a:xfrm>
            <a:off x="319258" y="1908"/>
            <a:ext cx="11773423" cy="6934334"/>
          </a:xfrm>
          <a:prstGeom prst="rect">
            <a:avLst/>
          </a:prstGeom>
          <a:noFill/>
        </p:spPr>
        <p:txBody>
          <a:bodyPr wrap="square">
            <a:spAutoFit/>
          </a:bodyPr>
          <a:lstStyle/>
          <a:p>
            <a:pPr>
              <a:lnSpc>
                <a:spcPct val="150000"/>
              </a:lnSpc>
            </a:pPr>
            <a:r>
              <a:rPr lang="en-US" sz="2900" b="1" dirty="0">
                <a:solidFill>
                  <a:srgbClr val="FF0000"/>
                </a:solidFill>
                <a:latin typeface="Times New Roman" panose="02020603050405020304" pitchFamily="18" charset="0"/>
                <a:cs typeface="Times New Roman" panose="02020603050405020304" pitchFamily="18" charset="0"/>
              </a:rPr>
              <a:t>Nehruvian vision:</a:t>
            </a:r>
            <a:endParaRPr lang="en-US" sz="2900" dirty="0">
              <a:latin typeface="Times New Roman" panose="02020603050405020304" pitchFamily="18" charset="0"/>
              <a:cs typeface="Times New Roman" panose="02020603050405020304" pitchFamily="18" charset="0"/>
            </a:endParaRPr>
          </a:p>
          <a:p>
            <a:pPr>
              <a:lnSpc>
                <a:spcPct val="150000"/>
              </a:lnSpc>
            </a:pPr>
            <a:r>
              <a:rPr lang="en-US" sz="2900" b="1" dirty="0">
                <a:latin typeface="Times New Roman" panose="02020603050405020304" pitchFamily="18" charset="0"/>
                <a:cs typeface="Times New Roman" panose="02020603050405020304" pitchFamily="18" charset="0"/>
              </a:rPr>
              <a:t>4. Non-alignment</a:t>
            </a:r>
          </a:p>
          <a:p>
            <a:pPr marL="457200" indent="-457200">
              <a:lnSpc>
                <a:spcPct val="150000"/>
              </a:lnSpc>
              <a:buFont typeface="Arial" panose="020B0604020202020204" pitchFamily="34" charset="0"/>
              <a:buChar char="•"/>
            </a:pPr>
            <a:r>
              <a:rPr lang="en-US" sz="2900" dirty="0">
                <a:latin typeface="Times New Roman" panose="02020603050405020304" pitchFamily="18" charset="0"/>
                <a:cs typeface="Times New Roman" panose="02020603050405020304" pitchFamily="18" charset="0"/>
              </a:rPr>
              <a:t>Nehru's philosophy of non-alignment was about independence and sovereignty in foreign policy. </a:t>
            </a:r>
          </a:p>
          <a:p>
            <a:pPr>
              <a:lnSpc>
                <a:spcPct val="150000"/>
              </a:lnSpc>
            </a:pPr>
            <a:r>
              <a:rPr lang="en-US" sz="2900" b="1" dirty="0">
                <a:latin typeface="Times New Roman" panose="02020603050405020304" pitchFamily="18" charset="0"/>
                <a:cs typeface="Times New Roman" panose="02020603050405020304" pitchFamily="18" charset="0"/>
              </a:rPr>
              <a:t>5. Moral leadership</a:t>
            </a:r>
          </a:p>
          <a:p>
            <a:pPr marL="457200" indent="-457200">
              <a:lnSpc>
                <a:spcPct val="150000"/>
              </a:lnSpc>
              <a:buFont typeface="Arial" panose="020B0604020202020204" pitchFamily="34" charset="0"/>
              <a:buChar char="•"/>
            </a:pPr>
            <a:r>
              <a:rPr lang="en-US" sz="2900" dirty="0">
                <a:latin typeface="Times New Roman" panose="02020603050405020304" pitchFamily="18" charset="0"/>
                <a:cs typeface="Times New Roman" panose="02020603050405020304" pitchFamily="18" charset="0"/>
              </a:rPr>
              <a:t>Nehru's moral leadership and ethical foreign policy were central to his vision. </a:t>
            </a:r>
          </a:p>
          <a:p>
            <a:pPr>
              <a:lnSpc>
                <a:spcPct val="150000"/>
              </a:lnSpc>
            </a:pPr>
            <a:r>
              <a:rPr lang="en-US" sz="2900" b="1" dirty="0">
                <a:latin typeface="Times New Roman" panose="02020603050405020304" pitchFamily="18" charset="0"/>
                <a:cs typeface="Times New Roman" panose="02020603050405020304" pitchFamily="18" charset="0"/>
              </a:rPr>
              <a:t>6. Global advocacy</a:t>
            </a:r>
          </a:p>
          <a:p>
            <a:pPr marL="457200" indent="-457200">
              <a:lnSpc>
                <a:spcPct val="150000"/>
              </a:lnSpc>
              <a:buFont typeface="Arial" panose="020B0604020202020204" pitchFamily="34" charset="0"/>
              <a:buChar char="•"/>
            </a:pPr>
            <a:r>
              <a:rPr lang="en-US" sz="2900" dirty="0">
                <a:latin typeface="Times New Roman" panose="02020603050405020304" pitchFamily="18" charset="0"/>
                <a:cs typeface="Times New Roman" panose="02020603050405020304" pitchFamily="18" charset="0"/>
              </a:rPr>
              <a:t>Global advocacy is essential today, as human rights issues and campaigns are leading the way.</a:t>
            </a:r>
          </a:p>
        </p:txBody>
      </p:sp>
    </p:spTree>
    <p:extLst>
      <p:ext uri="{BB962C8B-B14F-4D97-AF65-F5344CB8AC3E}">
        <p14:creationId xmlns:p14="http://schemas.microsoft.com/office/powerpoint/2010/main" val="8547577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barn(inVertical)">
                                      <p:cBhvr>
                                        <p:cTn id="7" dur="500"/>
                                        <p:tgtEl>
                                          <p:spTgt spid="3">
                                            <p:txEl>
                                              <p:pRg st="3" end="3"/>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3">
                                            <p:txEl>
                                              <p:pRg st="4" end="4"/>
                                            </p:txEl>
                                          </p:spTgt>
                                        </p:tgtEl>
                                        <p:attrNameLst>
                                          <p:attrName>style.visibility</p:attrName>
                                        </p:attrNameLst>
                                      </p:cBhvr>
                                      <p:to>
                                        <p:strVal val="visible"/>
                                      </p:to>
                                    </p:set>
                                    <p:animEffect transition="in" filter="barn(inVertical)">
                                      <p:cBhvr>
                                        <p:cTn id="10" dur="500"/>
                                        <p:tgtEl>
                                          <p:spTgt spid="3">
                                            <p:txEl>
                                              <p:pRg st="4" end="4"/>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animEffect transition="in" filter="barn(inVertical)">
                                      <p:cBhvr>
                                        <p:cTn id="15" dur="500"/>
                                        <p:tgtEl>
                                          <p:spTgt spid="3">
                                            <p:txEl>
                                              <p:pRg st="5" end="5"/>
                                            </p:txEl>
                                          </p:spTgt>
                                        </p:tgtEl>
                                      </p:cBhvr>
                                    </p:animEffect>
                                  </p:childTnLst>
                                </p:cTn>
                              </p:par>
                              <p:par>
                                <p:cTn id="16" presetID="16" presetClass="entr" presetSubtype="21" fill="hold" nodeType="withEffect">
                                  <p:stCondLst>
                                    <p:cond delay="0"/>
                                  </p:stCondLst>
                                  <p:childTnLst>
                                    <p:set>
                                      <p:cBhvr>
                                        <p:cTn id="17" dur="1" fill="hold">
                                          <p:stCondLst>
                                            <p:cond delay="0"/>
                                          </p:stCondLst>
                                        </p:cTn>
                                        <p:tgtEl>
                                          <p:spTgt spid="3">
                                            <p:txEl>
                                              <p:pRg st="6" end="6"/>
                                            </p:txEl>
                                          </p:spTgt>
                                        </p:tgtEl>
                                        <p:attrNameLst>
                                          <p:attrName>style.visibility</p:attrName>
                                        </p:attrNameLst>
                                      </p:cBhvr>
                                      <p:to>
                                        <p:strVal val="visible"/>
                                      </p:to>
                                    </p:set>
                                    <p:animEffect transition="in" filter="barn(inVertical)">
                                      <p:cBhvr>
                                        <p:cTn id="18"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3F346A5-1FFA-7A55-D3B2-F04426222C4F}"/>
              </a:ext>
            </a:extLst>
          </p:cNvPr>
          <p:cNvSpPr txBox="1"/>
          <p:nvPr/>
        </p:nvSpPr>
        <p:spPr>
          <a:xfrm>
            <a:off x="667821" y="821933"/>
            <a:ext cx="10972800" cy="3697166"/>
          </a:xfrm>
          <a:prstGeom prst="rect">
            <a:avLst/>
          </a:prstGeom>
          <a:noFill/>
        </p:spPr>
        <p:txBody>
          <a:bodyPr wrap="square">
            <a:spAutoFit/>
          </a:bodyPr>
          <a:lstStyle/>
          <a:p>
            <a:pPr>
              <a:lnSpc>
                <a:spcPct val="150000"/>
              </a:lnSpc>
            </a:pPr>
            <a:r>
              <a:rPr lang="en-US" sz="3200" b="0" i="0" dirty="0">
                <a:solidFill>
                  <a:srgbClr val="000000"/>
                </a:solidFill>
                <a:effectLst/>
                <a:latin typeface="Times New Roman" panose="02020603050405020304" pitchFamily="18" charset="0"/>
                <a:cs typeface="Times New Roman" panose="02020603050405020304" pitchFamily="18" charset="0"/>
              </a:rPr>
              <a:t>In the conclusion, we can say …..</a:t>
            </a:r>
          </a:p>
          <a:p>
            <a:pPr marL="457200" indent="-457200">
              <a:lnSpc>
                <a:spcPct val="150000"/>
              </a:lnSpc>
              <a:buFont typeface="Arial" panose="020B0604020202020204" pitchFamily="34" charset="0"/>
              <a:buChar char="•"/>
            </a:pPr>
            <a:r>
              <a:rPr lang="en-US" sz="3200" b="0" i="0" dirty="0">
                <a:solidFill>
                  <a:srgbClr val="000000"/>
                </a:solidFill>
                <a:effectLst/>
                <a:latin typeface="Times New Roman" panose="02020603050405020304" pitchFamily="18" charset="0"/>
                <a:cs typeface="Times New Roman" panose="02020603050405020304" pitchFamily="18" charset="0"/>
              </a:rPr>
              <a:t>Nehruvian ideology, fundamental to the national identity of modern India, encompassed four core currents of political thought: democracy, secularism, socialism, and non-alignment</a:t>
            </a:r>
          </a:p>
          <a:p>
            <a:pPr>
              <a:lnSpc>
                <a:spcPct val="150000"/>
              </a:lnSpc>
            </a:pPr>
            <a:endParaRPr lang="en-US" sz="3200" b="0" i="0" dirty="0">
              <a:solidFill>
                <a:srgbClr val="000000"/>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32662167"/>
      </p:ext>
    </p:extLst>
  </p:cSld>
  <p:clrMapOvr>
    <a:masterClrMapping/>
  </p:clrMapOvr>
</p:sld>
</file>

<file path=ppt/theme/theme1.xml><?xml version="1.0" encoding="utf-8"?>
<a:theme xmlns:a="http://schemas.openxmlformats.org/drawingml/2006/main" name="Basis">
  <a:themeElements>
    <a:clrScheme name="Basis">
      <a:dk1>
        <a:srgbClr val="000000"/>
      </a:dk1>
      <a:lt1>
        <a:srgbClr val="FFFFFF"/>
      </a:lt1>
      <a:dk2>
        <a:srgbClr val="565349"/>
      </a:dk2>
      <a:lt2>
        <a:srgbClr val="DDDDDD"/>
      </a:lt2>
      <a:accent1>
        <a:srgbClr val="A6B727"/>
      </a:accent1>
      <a:accent2>
        <a:srgbClr val="DF5327"/>
      </a:accent2>
      <a:accent3>
        <a:srgbClr val="FE9E00"/>
      </a:accent3>
      <a:accent4>
        <a:srgbClr val="418AB3"/>
      </a:accent4>
      <a:accent5>
        <a:srgbClr val="D7D447"/>
      </a:accent5>
      <a:accent6>
        <a:srgbClr val="818183"/>
      </a:accent6>
      <a:hlink>
        <a:srgbClr val="F59E00"/>
      </a:hlink>
      <a:folHlink>
        <a:srgbClr val="B2B2B2"/>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docProps/app.xml><?xml version="1.0" encoding="utf-8"?>
<Properties xmlns="http://schemas.openxmlformats.org/officeDocument/2006/extended-properties" xmlns:vt="http://schemas.openxmlformats.org/officeDocument/2006/docPropsVTypes">
  <Template>Basis</Template>
  <TotalTime>1037</TotalTime>
  <Words>480</Words>
  <Application>Microsoft Office PowerPoint</Application>
  <PresentationFormat>Widescreen</PresentationFormat>
  <Paragraphs>34</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Corbel</vt:lpstr>
      <vt:lpstr>Times New Roman</vt:lpstr>
      <vt:lpstr>Basis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Abu Mahomed Shumsuz Zaman</dc:creator>
  <cp:lastModifiedBy>Abu Mahomed Shumsuz Zaman</cp:lastModifiedBy>
  <cp:revision>43</cp:revision>
  <dcterms:created xsi:type="dcterms:W3CDTF">2024-08-21T05:36:56Z</dcterms:created>
  <dcterms:modified xsi:type="dcterms:W3CDTF">2024-10-19T05:45:29Z</dcterms:modified>
</cp:coreProperties>
</file>