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7" r:id="rId11"/>
    <p:sldId id="268" r:id="rId12"/>
    <p:sldId id="276" r:id="rId13"/>
    <p:sldId id="273" r:id="rId14"/>
    <p:sldId id="270" r:id="rId15"/>
    <p:sldId id="274" r:id="rId16"/>
    <p:sldId id="282" r:id="rId17"/>
    <p:sldId id="283" r:id="rId18"/>
    <p:sldId id="272" r:id="rId19"/>
    <p:sldId id="277" r:id="rId20"/>
    <p:sldId id="275" r:id="rId21"/>
    <p:sldId id="278" r:id="rId22"/>
    <p:sldId id="279" r:id="rId23"/>
    <p:sldId id="280" r:id="rId24"/>
    <p:sldId id="28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1EB70A83-84A0-4CED-8837-4A0738D753C0}" type="datetimeFigureOut">
              <a:rPr lang="en-IN" smtClean="0"/>
              <a:t>10-12-2024</a:t>
            </a:fld>
            <a:endParaRPr lang="en-IN"/>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IN"/>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43FE937-BDDF-47CD-ADC0-AB69319B9668}" type="slidenum">
              <a:rPr lang="en-IN" smtClean="0"/>
              <a:t>‹#›</a:t>
            </a:fld>
            <a:endParaRPr lang="en-IN"/>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9789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B70A83-84A0-4CED-8837-4A0738D753C0}" type="datetimeFigureOut">
              <a:rPr lang="en-IN" smtClean="0"/>
              <a:t>10-12-2024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3FE937-BDDF-47CD-ADC0-AB69319B9668}" type="slidenum">
              <a:rPr lang="en-IN" smtClean="0"/>
              <a:t>‹#›</a:t>
            </a:fld>
            <a:endParaRPr lang="en-IN"/>
          </a:p>
        </p:txBody>
      </p:sp>
    </p:spTree>
    <p:extLst>
      <p:ext uri="{BB962C8B-B14F-4D97-AF65-F5344CB8AC3E}">
        <p14:creationId xmlns:p14="http://schemas.microsoft.com/office/powerpoint/2010/main" val="3537366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B70A83-84A0-4CED-8837-4A0738D753C0}" type="datetimeFigureOut">
              <a:rPr lang="en-IN" smtClean="0"/>
              <a:t>10-12-2024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3FE937-BDDF-47CD-ADC0-AB69319B9668}" type="slidenum">
              <a:rPr lang="en-IN" smtClean="0"/>
              <a:t>‹#›</a:t>
            </a:fld>
            <a:endParaRPr lang="en-IN"/>
          </a:p>
        </p:txBody>
      </p:sp>
    </p:spTree>
    <p:extLst>
      <p:ext uri="{BB962C8B-B14F-4D97-AF65-F5344CB8AC3E}">
        <p14:creationId xmlns:p14="http://schemas.microsoft.com/office/powerpoint/2010/main" val="115790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B70A83-84A0-4CED-8837-4A0738D753C0}" type="datetimeFigureOut">
              <a:rPr lang="en-IN" smtClean="0"/>
              <a:t>10-12-2024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3FE937-BDDF-47CD-ADC0-AB69319B9668}" type="slidenum">
              <a:rPr lang="en-IN" smtClean="0"/>
              <a:t>‹#›</a:t>
            </a:fld>
            <a:endParaRPr lang="en-IN"/>
          </a:p>
        </p:txBody>
      </p:sp>
    </p:spTree>
    <p:extLst>
      <p:ext uri="{BB962C8B-B14F-4D97-AF65-F5344CB8AC3E}">
        <p14:creationId xmlns:p14="http://schemas.microsoft.com/office/powerpoint/2010/main" val="2002424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B70A83-84A0-4CED-8837-4A0738D753C0}" type="datetimeFigureOut">
              <a:rPr lang="en-IN" smtClean="0"/>
              <a:t>10-12-2024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3FE937-BDDF-47CD-ADC0-AB69319B9668}" type="slidenum">
              <a:rPr lang="en-IN" smtClean="0"/>
              <a:t>‹#›</a:t>
            </a:fld>
            <a:endParaRPr lang="en-IN"/>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7055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EB70A83-84A0-4CED-8837-4A0738D753C0}" type="datetimeFigureOut">
              <a:rPr lang="en-IN" smtClean="0"/>
              <a:t>10-12-2024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43FE937-BDDF-47CD-ADC0-AB69319B9668}" type="slidenum">
              <a:rPr lang="en-IN" smtClean="0"/>
              <a:t>‹#›</a:t>
            </a:fld>
            <a:endParaRPr lang="en-IN"/>
          </a:p>
        </p:txBody>
      </p:sp>
    </p:spTree>
    <p:extLst>
      <p:ext uri="{BB962C8B-B14F-4D97-AF65-F5344CB8AC3E}">
        <p14:creationId xmlns:p14="http://schemas.microsoft.com/office/powerpoint/2010/main" val="1858378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EB70A83-84A0-4CED-8837-4A0738D753C0}" type="datetimeFigureOut">
              <a:rPr lang="en-IN" smtClean="0"/>
              <a:t>10-12-2024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43FE937-BDDF-47CD-ADC0-AB69319B9668}" type="slidenum">
              <a:rPr lang="en-IN" smtClean="0"/>
              <a:t>‹#›</a:t>
            </a:fld>
            <a:endParaRPr lang="en-IN"/>
          </a:p>
        </p:txBody>
      </p:sp>
    </p:spTree>
    <p:extLst>
      <p:ext uri="{BB962C8B-B14F-4D97-AF65-F5344CB8AC3E}">
        <p14:creationId xmlns:p14="http://schemas.microsoft.com/office/powerpoint/2010/main" val="1270011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EB70A83-84A0-4CED-8837-4A0738D753C0}" type="datetimeFigureOut">
              <a:rPr lang="en-IN" smtClean="0"/>
              <a:t>10-12-2024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43FE937-BDDF-47CD-ADC0-AB69319B9668}" type="slidenum">
              <a:rPr lang="en-IN" smtClean="0"/>
              <a:t>‹#›</a:t>
            </a:fld>
            <a:endParaRPr lang="en-IN"/>
          </a:p>
        </p:txBody>
      </p:sp>
    </p:spTree>
    <p:extLst>
      <p:ext uri="{BB962C8B-B14F-4D97-AF65-F5344CB8AC3E}">
        <p14:creationId xmlns:p14="http://schemas.microsoft.com/office/powerpoint/2010/main" val="747057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B70A83-84A0-4CED-8837-4A0738D753C0}" type="datetimeFigureOut">
              <a:rPr lang="en-IN" smtClean="0"/>
              <a:t>10-12-2024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43FE937-BDDF-47CD-ADC0-AB69319B9668}" type="slidenum">
              <a:rPr lang="en-IN" smtClean="0"/>
              <a:t>‹#›</a:t>
            </a:fld>
            <a:endParaRPr lang="en-IN"/>
          </a:p>
        </p:txBody>
      </p:sp>
    </p:spTree>
    <p:extLst>
      <p:ext uri="{BB962C8B-B14F-4D97-AF65-F5344CB8AC3E}">
        <p14:creationId xmlns:p14="http://schemas.microsoft.com/office/powerpoint/2010/main" val="819398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B70A83-84A0-4CED-8837-4A0738D753C0}" type="datetimeFigureOut">
              <a:rPr lang="en-IN" smtClean="0"/>
              <a:t>10-12-2024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43FE937-BDDF-47CD-ADC0-AB69319B9668}" type="slidenum">
              <a:rPr lang="en-IN" smtClean="0"/>
              <a:t>‹#›</a:t>
            </a:fld>
            <a:endParaRPr lang="en-IN"/>
          </a:p>
        </p:txBody>
      </p:sp>
    </p:spTree>
    <p:extLst>
      <p:ext uri="{BB962C8B-B14F-4D97-AF65-F5344CB8AC3E}">
        <p14:creationId xmlns:p14="http://schemas.microsoft.com/office/powerpoint/2010/main" val="2654208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B70A83-84A0-4CED-8837-4A0738D753C0}" type="datetimeFigureOut">
              <a:rPr lang="en-IN" smtClean="0"/>
              <a:t>10-12-2024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43FE937-BDDF-47CD-ADC0-AB69319B9668}" type="slidenum">
              <a:rPr lang="en-IN" smtClean="0"/>
              <a:t>‹#›</a:t>
            </a:fld>
            <a:endParaRPr lang="en-IN"/>
          </a:p>
        </p:txBody>
      </p:sp>
    </p:spTree>
    <p:extLst>
      <p:ext uri="{BB962C8B-B14F-4D97-AF65-F5344CB8AC3E}">
        <p14:creationId xmlns:p14="http://schemas.microsoft.com/office/powerpoint/2010/main" val="2764508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1EB70A83-84A0-4CED-8837-4A0738D753C0}" type="datetimeFigureOut">
              <a:rPr lang="en-IN" smtClean="0"/>
              <a:t>10-12-2024</a:t>
            </a:fld>
            <a:endParaRPr lang="en-IN"/>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IN"/>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F43FE937-BDDF-47CD-ADC0-AB69319B9668}" type="slidenum">
              <a:rPr lang="en-IN" smtClean="0"/>
              <a:t>‹#›</a:t>
            </a:fld>
            <a:endParaRPr lang="en-IN"/>
          </a:p>
        </p:txBody>
      </p:sp>
    </p:spTree>
    <p:extLst>
      <p:ext uri="{BB962C8B-B14F-4D97-AF65-F5344CB8AC3E}">
        <p14:creationId xmlns:p14="http://schemas.microsoft.com/office/powerpoint/2010/main" val="29772856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testbook.com/ias-preparation/iraq-war" TargetMode="External"/><Relationship Id="rId2" Type="http://schemas.openxmlformats.org/officeDocument/2006/relationships/hyperlink" Target="https://testbook.com/ias-preparation/gross-fiscal-deficit-of-india"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s://byjusexamprep.com/upsc-exam/sebi-upsc-notes"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https://byjusexamprep.com/upsc-exam/what-is-the-full-form-of-mrtp-act"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304800" y="2213812"/>
            <a:ext cx="11566358" cy="1828386"/>
          </a:xfrm>
          <a:prstGeom prst="rect">
            <a:avLst/>
          </a:prstGeom>
          <a:noFill/>
        </p:spPr>
        <p:txBody>
          <a:bodyPr wrap="square">
            <a:spAutoFit/>
          </a:bodyPr>
          <a:lstStyle/>
          <a:p>
            <a:pPr lvl="0" algn="ctr">
              <a:lnSpc>
                <a:spcPct val="150000"/>
              </a:lnSpc>
            </a:pPr>
            <a:r>
              <a:rPr lang="en-US" sz="4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Unit- II</a:t>
            </a:r>
          </a:p>
          <a:p>
            <a:pPr lvl="0" algn="ctr">
              <a:lnSpc>
                <a:spcPct val="150000"/>
              </a:lnSpc>
            </a:pPr>
            <a:r>
              <a:rPr lang="en-US" sz="40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State and Public Policy in India</a:t>
            </a:r>
          </a:p>
        </p:txBody>
      </p:sp>
    </p:spTree>
    <p:extLst>
      <p:ext uri="{BB962C8B-B14F-4D97-AF65-F5344CB8AC3E}">
        <p14:creationId xmlns:p14="http://schemas.microsoft.com/office/powerpoint/2010/main" val="19220051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481262" y="321129"/>
            <a:ext cx="11438021" cy="4240071"/>
          </a:xfrm>
          <a:prstGeom prst="rect">
            <a:avLst/>
          </a:prstGeom>
          <a:noFill/>
        </p:spPr>
        <p:txBody>
          <a:bodyPr wrap="square">
            <a:spAutoFit/>
          </a:bodyPr>
          <a:lstStyle/>
          <a:p>
            <a:pPr lvl="0" algn="ctr">
              <a:lnSpc>
                <a:spcPct val="150000"/>
              </a:lnSpc>
            </a:pPr>
            <a:r>
              <a:rPr lang="en-US" sz="40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Nature of public policy</a:t>
            </a:r>
          </a:p>
          <a:p>
            <a:pPr lvl="0">
              <a:lnSpc>
                <a:spcPct val="150000"/>
              </a:lnSpc>
            </a:pPr>
            <a:r>
              <a:rPr lang="en-US" sz="3600" b="1" dirty="0">
                <a:latin typeface="Times New Roman" panose="02020603050405020304" pitchFamily="18" charset="0"/>
                <a:ea typeface="Calibri" panose="020F0502020204030204" pitchFamily="34" charset="0"/>
                <a:cs typeface="Times New Roman" panose="02020603050405020304" pitchFamily="18" charset="0"/>
              </a:rPr>
              <a:t>10.	Policy as a Strategy:</a:t>
            </a:r>
          </a:p>
          <a:p>
            <a:pPr marL="571500" lvl="0" indent="-571500">
              <a:lnSpc>
                <a:spcPct val="150000"/>
              </a:lnSpc>
              <a:buFont typeface="Arial" panose="020B0604020202020204" pitchFamily="34" charset="0"/>
              <a:buChar char="•"/>
            </a:pPr>
            <a:r>
              <a:rPr lang="en-US" sz="3600" dirty="0">
                <a:latin typeface="Times New Roman" panose="02020603050405020304" pitchFamily="18" charset="0"/>
                <a:ea typeface="Calibri" panose="020F0502020204030204" pitchFamily="34" charset="0"/>
                <a:cs typeface="Times New Roman" panose="02020603050405020304" pitchFamily="18" charset="0"/>
              </a:rPr>
              <a:t>Policy outlines the strategy for achieving a goal.</a:t>
            </a:r>
          </a:p>
          <a:p>
            <a:pPr marL="571500" lvl="0" indent="-571500">
              <a:lnSpc>
                <a:spcPct val="150000"/>
              </a:lnSpc>
              <a:buFont typeface="Arial" panose="020B0604020202020204" pitchFamily="34" charset="0"/>
              <a:buChar char="•"/>
            </a:pPr>
            <a:r>
              <a:rPr lang="en-US" sz="3600" dirty="0">
                <a:latin typeface="Times New Roman" panose="02020603050405020304" pitchFamily="18" charset="0"/>
                <a:ea typeface="Calibri" panose="020F0502020204030204" pitchFamily="34" charset="0"/>
                <a:cs typeface="Times New Roman" panose="02020603050405020304" pitchFamily="18" charset="0"/>
              </a:rPr>
              <a:t>Merely stating a goal does not make it a policy; it must be backed by actionable programs and efforts</a:t>
            </a:r>
          </a:p>
        </p:txBody>
      </p:sp>
    </p:spTree>
    <p:extLst>
      <p:ext uri="{BB962C8B-B14F-4D97-AF65-F5344CB8AC3E}">
        <p14:creationId xmlns:p14="http://schemas.microsoft.com/office/powerpoint/2010/main" val="667476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218822" y="2449859"/>
            <a:ext cx="11726778" cy="823752"/>
          </a:xfrm>
          <a:prstGeom prst="rect">
            <a:avLst/>
          </a:prstGeom>
          <a:noFill/>
        </p:spPr>
        <p:txBody>
          <a:bodyPr wrap="square">
            <a:spAutoFit/>
          </a:bodyPr>
          <a:lstStyle/>
          <a:p>
            <a:pPr lvl="0" algn="ctr">
              <a:lnSpc>
                <a:spcPct val="150000"/>
              </a:lnSpc>
            </a:pPr>
            <a:r>
              <a:rPr lang="en-US"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Economic Reforms in India (1991)</a:t>
            </a:r>
          </a:p>
        </p:txBody>
      </p:sp>
    </p:spTree>
    <p:extLst>
      <p:ext uri="{BB962C8B-B14F-4D97-AF65-F5344CB8AC3E}">
        <p14:creationId xmlns:p14="http://schemas.microsoft.com/office/powerpoint/2010/main" val="1068272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218822" y="261467"/>
            <a:ext cx="11726778" cy="5658280"/>
          </a:xfrm>
          <a:prstGeom prst="rect">
            <a:avLst/>
          </a:prstGeom>
          <a:noFill/>
        </p:spPr>
        <p:txBody>
          <a:bodyPr wrap="square">
            <a:spAutoFit/>
          </a:bodyPr>
          <a:lstStyle/>
          <a:p>
            <a:pPr lvl="0">
              <a:lnSpc>
                <a:spcPct val="150000"/>
              </a:lnSpc>
            </a:pPr>
            <a:r>
              <a:rPr lang="en-US" sz="2800" b="1" dirty="0">
                <a:latin typeface="Times New Roman" panose="02020603050405020304" pitchFamily="18" charset="0"/>
                <a:ea typeface="Calibri" panose="020F0502020204030204" pitchFamily="34" charset="0"/>
                <a:cs typeface="Times New Roman" panose="02020603050405020304" pitchFamily="18" charset="0"/>
              </a:rPr>
              <a:t>Meaning of Economic Reforms:</a:t>
            </a:r>
          </a:p>
          <a:p>
            <a:pPr marL="342900" lvl="0" indent="-342900">
              <a:lnSpc>
                <a:spcPct val="150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Economic reforms in India started in 1991 to liberalize the economy and boost growth.</a:t>
            </a:r>
          </a:p>
          <a:p>
            <a:pPr marL="342900" lvl="0" indent="-342900">
              <a:lnSpc>
                <a:spcPct val="150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Economic reforms refer to the fundamental changes with the aim of </a:t>
            </a:r>
            <a:r>
              <a:rPr lang="en-US" sz="2400" dirty="0" err="1">
                <a:latin typeface="Times New Roman" panose="02020603050405020304" pitchFamily="18" charset="0"/>
                <a:ea typeface="Calibri" panose="020F0502020204030204" pitchFamily="34" charset="0"/>
                <a:cs typeface="Times New Roman" panose="02020603050405020304" pitchFamily="18" charset="0"/>
              </a:rPr>
              <a:t>liberalising</a:t>
            </a:r>
            <a:r>
              <a:rPr lang="en-US" sz="2400" dirty="0">
                <a:latin typeface="Times New Roman" panose="02020603050405020304" pitchFamily="18" charset="0"/>
                <a:ea typeface="Calibri" panose="020F0502020204030204" pitchFamily="34" charset="0"/>
                <a:cs typeface="Times New Roman" panose="02020603050405020304" pitchFamily="18" charset="0"/>
              </a:rPr>
              <a:t> the economy and quickening its rate of economic growth.</a:t>
            </a:r>
          </a:p>
          <a:p>
            <a:pPr marL="342900" lvl="0" indent="-342900">
              <a:lnSpc>
                <a:spcPct val="150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The Narasimha Rao Government, initiated these reforms to restore confidence in the Indian economy. </a:t>
            </a:r>
          </a:p>
          <a:p>
            <a:pPr marL="342900" lvl="0" indent="-342900">
              <a:lnSpc>
                <a:spcPct val="150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The reforms focused on increasing private sector participation and included policy changes in technology, industrial licensing, and foreign investments. </a:t>
            </a:r>
          </a:p>
          <a:p>
            <a:pPr marL="342900" lvl="0" indent="-342900">
              <a:lnSpc>
                <a:spcPct val="150000"/>
              </a:lnSpc>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The key aspects of these reforms are </a:t>
            </a:r>
            <a:r>
              <a:rPr lang="en-US" sz="2400" dirty="0" err="1">
                <a:latin typeface="Times New Roman" panose="02020603050405020304" pitchFamily="18" charset="0"/>
                <a:ea typeface="Calibri" panose="020F0502020204030204" pitchFamily="34" charset="0"/>
                <a:cs typeface="Times New Roman" panose="02020603050405020304" pitchFamily="18" charset="0"/>
              </a:rPr>
              <a:t>Liberalisation</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Privatisation</a:t>
            </a:r>
            <a:r>
              <a:rPr lang="en-US" sz="2400" dirty="0">
                <a:latin typeface="Times New Roman" panose="02020603050405020304" pitchFamily="18" charset="0"/>
                <a:ea typeface="Calibri" panose="020F0502020204030204" pitchFamily="34" charset="0"/>
                <a:cs typeface="Times New Roman" panose="02020603050405020304" pitchFamily="18" charset="0"/>
              </a:rPr>
              <a:t>, and </a:t>
            </a:r>
            <a:r>
              <a:rPr lang="en-US" sz="2400" dirty="0" err="1">
                <a:latin typeface="Times New Roman" panose="02020603050405020304" pitchFamily="18" charset="0"/>
                <a:ea typeface="Calibri" panose="020F0502020204030204" pitchFamily="34" charset="0"/>
                <a:cs typeface="Times New Roman" panose="02020603050405020304" pitchFamily="18" charset="0"/>
              </a:rPr>
              <a:t>Globalisation</a:t>
            </a:r>
            <a:r>
              <a:rPr lang="en-US" sz="2400" dirty="0">
                <a:latin typeface="Times New Roman" panose="02020603050405020304" pitchFamily="18" charset="0"/>
                <a:ea typeface="Calibri" panose="020F0502020204030204" pitchFamily="34" charset="0"/>
                <a:cs typeface="Times New Roman" panose="02020603050405020304" pitchFamily="18" charset="0"/>
              </a:rPr>
              <a:t>, commonly known as LPG.</a:t>
            </a:r>
          </a:p>
        </p:txBody>
      </p:sp>
    </p:spTree>
    <p:extLst>
      <p:ext uri="{BB962C8B-B14F-4D97-AF65-F5344CB8AC3E}">
        <p14:creationId xmlns:p14="http://schemas.microsoft.com/office/powerpoint/2010/main" val="3991681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12548C9-2D2D-FD08-C3D0-FE85A2F45E4A}"/>
              </a:ext>
            </a:extLst>
          </p:cNvPr>
          <p:cNvSpPr txBox="1"/>
          <p:nvPr/>
        </p:nvSpPr>
        <p:spPr>
          <a:xfrm>
            <a:off x="256673" y="128337"/>
            <a:ext cx="11694695" cy="6251711"/>
          </a:xfrm>
          <a:prstGeom prst="rect">
            <a:avLst/>
          </a:prstGeom>
          <a:noFill/>
        </p:spPr>
        <p:txBody>
          <a:bodyPr wrap="square">
            <a:spAutoFit/>
          </a:bodyPr>
          <a:lstStyle/>
          <a:p>
            <a:pPr lvl="0">
              <a:lnSpc>
                <a:spcPct val="150000"/>
              </a:lnSpc>
              <a:spcAft>
                <a:spcPts val="800"/>
              </a:spcAft>
              <a:buSzPts val="1000"/>
              <a:tabLst>
                <a:tab pos="457200" algn="l"/>
              </a:tabLst>
            </a:pPr>
            <a:r>
              <a:rPr lang="en-IN" sz="3200" kern="1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L – </a:t>
            </a:r>
            <a:r>
              <a:rPr lang="en-IN" sz="3200" b="1" kern="1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Liberalization</a:t>
            </a:r>
            <a:r>
              <a:rPr lang="en-IN" sz="3200" kern="1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N" sz="3200" kern="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endParaRPr>
          </a:p>
          <a:p>
            <a:pPr marL="457200" lvl="0" indent="-457200">
              <a:lnSpc>
                <a:spcPct val="150000"/>
              </a:lnSpc>
              <a:spcAft>
                <a:spcPts val="800"/>
              </a:spcAft>
              <a:buSzPts val="1000"/>
              <a:buFont typeface="Arial" panose="020B0604020202020204" pitchFamily="34" charset="0"/>
              <a:buChar char="•"/>
              <a:tabLst>
                <a:tab pos="457200" algn="l"/>
              </a:tabLst>
            </a:pPr>
            <a:r>
              <a:rPr lang="en-IN" sz="3000" kern="100" dirty="0">
                <a:effectLst/>
                <a:latin typeface="Times New Roman" panose="02020603050405020304" pitchFamily="18" charset="0"/>
                <a:ea typeface="Calibri" panose="020F0502020204030204" pitchFamily="34" charset="0"/>
                <a:cs typeface="Times New Roman" panose="02020603050405020304" pitchFamily="18" charset="0"/>
              </a:rPr>
              <a:t>lowering of government power</a:t>
            </a:r>
          </a:p>
          <a:p>
            <a:pPr marL="457200" lvl="0" indent="-457200">
              <a:lnSpc>
                <a:spcPct val="150000"/>
              </a:lnSpc>
              <a:spcAft>
                <a:spcPts val="800"/>
              </a:spcAft>
              <a:buSzPts val="1000"/>
              <a:buFont typeface="Arial" panose="020B0604020202020204" pitchFamily="34" charset="0"/>
              <a:buChar char="•"/>
              <a:tabLst>
                <a:tab pos="457200" algn="l"/>
              </a:tabLst>
            </a:pPr>
            <a:r>
              <a:rPr lang="en-IN" sz="3000" kern="100" dirty="0">
                <a:latin typeface="Times New Roman" panose="02020603050405020304" pitchFamily="18" charset="0"/>
                <a:ea typeface="Calibri" panose="020F0502020204030204" pitchFamily="34" charset="0"/>
                <a:cs typeface="Times New Roman" panose="02020603050405020304" pitchFamily="18" charset="0"/>
              </a:rPr>
              <a:t>less restriction</a:t>
            </a:r>
            <a:r>
              <a:rPr lang="en-IN" sz="3000" kern="100" dirty="0">
                <a:effectLst/>
                <a:latin typeface="Times New Roman" panose="02020603050405020304" pitchFamily="18" charset="0"/>
                <a:ea typeface="Calibri" panose="020F0502020204030204" pitchFamily="34" charset="0"/>
                <a:cs typeface="Times New Roman" panose="02020603050405020304" pitchFamily="18" charset="0"/>
              </a:rPr>
              <a:t> like- licensing, price control, import license </a:t>
            </a:r>
          </a:p>
          <a:p>
            <a:pPr lvl="0">
              <a:lnSpc>
                <a:spcPct val="150000"/>
              </a:lnSpc>
              <a:spcAft>
                <a:spcPts val="800"/>
              </a:spcAft>
              <a:buSzPts val="1000"/>
              <a:tabLst>
                <a:tab pos="457200" algn="l"/>
              </a:tabLst>
            </a:pPr>
            <a:r>
              <a:rPr lang="en-IN" sz="3200" kern="100" dirty="0">
                <a:solidFill>
                  <a:schemeClr val="accent4"/>
                </a:solidFill>
                <a:effectLst/>
                <a:latin typeface="Times New Roman" panose="02020603050405020304" pitchFamily="18" charset="0"/>
                <a:ea typeface="Calibri" panose="020F0502020204030204" pitchFamily="34" charset="0"/>
                <a:cs typeface="Times New Roman" panose="02020603050405020304" pitchFamily="18" charset="0"/>
              </a:rPr>
              <a:t>P – </a:t>
            </a:r>
            <a:r>
              <a:rPr lang="en-IN" sz="3200" b="1" kern="100" dirty="0">
                <a:solidFill>
                  <a:schemeClr val="accent4"/>
                </a:solidFill>
                <a:effectLst/>
                <a:latin typeface="Times New Roman" panose="02020603050405020304" pitchFamily="18" charset="0"/>
                <a:ea typeface="Calibri" panose="020F0502020204030204" pitchFamily="34" charset="0"/>
                <a:cs typeface="Times New Roman" panose="02020603050405020304" pitchFamily="18" charset="0"/>
              </a:rPr>
              <a:t>Privatization</a:t>
            </a:r>
            <a:r>
              <a:rPr lang="en-IN" sz="3200" kern="100" dirty="0">
                <a:solidFill>
                  <a:schemeClr val="accent4"/>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N" sz="3200" kern="100" dirty="0">
              <a:solidFill>
                <a:schemeClr val="accent4"/>
              </a:solidFill>
              <a:latin typeface="Times New Roman" panose="02020603050405020304" pitchFamily="18" charset="0"/>
              <a:ea typeface="Calibri" panose="020F0502020204030204" pitchFamily="34" charset="0"/>
              <a:cs typeface="Times New Roman" panose="02020603050405020304" pitchFamily="18" charset="0"/>
            </a:endParaRPr>
          </a:p>
          <a:p>
            <a:pPr marL="457200" lvl="0" indent="-457200">
              <a:lnSpc>
                <a:spcPct val="150000"/>
              </a:lnSpc>
              <a:spcAft>
                <a:spcPts val="800"/>
              </a:spcAft>
              <a:buSzPts val="1000"/>
              <a:buFont typeface="Arial" panose="020B0604020202020204" pitchFamily="34" charset="0"/>
              <a:buChar char="•"/>
              <a:tabLst>
                <a:tab pos="457200" algn="l"/>
              </a:tabLst>
            </a:pPr>
            <a:r>
              <a:rPr lang="en-IN" sz="3000" kern="100" dirty="0">
                <a:effectLst/>
                <a:latin typeface="Times New Roman" panose="02020603050405020304" pitchFamily="18" charset="0"/>
                <a:ea typeface="Calibri" panose="020F0502020204030204" pitchFamily="34" charset="0"/>
                <a:cs typeface="Times New Roman" panose="02020603050405020304" pitchFamily="18" charset="0"/>
              </a:rPr>
              <a:t>Transfer of economic resources ownership from the public to the private sector. </a:t>
            </a:r>
            <a:r>
              <a:rPr lang="en-IN" sz="3000" kern="100" dirty="0">
                <a:latin typeface="Times New Roman" panose="02020603050405020304" pitchFamily="18" charset="0"/>
                <a:ea typeface="Calibri" panose="020F0502020204030204" pitchFamily="34" charset="0"/>
                <a:cs typeface="Times New Roman" panose="02020603050405020304" pitchFamily="18" charset="0"/>
              </a:rPr>
              <a:t>Like- APDL</a:t>
            </a:r>
            <a:endParaRPr lang="en-IN" sz="3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nSpc>
                <a:spcPct val="150000"/>
              </a:lnSpc>
              <a:spcAft>
                <a:spcPts val="800"/>
              </a:spcAft>
              <a:buSzPts val="1000"/>
              <a:tabLst>
                <a:tab pos="457200" algn="l"/>
              </a:tabLst>
            </a:pPr>
            <a:r>
              <a:rPr lang="en-IN" sz="3200" kern="1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 – </a:t>
            </a:r>
            <a:r>
              <a:rPr lang="en-IN" sz="3200" b="1" kern="1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Globalisation</a:t>
            </a:r>
            <a:r>
              <a:rPr lang="en-IN" sz="3200" kern="1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N" sz="3200" kern="1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endParaRPr>
          </a:p>
          <a:p>
            <a:pPr marL="457200" lvl="0" indent="-457200">
              <a:lnSpc>
                <a:spcPct val="150000"/>
              </a:lnSpc>
              <a:spcAft>
                <a:spcPts val="800"/>
              </a:spcAft>
              <a:buSzPts val="1000"/>
              <a:buFont typeface="Arial" panose="020B0604020202020204" pitchFamily="34" charset="0"/>
              <a:buChar char="•"/>
              <a:tabLst>
                <a:tab pos="457200" algn="l"/>
              </a:tabLst>
            </a:pPr>
            <a:r>
              <a:rPr lang="en-IN" sz="3000" kern="100" dirty="0">
                <a:effectLst/>
                <a:latin typeface="Times New Roman" panose="02020603050405020304" pitchFamily="18" charset="0"/>
                <a:ea typeface="Calibri" panose="020F0502020204030204" pitchFamily="34" charset="0"/>
                <a:cs typeface="Times New Roman" panose="02020603050405020304" pitchFamily="18" charset="0"/>
              </a:rPr>
              <a:t>Blending the national economy with the international economy.</a:t>
            </a:r>
          </a:p>
        </p:txBody>
      </p:sp>
    </p:spTree>
    <p:extLst>
      <p:ext uri="{BB962C8B-B14F-4D97-AF65-F5344CB8AC3E}">
        <p14:creationId xmlns:p14="http://schemas.microsoft.com/office/powerpoint/2010/main" val="692377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208548" y="157552"/>
            <a:ext cx="11726778" cy="6321731"/>
          </a:xfrm>
          <a:prstGeom prst="rect">
            <a:avLst/>
          </a:prstGeom>
          <a:noFill/>
        </p:spPr>
        <p:txBody>
          <a:bodyPr wrap="square">
            <a:spAutoFit/>
          </a:bodyPr>
          <a:lstStyle/>
          <a:p>
            <a:pPr lvl="0">
              <a:lnSpc>
                <a:spcPct val="200000"/>
              </a:lnSpc>
            </a:pPr>
            <a:r>
              <a:rPr lang="en-US" sz="3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What Factors Lead to 1991 Economic Reforms?</a:t>
            </a:r>
          </a:p>
          <a:p>
            <a:pPr marL="342900" lvl="0" indent="-342900">
              <a:lnSpc>
                <a:spcPct val="200000"/>
              </a:lnSpc>
              <a:spcAft>
                <a:spcPts val="800"/>
              </a:spcAft>
              <a:buSzPts val="1000"/>
              <a:buFont typeface="Courier New" panose="02070309020205020404" pitchFamily="49" charset="0"/>
              <a:buChar char="o"/>
              <a:tabLst>
                <a:tab pos="457200" algn="l"/>
              </a:tabLst>
            </a:pPr>
            <a:r>
              <a:rPr lang="en-IN" sz="2800" b="1" kern="100" dirty="0">
                <a:effectLst/>
                <a:latin typeface="Times New Roman" panose="02020603050405020304" pitchFamily="18" charset="0"/>
                <a:ea typeface="Calibri" panose="020F0502020204030204" pitchFamily="34" charset="0"/>
                <a:cs typeface="Times New Roman" panose="02020603050405020304" pitchFamily="18" charset="0"/>
              </a:rPr>
              <a:t>Dismal PSU performance:</a:t>
            </a:r>
            <a:r>
              <a:rPr lang="en-IN" sz="2800" kern="100" dirty="0">
                <a:effectLst/>
                <a:latin typeface="Times New Roman" panose="02020603050405020304" pitchFamily="18" charset="0"/>
                <a:ea typeface="Calibri" panose="020F0502020204030204" pitchFamily="34" charset="0"/>
                <a:cs typeface="Times New Roman" panose="02020603050405020304" pitchFamily="18" charset="0"/>
              </a:rPr>
              <a:t> This did not do well owing to political involvement and became a major factor in government responsibility.</a:t>
            </a:r>
          </a:p>
          <a:p>
            <a:pPr marL="342900" lvl="0" indent="-342900">
              <a:lnSpc>
                <a:spcPct val="200000"/>
              </a:lnSpc>
              <a:spcAft>
                <a:spcPts val="800"/>
              </a:spcAft>
              <a:buSzPts val="1000"/>
              <a:buFont typeface="Courier New" panose="02070309020205020404" pitchFamily="49" charset="0"/>
              <a:buChar char="o"/>
              <a:tabLst>
                <a:tab pos="457200" algn="l"/>
              </a:tabLst>
            </a:pPr>
            <a:r>
              <a:rPr lang="en-IN" sz="2800" b="1" kern="100" dirty="0">
                <a:effectLst/>
                <a:latin typeface="Times New Roman" panose="02020603050405020304" pitchFamily="18" charset="0"/>
                <a:ea typeface="Calibri" panose="020F0502020204030204" pitchFamily="34" charset="0"/>
                <a:cs typeface="Times New Roman" panose="02020603050405020304" pitchFamily="18" charset="0"/>
              </a:rPr>
              <a:t>Fall in the Reserves:</a:t>
            </a:r>
            <a:r>
              <a:rPr lang="en-IN" sz="2800" kern="100" dirty="0">
                <a:effectLst/>
                <a:latin typeface="Times New Roman" panose="02020603050405020304" pitchFamily="18" charset="0"/>
                <a:ea typeface="Calibri" panose="020F0502020204030204" pitchFamily="34" charset="0"/>
                <a:cs typeface="Times New Roman" panose="02020603050405020304" pitchFamily="18" charset="0"/>
              </a:rPr>
              <a:t> India’s foreign currency reserve decreased in 1990-91 to a low ebb and was insufficient to pay the import bill for 2 weeks.</a:t>
            </a:r>
          </a:p>
          <a:p>
            <a:pPr marL="342900" lvl="0" indent="-342900">
              <a:lnSpc>
                <a:spcPct val="200000"/>
              </a:lnSpc>
              <a:spcAft>
                <a:spcPts val="800"/>
              </a:spcAft>
              <a:buSzPts val="1000"/>
              <a:buFont typeface="Courier New" panose="02070309020205020404" pitchFamily="49" charset="0"/>
              <a:buChar char="o"/>
              <a:tabLst>
                <a:tab pos="457200" algn="l"/>
              </a:tabLst>
            </a:pPr>
            <a:r>
              <a:rPr lang="en-IN" sz="2800" b="1" kern="100" dirty="0">
                <a:effectLst/>
                <a:latin typeface="Times New Roman" panose="02020603050405020304" pitchFamily="18" charset="0"/>
                <a:ea typeface="Calibri" panose="020F0502020204030204" pitchFamily="34" charset="0"/>
                <a:cs typeface="Times New Roman" panose="02020603050405020304" pitchFamily="18" charset="0"/>
              </a:rPr>
              <a:t>Price rise:</a:t>
            </a:r>
            <a:r>
              <a:rPr lang="en-IN" sz="2800" kern="100" dirty="0">
                <a:effectLst/>
                <a:latin typeface="Times New Roman" panose="02020603050405020304" pitchFamily="18" charset="0"/>
                <a:ea typeface="Calibri" panose="020F0502020204030204" pitchFamily="34" charset="0"/>
                <a:cs typeface="Times New Roman" panose="02020603050405020304" pitchFamily="18" charset="0"/>
              </a:rPr>
              <a:t> The inflation rate grew from 6.7% to 16.7% as the money supply grew rapidly and the country's economic condition worsened.</a:t>
            </a:r>
          </a:p>
        </p:txBody>
      </p:sp>
    </p:spTree>
    <p:extLst>
      <p:ext uri="{BB962C8B-B14F-4D97-AF65-F5344CB8AC3E}">
        <p14:creationId xmlns:p14="http://schemas.microsoft.com/office/powerpoint/2010/main" val="24618663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208548" y="273003"/>
            <a:ext cx="11726778" cy="6119111"/>
          </a:xfrm>
          <a:prstGeom prst="rect">
            <a:avLst/>
          </a:prstGeom>
          <a:noFill/>
        </p:spPr>
        <p:txBody>
          <a:bodyPr wrap="square">
            <a:spAutoFit/>
          </a:bodyPr>
          <a:lstStyle/>
          <a:p>
            <a:pPr lvl="0">
              <a:lnSpc>
                <a:spcPct val="150000"/>
              </a:lnSpc>
            </a:pPr>
            <a:r>
              <a:rPr lang="en-US" sz="3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What Factors Lead to 1991 Economic Reforms?</a:t>
            </a:r>
          </a:p>
          <a:p>
            <a:pPr lvl="0">
              <a:lnSpc>
                <a:spcPct val="150000"/>
              </a:lnSpc>
            </a:pPr>
            <a:endParaRPr lang="en-US"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50000"/>
              </a:lnSpc>
              <a:spcAft>
                <a:spcPts val="800"/>
              </a:spcAft>
              <a:buSzPts val="1000"/>
              <a:buFont typeface="Courier New" panose="02070309020205020404" pitchFamily="49" charset="0"/>
              <a:buChar char="o"/>
              <a:tabLst>
                <a:tab pos="457200" algn="l"/>
              </a:tabLst>
            </a:pPr>
            <a:r>
              <a:rPr lang="en-IN" sz="2800" b="1" kern="100" dirty="0">
                <a:effectLst/>
                <a:latin typeface="Times New Roman" panose="02020603050405020304" pitchFamily="18" charset="0"/>
                <a:ea typeface="Calibri" panose="020F0502020204030204" pitchFamily="34" charset="0"/>
                <a:cs typeface="Times New Roman" panose="02020603050405020304" pitchFamily="18" charset="0"/>
              </a:rPr>
              <a:t>Fiscal Deficit Rise:</a:t>
            </a:r>
            <a:r>
              <a:rPr lang="en-IN" sz="2800" kern="100" dirty="0">
                <a:effectLst/>
                <a:latin typeface="Times New Roman" panose="02020603050405020304" pitchFamily="18" charset="0"/>
                <a:ea typeface="Calibri" panose="020F0502020204030204" pitchFamily="34" charset="0"/>
                <a:cs typeface="Times New Roman" panose="02020603050405020304" pitchFamily="18" charset="0"/>
              </a:rPr>
              <a:t> The government’s </a:t>
            </a:r>
            <a:r>
              <a:rPr lang="en-IN" sz="2800" u="sng" kern="1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fiscal deficit</a:t>
            </a:r>
            <a:r>
              <a:rPr lang="en-IN" sz="2800" kern="100" dirty="0">
                <a:effectLst/>
                <a:latin typeface="Times New Roman" panose="02020603050405020304" pitchFamily="18" charset="0"/>
                <a:ea typeface="Calibri" panose="020F0502020204030204" pitchFamily="34" charset="0"/>
                <a:cs typeface="Times New Roman" panose="02020603050405020304" pitchFamily="18" charset="0"/>
              </a:rPr>
              <a:t> has grown due to increased non-development expenditures. The national debt and interest rose due to the increased budget imbalance. Interest liability amounted to 36.4% of government total spending in 1991.</a:t>
            </a:r>
          </a:p>
          <a:p>
            <a:pPr marL="342900" lvl="0" indent="-342900">
              <a:lnSpc>
                <a:spcPct val="150000"/>
              </a:lnSpc>
              <a:spcAft>
                <a:spcPts val="800"/>
              </a:spcAft>
              <a:buSzPts val="1000"/>
              <a:buFont typeface="Courier New" panose="02070309020205020404" pitchFamily="49" charset="0"/>
              <a:buChar char="o"/>
              <a:tabLst>
                <a:tab pos="457200" algn="l"/>
              </a:tabLst>
            </a:pPr>
            <a:r>
              <a:rPr lang="en-IN" sz="2800" b="1" kern="100" dirty="0">
                <a:effectLst/>
                <a:latin typeface="Times New Roman" panose="02020603050405020304" pitchFamily="18" charset="0"/>
                <a:ea typeface="Calibri" panose="020F0502020204030204" pitchFamily="34" charset="0"/>
                <a:cs typeface="Times New Roman" panose="02020603050405020304" pitchFamily="18" charset="0"/>
              </a:rPr>
              <a:t>Iraq Conflict:</a:t>
            </a:r>
            <a:r>
              <a:rPr lang="en-IN" sz="2800" kern="100" dirty="0">
                <a:effectLst/>
                <a:latin typeface="Times New Roman" panose="02020603050405020304" pitchFamily="18" charset="0"/>
                <a:ea typeface="Calibri" panose="020F0502020204030204" pitchFamily="34" charset="0"/>
                <a:cs typeface="Times New Roman" panose="02020603050405020304" pitchFamily="18" charset="0"/>
              </a:rPr>
              <a:t> The </a:t>
            </a:r>
            <a:r>
              <a:rPr lang="en-IN" sz="2800" u="sng" kern="1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3"/>
              </a:rPr>
              <a:t>Iraq war</a:t>
            </a:r>
            <a:r>
              <a:rPr lang="en-IN" sz="2800" kern="100" dirty="0">
                <a:effectLst/>
                <a:latin typeface="Times New Roman" panose="02020603050405020304" pitchFamily="18" charset="0"/>
                <a:ea typeface="Calibri" panose="020F0502020204030204" pitchFamily="34" charset="0"/>
                <a:cs typeface="Times New Roman" panose="02020603050405020304" pitchFamily="18" charset="0"/>
              </a:rPr>
              <a:t> broke out between 1990 and 1991 and contributed to higher oil prices. The Gulf nations’ flow of foreign money ceased, aggravating the issue further</a:t>
            </a:r>
          </a:p>
        </p:txBody>
      </p:sp>
    </p:spTree>
    <p:extLst>
      <p:ext uri="{BB962C8B-B14F-4D97-AF65-F5344CB8AC3E}">
        <p14:creationId xmlns:p14="http://schemas.microsoft.com/office/powerpoint/2010/main" val="684905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DCF49A6-1AB8-939B-3AC9-0D7C38577CC1}"/>
              </a:ext>
            </a:extLst>
          </p:cNvPr>
          <p:cNvSpPr txBox="1"/>
          <p:nvPr/>
        </p:nvSpPr>
        <p:spPr>
          <a:xfrm>
            <a:off x="688369" y="246580"/>
            <a:ext cx="11260476" cy="5185522"/>
          </a:xfrm>
          <a:prstGeom prst="rect">
            <a:avLst/>
          </a:prstGeom>
          <a:noFill/>
        </p:spPr>
        <p:txBody>
          <a:bodyPr wrap="square">
            <a:spAutoFit/>
          </a:bodyPr>
          <a:lstStyle/>
          <a:p>
            <a:pPr lvl="0">
              <a:lnSpc>
                <a:spcPct val="150000"/>
              </a:lnSpc>
            </a:pPr>
            <a:r>
              <a:rPr lang="en-US" sz="2800" b="1" dirty="0">
                <a:latin typeface="Times New Roman" panose="02020603050405020304" pitchFamily="18" charset="0"/>
                <a:ea typeface="Calibri" panose="020F0502020204030204" pitchFamily="34" charset="0"/>
                <a:cs typeface="Times New Roman" panose="02020603050405020304" pitchFamily="18" charset="0"/>
              </a:rPr>
              <a:t>Outline of Economic Reforms Since 1991</a:t>
            </a:r>
          </a:p>
          <a:p>
            <a:pPr>
              <a:lnSpc>
                <a:spcPct val="150000"/>
              </a:lnSpc>
            </a:pPr>
            <a:r>
              <a:rPr lang="en-IN" sz="2800" b="1" kern="100" dirty="0">
                <a:solidFill>
                  <a:srgbClr val="FF0000"/>
                </a:solidFill>
                <a:effectLst/>
                <a:latin typeface="Times New Roman" panose="02020603050405020304" pitchFamily="18" charset="0"/>
                <a:cs typeface="Times New Roman" panose="02020603050405020304" pitchFamily="18" charset="0"/>
              </a:rPr>
              <a:t>Liberalization:</a:t>
            </a:r>
          </a:p>
          <a:p>
            <a:pPr marL="285750" indent="-285750">
              <a:lnSpc>
                <a:spcPct val="150000"/>
              </a:lnSpc>
              <a:buFont typeface="Arial" panose="020B0604020202020204" pitchFamily="34" charset="0"/>
              <a:buChar char="•"/>
            </a:pPr>
            <a:r>
              <a:rPr lang="en-IN" sz="2800" b="0" kern="100" dirty="0">
                <a:effectLst/>
                <a:latin typeface="Times New Roman" panose="02020603050405020304" pitchFamily="18" charset="0"/>
                <a:cs typeface="Times New Roman" panose="02020603050405020304" pitchFamily="18" charset="0"/>
              </a:rPr>
              <a:t>Commercial banks decided the interest rates.</a:t>
            </a:r>
          </a:p>
          <a:p>
            <a:pPr marL="285750" indent="-285750">
              <a:lnSpc>
                <a:spcPct val="150000"/>
              </a:lnSpc>
              <a:buFont typeface="Arial" panose="020B0604020202020204" pitchFamily="34" charset="0"/>
              <a:buChar char="•"/>
            </a:pPr>
            <a:r>
              <a:rPr lang="en-IN" sz="2800" b="0" kern="100" dirty="0">
                <a:effectLst/>
                <a:latin typeface="Times New Roman" panose="02020603050405020304" pitchFamily="18" charset="0"/>
                <a:cs typeface="Times New Roman" panose="02020603050405020304" pitchFamily="18" charset="0"/>
              </a:rPr>
              <a:t>Dissolution of limited trade practices</a:t>
            </a:r>
          </a:p>
          <a:p>
            <a:pPr marL="285750" indent="-285750">
              <a:lnSpc>
                <a:spcPct val="150000"/>
              </a:lnSpc>
              <a:buFont typeface="Arial" panose="020B0604020202020204" pitchFamily="34" charset="0"/>
              <a:buChar char="•"/>
            </a:pPr>
            <a:r>
              <a:rPr lang="en-IN" sz="2800" b="0" kern="100" dirty="0">
                <a:effectLst/>
                <a:latin typeface="Times New Roman" panose="02020603050405020304" pitchFamily="18" charset="0"/>
                <a:cs typeface="Times New Roman" panose="02020603050405020304" pitchFamily="18" charset="0"/>
              </a:rPr>
              <a:t>Authorization and registration of industries were dismissed.</a:t>
            </a:r>
            <a:endParaRPr lang="en-IN" sz="2800" b="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nSpc>
                <a:spcPct val="150000"/>
              </a:lnSpc>
              <a:buFont typeface="Arial" panose="020B0604020202020204" pitchFamily="34" charset="0"/>
              <a:buChar char="•"/>
            </a:pPr>
            <a:r>
              <a:rPr lang="en-IN" sz="2800" b="0" kern="100" dirty="0">
                <a:effectLst/>
                <a:latin typeface="Times New Roman" panose="02020603050405020304" pitchFamily="18" charset="0"/>
                <a:cs typeface="Times New Roman" panose="02020603050405020304" pitchFamily="18" charset="0"/>
              </a:rPr>
              <a:t>Industries could expand their production abilities and lower the cost of production.</a:t>
            </a:r>
          </a:p>
          <a:p>
            <a:pPr marL="285750" indent="-285750">
              <a:lnSpc>
                <a:spcPct val="150000"/>
              </a:lnSpc>
              <a:buFont typeface="Arial" panose="020B0604020202020204" pitchFamily="34" charset="0"/>
              <a:buChar char="•"/>
            </a:pPr>
            <a:r>
              <a:rPr lang="en-IN" sz="2800" b="0" kern="100" dirty="0">
                <a:effectLst/>
                <a:latin typeface="Times New Roman" panose="02020603050405020304" pitchFamily="18" charset="0"/>
                <a:cs typeface="Times New Roman" panose="02020603050405020304" pitchFamily="18" charset="0"/>
              </a:rPr>
              <a:t>Small-scale industries’ investment limit was lifted to Rs. 1 crore.</a:t>
            </a:r>
            <a:endParaRPr lang="en-IN" sz="2800" b="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44101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8FF9F24-8541-A25E-141B-20E352A3157D}"/>
              </a:ext>
            </a:extLst>
          </p:cNvPr>
          <p:cNvSpPr txBox="1"/>
          <p:nvPr/>
        </p:nvSpPr>
        <p:spPr>
          <a:xfrm>
            <a:off x="719191" y="215755"/>
            <a:ext cx="11227941" cy="6396944"/>
          </a:xfrm>
          <a:prstGeom prst="rect">
            <a:avLst/>
          </a:prstGeom>
          <a:noFill/>
        </p:spPr>
        <p:txBody>
          <a:bodyPr wrap="square">
            <a:spAutoFit/>
          </a:bodyPr>
          <a:lstStyle/>
          <a:p>
            <a:pPr lvl="0">
              <a:lnSpc>
                <a:spcPct val="150000"/>
              </a:lnSpc>
            </a:pPr>
            <a:r>
              <a:rPr lang="en-US" sz="2800" b="1" dirty="0">
                <a:latin typeface="Times New Roman" panose="02020603050405020304" pitchFamily="18" charset="0"/>
                <a:ea typeface="Calibri" panose="020F0502020204030204" pitchFamily="34" charset="0"/>
                <a:cs typeface="Times New Roman" panose="02020603050405020304" pitchFamily="18" charset="0"/>
              </a:rPr>
              <a:t>Outline of Economic Reforms Since 1991</a:t>
            </a:r>
          </a:p>
          <a:p>
            <a:pPr>
              <a:lnSpc>
                <a:spcPct val="150000"/>
              </a:lnSpc>
            </a:pPr>
            <a:r>
              <a:rPr lang="en-IN" sz="2800" b="1" kern="100" dirty="0">
                <a:solidFill>
                  <a:srgbClr val="FF0000"/>
                </a:solidFill>
                <a:effectLst/>
                <a:latin typeface="Times New Roman" panose="02020603050405020304" pitchFamily="18" charset="0"/>
                <a:cs typeface="Times New Roman" panose="02020603050405020304" pitchFamily="18" charset="0"/>
              </a:rPr>
              <a:t>Privatization</a:t>
            </a:r>
          </a:p>
          <a:p>
            <a:pPr marL="171450" indent="-171450">
              <a:lnSpc>
                <a:spcPct val="150000"/>
              </a:lnSpc>
              <a:buFont typeface="Arial" panose="020B0604020202020204" pitchFamily="34" charset="0"/>
              <a:buChar char="•"/>
            </a:pPr>
            <a:r>
              <a:rPr lang="en-IN" sz="2800" b="0" kern="100" dirty="0">
                <a:effectLst/>
                <a:latin typeface="Times New Roman" panose="02020603050405020304" pitchFamily="18" charset="0"/>
                <a:cs typeface="Times New Roman" panose="02020603050405020304" pitchFamily="18" charset="0"/>
              </a:rPr>
              <a:t>Introduction of private sectors for previously secured Government sectors.</a:t>
            </a:r>
            <a:endParaRPr lang="en-IN" sz="2800" b="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IN" sz="2800" b="0" kern="100" dirty="0">
                <a:effectLst/>
                <a:latin typeface="Times New Roman" panose="02020603050405020304" pitchFamily="18" charset="0"/>
                <a:cs typeface="Times New Roman" panose="02020603050405020304" pitchFamily="18" charset="0"/>
              </a:rPr>
              <a:t>Private sector undertakings were offered to private individuals to remove political involvement.</a:t>
            </a:r>
            <a:endParaRPr lang="en-IN" sz="2800" b="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2800" b="0" kern="100" dirty="0">
                <a:effectLst/>
                <a:latin typeface="Times New Roman" panose="02020603050405020304" pitchFamily="18" charset="0"/>
                <a:cs typeface="Times New Roman" panose="02020603050405020304" pitchFamily="18" charset="0"/>
              </a:rPr>
              <a:t>Sold shares of private sector undertakings or PSUs to the monetary and public associations. </a:t>
            </a:r>
            <a:r>
              <a:rPr lang="en-US" sz="2800" b="0" i="0" kern="1200" dirty="0">
                <a:solidFill>
                  <a:schemeClr val="lt1"/>
                </a:solidFill>
                <a:effectLst/>
                <a:latin typeface="+mn-lt"/>
                <a:ea typeface="+mn-ea"/>
                <a:cs typeface="+mn-cs"/>
              </a:rPr>
              <a:t>Undertakings)</a:t>
            </a:r>
            <a:endParaRPr lang="en-IN" sz="2800" b="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IN" sz="2800" b="0" kern="100" dirty="0">
                <a:effectLst/>
                <a:latin typeface="Times New Roman" panose="02020603050405020304" pitchFamily="18" charset="0"/>
                <a:cs typeface="Times New Roman" panose="02020603050405020304" pitchFamily="18" charset="0"/>
              </a:rPr>
              <a:t>PSUs were marketed to the private sector of the economy.</a:t>
            </a:r>
          </a:p>
          <a:p>
            <a:pPr marL="171450" indent="-171450">
              <a:lnSpc>
                <a:spcPct val="150000"/>
              </a:lnSpc>
              <a:buFont typeface="Arial" panose="020B0604020202020204" pitchFamily="34" charset="0"/>
              <a:buChar char="•"/>
            </a:pPr>
            <a:r>
              <a:rPr lang="en-IN" sz="2800" b="0" kern="100" dirty="0">
                <a:effectLst/>
                <a:latin typeface="Times New Roman" panose="02020603050405020304" pitchFamily="18" charset="0"/>
                <a:cs typeface="Times New Roman" panose="02020603050405020304" pitchFamily="18" charset="0"/>
              </a:rPr>
              <a:t>Less number of enterprises was restricted for the public sector </a:t>
            </a:r>
            <a:r>
              <a:rPr lang="en-IN" sz="2400" b="0" kern="100" dirty="0">
                <a:effectLst/>
                <a:latin typeface="Times New Roman" panose="02020603050405020304" pitchFamily="18" charset="0"/>
                <a:cs typeface="Times New Roman" panose="02020603050405020304" pitchFamily="18" charset="0"/>
              </a:rPr>
              <a:t>(reduced to 3 from 17).</a:t>
            </a:r>
            <a:endParaRPr lang="en-IN" sz="2800" b="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889535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208544" y="2548100"/>
            <a:ext cx="11742823" cy="823752"/>
          </a:xfrm>
          <a:prstGeom prst="rect">
            <a:avLst/>
          </a:prstGeom>
          <a:noFill/>
        </p:spPr>
        <p:txBody>
          <a:bodyPr wrap="square">
            <a:spAutoFit/>
          </a:bodyPr>
          <a:lstStyle/>
          <a:p>
            <a:pPr lvl="0" algn="ctr">
              <a:lnSpc>
                <a:spcPct val="150000"/>
              </a:lnSpc>
            </a:pPr>
            <a:r>
              <a:rPr lang="en-US"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Major Reforms of the Indian Economy</a:t>
            </a:r>
          </a:p>
        </p:txBody>
      </p:sp>
    </p:spTree>
    <p:extLst>
      <p:ext uri="{BB962C8B-B14F-4D97-AF65-F5344CB8AC3E}">
        <p14:creationId xmlns:p14="http://schemas.microsoft.com/office/powerpoint/2010/main" val="35710241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208544" y="256962"/>
            <a:ext cx="11742823" cy="5883342"/>
          </a:xfrm>
          <a:prstGeom prst="rect">
            <a:avLst/>
          </a:prstGeom>
          <a:noFill/>
        </p:spPr>
        <p:txBody>
          <a:bodyPr wrap="square">
            <a:spAutoFit/>
          </a:bodyPr>
          <a:lstStyle/>
          <a:p>
            <a:pPr>
              <a:lnSpc>
                <a:spcPct val="107000"/>
              </a:lnSpc>
              <a:spcAft>
                <a:spcPts val="800"/>
              </a:spcAft>
            </a:pPr>
            <a:r>
              <a:rPr lang="en-IN" sz="2800" b="1" kern="100" dirty="0">
                <a:effectLst/>
                <a:latin typeface="Times New Roman" panose="02020603050405020304" pitchFamily="18" charset="0"/>
                <a:ea typeface="Calibri" panose="020F0502020204030204" pitchFamily="34" charset="0"/>
                <a:cs typeface="Times New Roman" panose="02020603050405020304" pitchFamily="18" charset="0"/>
              </a:rPr>
              <a:t>Financial Sector Reforms</a:t>
            </a:r>
          </a:p>
          <a:p>
            <a:pPr>
              <a:lnSpc>
                <a:spcPct val="150000"/>
              </a:lnSpc>
              <a:spcAft>
                <a:spcPts val="800"/>
              </a:spcAft>
            </a:pPr>
            <a:r>
              <a:rPr lang="en-IN" sz="2400" kern="100" dirty="0">
                <a:effectLst/>
                <a:latin typeface="Times New Roman" panose="02020603050405020304" pitchFamily="18" charset="0"/>
                <a:ea typeface="Calibri" panose="020F0502020204030204" pitchFamily="34" charset="0"/>
                <a:cs typeface="Times New Roman" panose="02020603050405020304" pitchFamily="18" charset="0"/>
              </a:rPr>
              <a:t>Under these reforms, new private banks were permitted to compete with other banks in the sector, and several new banking authorizations were offered.</a:t>
            </a:r>
          </a:p>
          <a:p>
            <a:pPr marL="342900" lvl="0" indent="-342900">
              <a:lnSpc>
                <a:spcPct val="150000"/>
              </a:lnSpc>
              <a:spcAft>
                <a:spcPts val="800"/>
              </a:spcAft>
              <a:buSzPts val="1000"/>
              <a:buFont typeface="Symbol" panose="05050102010706020507" pitchFamily="18" charset="2"/>
              <a:buChar char=""/>
              <a:tabLst>
                <a:tab pos="457200" algn="l"/>
              </a:tabLst>
            </a:pPr>
            <a:r>
              <a:rPr lang="en-IN" sz="2400" b="1" u="sng" kern="1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SEBI</a:t>
            </a:r>
            <a:r>
              <a:rPr lang="en-IN" sz="2400" kern="100" dirty="0">
                <a:effectLst/>
                <a:latin typeface="Times New Roman" panose="02020603050405020304" pitchFamily="18" charset="0"/>
                <a:ea typeface="Calibri" panose="020F0502020204030204" pitchFamily="34" charset="0"/>
                <a:cs typeface="Times New Roman" panose="02020603050405020304" pitchFamily="18" charset="0"/>
              </a:rPr>
              <a:t>, an autonomous statutory body, was formed in 1988 to manage the crucial participants of the financial markets and handle stock dealings.</a:t>
            </a:r>
          </a:p>
          <a:p>
            <a:pPr marL="342900" lvl="0" indent="-342900">
              <a:lnSpc>
                <a:spcPct val="150000"/>
              </a:lnSpc>
              <a:spcAft>
                <a:spcPts val="800"/>
              </a:spcAft>
              <a:buSzPts val="1000"/>
              <a:buFont typeface="Symbol" panose="05050102010706020507" pitchFamily="18" charset="2"/>
              <a:buChar char=""/>
              <a:tabLst>
                <a:tab pos="457200" algn="l"/>
              </a:tabLst>
            </a:pPr>
            <a:r>
              <a:rPr lang="en-IN" sz="2400" kern="100" dirty="0">
                <a:effectLst/>
                <a:latin typeface="Times New Roman" panose="02020603050405020304" pitchFamily="18" charset="0"/>
                <a:ea typeface="Calibri" panose="020F0502020204030204" pitchFamily="34" charset="0"/>
                <a:cs typeface="Times New Roman" panose="02020603050405020304" pitchFamily="18" charset="0"/>
              </a:rPr>
              <a:t>The funds market was open for portfolio investments, and Indian corporations were allowed to use international capital markets with the issuance of stakes or equity overseas via GDR or Global Depository Receipts.</a:t>
            </a:r>
          </a:p>
          <a:p>
            <a:pPr marL="342900" lvl="0" indent="-342900">
              <a:lnSpc>
                <a:spcPct val="150000"/>
              </a:lnSpc>
              <a:spcAft>
                <a:spcPts val="800"/>
              </a:spcAft>
              <a:buSzPts val="1000"/>
              <a:buFont typeface="Symbol" panose="05050102010706020507" pitchFamily="18" charset="2"/>
              <a:buChar char=""/>
              <a:tabLst>
                <a:tab pos="457200" algn="l"/>
              </a:tabLst>
            </a:pPr>
            <a:r>
              <a:rPr lang="en-IN" sz="2400" kern="100" dirty="0">
                <a:effectLst/>
                <a:latin typeface="Times New Roman" panose="02020603050405020304" pitchFamily="18" charset="0"/>
                <a:ea typeface="Calibri" panose="020F0502020204030204" pitchFamily="34" charset="0"/>
                <a:cs typeface="Times New Roman" panose="02020603050405020304" pitchFamily="18" charset="0"/>
              </a:rPr>
              <a:t>Trade practices in these markets remained under stringent control, and clarity was maintained.</a:t>
            </a:r>
          </a:p>
        </p:txBody>
      </p:sp>
    </p:spTree>
    <p:extLst>
      <p:ext uri="{BB962C8B-B14F-4D97-AF65-F5344CB8AC3E}">
        <p14:creationId xmlns:p14="http://schemas.microsoft.com/office/powerpoint/2010/main" val="3184304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481262" y="304800"/>
            <a:ext cx="11438021" cy="5983369"/>
          </a:xfrm>
          <a:prstGeom prst="rect">
            <a:avLst/>
          </a:prstGeom>
          <a:noFill/>
        </p:spPr>
        <p:txBody>
          <a:bodyPr wrap="square">
            <a:spAutoFit/>
          </a:bodyPr>
          <a:lstStyle/>
          <a:p>
            <a:pPr lvl="0" algn="ctr">
              <a:lnSpc>
                <a:spcPct val="150000"/>
              </a:lnSpc>
            </a:pPr>
            <a:r>
              <a:rPr lang="en-US" sz="40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Nature of public policy</a:t>
            </a:r>
          </a:p>
          <a:p>
            <a:pPr lvl="0">
              <a:lnSpc>
                <a:spcPct val="150000"/>
              </a:lnSpc>
            </a:pPr>
            <a:r>
              <a:rPr lang="en-US" sz="3600" b="1" dirty="0">
                <a:latin typeface="Times New Roman" panose="02020603050405020304" pitchFamily="18" charset="0"/>
                <a:ea typeface="Calibri" panose="020F0502020204030204" pitchFamily="34" charset="0"/>
                <a:cs typeface="Times New Roman" panose="02020603050405020304" pitchFamily="18" charset="0"/>
              </a:rPr>
              <a:t>1. Goal Oriented:</a:t>
            </a:r>
          </a:p>
          <a:p>
            <a:pPr marL="571500" lvl="0" indent="-571500">
              <a:lnSpc>
                <a:spcPct val="150000"/>
              </a:lnSpc>
              <a:buFont typeface="Arial" panose="020B0604020202020204" pitchFamily="34" charset="0"/>
              <a:buChar char="•"/>
            </a:pPr>
            <a:r>
              <a:rPr lang="en-US" sz="3600" dirty="0">
                <a:latin typeface="Times New Roman" panose="02020603050405020304" pitchFamily="18" charset="0"/>
                <a:ea typeface="Calibri" panose="020F0502020204030204" pitchFamily="34" charset="0"/>
                <a:cs typeface="Times New Roman" panose="02020603050405020304" pitchFamily="18" charset="0"/>
              </a:rPr>
              <a:t>Public policies are created to achieve specific objectives for the benefit of the public.</a:t>
            </a:r>
          </a:p>
          <a:p>
            <a:pPr marL="571500" lvl="0" indent="-571500">
              <a:lnSpc>
                <a:spcPct val="150000"/>
              </a:lnSpc>
              <a:buFont typeface="Arial" panose="020B0604020202020204" pitchFamily="34" charset="0"/>
              <a:buChar char="•"/>
            </a:pPr>
            <a:r>
              <a:rPr lang="en-US" sz="3600" dirty="0">
                <a:latin typeface="Times New Roman" panose="02020603050405020304" pitchFamily="18" charset="0"/>
                <a:ea typeface="Calibri" panose="020F0502020204030204" pitchFamily="34" charset="0"/>
                <a:cs typeface="Times New Roman" panose="02020603050405020304" pitchFamily="18" charset="0"/>
              </a:rPr>
              <a:t>These policies outline the government’s programs and actions.</a:t>
            </a:r>
          </a:p>
          <a:p>
            <a:pPr lvl="0">
              <a:lnSpc>
                <a:spcPct val="150000"/>
              </a:lnSpc>
            </a:pPr>
            <a:endParaRPr lang="en-IN" sz="4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641860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616449" y="256962"/>
            <a:ext cx="11334918" cy="6147965"/>
          </a:xfrm>
          <a:prstGeom prst="rect">
            <a:avLst/>
          </a:prstGeom>
          <a:noFill/>
        </p:spPr>
        <p:txBody>
          <a:bodyPr wrap="square">
            <a:spAutoFit/>
          </a:bodyPr>
          <a:lstStyle/>
          <a:p>
            <a:pPr lvl="0" algn="ctr">
              <a:lnSpc>
                <a:spcPct val="150000"/>
              </a:lnSpc>
            </a:pPr>
            <a:r>
              <a:rPr lang="en-US"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Major Reforms of the Indian Economy</a:t>
            </a:r>
          </a:p>
          <a:p>
            <a:pPr>
              <a:lnSpc>
                <a:spcPct val="150000"/>
              </a:lnSpc>
              <a:spcAft>
                <a:spcPts val="800"/>
              </a:spcAft>
            </a:pPr>
            <a:r>
              <a:rPr lang="en-IN" sz="2800" b="1" kern="100" dirty="0">
                <a:effectLst/>
                <a:latin typeface="Times New Roman" panose="02020603050405020304" pitchFamily="18" charset="0"/>
                <a:ea typeface="Calibri" panose="020F0502020204030204" pitchFamily="34" charset="0"/>
                <a:cs typeface="Vrinda" panose="020B0502040204020203" pitchFamily="34" charset="0"/>
              </a:rPr>
              <a:t>Public Sector Reforms</a:t>
            </a:r>
            <a:endParaRPr lang="en-IN" sz="2800" kern="100" dirty="0">
              <a:effectLst/>
              <a:latin typeface="Calibri" panose="020F0502020204030204" pitchFamily="34" charset="0"/>
              <a:ea typeface="Calibri" panose="020F0502020204030204" pitchFamily="34" charset="0"/>
              <a:cs typeface="Vrinda" panose="020B0502040204020203" pitchFamily="34" charset="0"/>
            </a:endParaRPr>
          </a:p>
          <a:p>
            <a:pPr>
              <a:lnSpc>
                <a:spcPct val="150000"/>
              </a:lnSpc>
              <a:spcAft>
                <a:spcPts val="800"/>
              </a:spcAft>
            </a:pPr>
            <a:r>
              <a:rPr lang="en-IN" sz="2800" kern="100" dirty="0">
                <a:effectLst/>
                <a:latin typeface="Times New Roman" panose="02020603050405020304" pitchFamily="18" charset="0"/>
                <a:ea typeface="Calibri" panose="020F0502020204030204" pitchFamily="34" charset="0"/>
                <a:cs typeface="Vrinda" panose="020B0502040204020203" pitchFamily="34" charset="0"/>
              </a:rPr>
              <a:t>The Indian Government began a limited process of disinvestment of its ownership and equity in public sector industries rather than complete privatization, holding 51% of the equity and leadership control.</a:t>
            </a:r>
            <a:endParaRPr lang="en-IN" sz="2800" kern="100" dirty="0">
              <a:effectLst/>
              <a:latin typeface="Calibri" panose="020F0502020204030204" pitchFamily="34" charset="0"/>
              <a:ea typeface="Calibri" panose="020F0502020204030204" pitchFamily="34" charset="0"/>
              <a:cs typeface="Vrinda" panose="020B0502040204020203" pitchFamily="34" charset="0"/>
            </a:endParaRPr>
          </a:p>
          <a:p>
            <a:pPr>
              <a:lnSpc>
                <a:spcPct val="150000"/>
              </a:lnSpc>
              <a:spcAft>
                <a:spcPts val="800"/>
              </a:spcAft>
            </a:pPr>
            <a:r>
              <a:rPr lang="en-IN" sz="2800" b="1" kern="100" dirty="0">
                <a:effectLst/>
                <a:latin typeface="Times New Roman" panose="02020603050405020304" pitchFamily="18" charset="0"/>
                <a:ea typeface="Calibri" panose="020F0502020204030204" pitchFamily="34" charset="0"/>
                <a:cs typeface="Vrinda" panose="020B0502040204020203" pitchFamily="34" charset="0"/>
              </a:rPr>
              <a:t>Tax Reforms</a:t>
            </a:r>
            <a:endParaRPr lang="en-IN" sz="2800" kern="100" dirty="0">
              <a:effectLst/>
              <a:latin typeface="Calibri" panose="020F0502020204030204" pitchFamily="34" charset="0"/>
              <a:ea typeface="Calibri" panose="020F0502020204030204" pitchFamily="34" charset="0"/>
              <a:cs typeface="Vrinda" panose="020B0502040204020203" pitchFamily="34" charset="0"/>
            </a:endParaRPr>
          </a:p>
          <a:p>
            <a:pPr>
              <a:lnSpc>
                <a:spcPct val="150000"/>
              </a:lnSpc>
              <a:spcAft>
                <a:spcPts val="800"/>
              </a:spcAft>
            </a:pPr>
            <a:r>
              <a:rPr lang="en-IN" sz="2800" kern="100" dirty="0">
                <a:effectLst/>
                <a:latin typeface="Times New Roman" panose="02020603050405020304" pitchFamily="18" charset="0"/>
                <a:ea typeface="Calibri" panose="020F0502020204030204" pitchFamily="34" charset="0"/>
                <a:cs typeface="Vrinda" panose="020B0502040204020203" pitchFamily="34" charset="0"/>
              </a:rPr>
              <a:t>Corporate income tax was lessened to 46% from 51.75% for public enterprises. The highest marginal rate of private income tax was lowered to 40%, 56%, in June 1991.</a:t>
            </a:r>
            <a:endParaRPr lang="en-IN" sz="2800" kern="100" dirty="0">
              <a:effectLst/>
              <a:latin typeface="Calibri" panose="020F0502020204030204" pitchFamily="34" charset="0"/>
              <a:ea typeface="Calibri" panose="020F0502020204030204" pitchFamily="34" charset="0"/>
              <a:cs typeface="Vrinda" panose="020B0502040204020203" pitchFamily="34" charset="0"/>
            </a:endParaRPr>
          </a:p>
        </p:txBody>
      </p:sp>
    </p:spTree>
    <p:extLst>
      <p:ext uri="{BB962C8B-B14F-4D97-AF65-F5344CB8AC3E}">
        <p14:creationId xmlns:p14="http://schemas.microsoft.com/office/powerpoint/2010/main" val="4003844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760288" y="256962"/>
            <a:ext cx="11191079" cy="5493299"/>
          </a:xfrm>
          <a:prstGeom prst="rect">
            <a:avLst/>
          </a:prstGeom>
          <a:noFill/>
        </p:spPr>
        <p:txBody>
          <a:bodyPr wrap="square">
            <a:spAutoFit/>
          </a:bodyPr>
          <a:lstStyle/>
          <a:p>
            <a:pPr lvl="0" algn="ctr">
              <a:lnSpc>
                <a:spcPct val="150000"/>
              </a:lnSpc>
            </a:pPr>
            <a:r>
              <a:rPr lang="en-US"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Major Reforms of the Indian Economy</a:t>
            </a:r>
          </a:p>
          <a:p>
            <a:pPr>
              <a:lnSpc>
                <a:spcPct val="150000"/>
              </a:lnSpc>
              <a:spcAft>
                <a:spcPts val="800"/>
              </a:spcAft>
            </a:pPr>
            <a:r>
              <a:rPr lang="en-US" sz="2800" b="1" kern="100" dirty="0">
                <a:effectLst/>
                <a:latin typeface="Times New Roman" panose="02020603050405020304" pitchFamily="18" charset="0"/>
                <a:ea typeface="Calibri" panose="020F0502020204030204" pitchFamily="34" charset="0"/>
                <a:cs typeface="Vrinda" panose="020B0502040204020203" pitchFamily="34" charset="0"/>
              </a:rPr>
              <a:t>Trade and Exchange Rate Policy</a:t>
            </a:r>
          </a:p>
          <a:p>
            <a:pPr>
              <a:lnSpc>
                <a:spcPct val="150000"/>
              </a:lnSpc>
              <a:spcAft>
                <a:spcPts val="800"/>
              </a:spcAft>
            </a:pPr>
            <a:r>
              <a:rPr lang="en-US" sz="2800" kern="100" dirty="0">
                <a:effectLst/>
                <a:latin typeface="Times New Roman" panose="02020603050405020304" pitchFamily="18" charset="0"/>
                <a:ea typeface="Calibri" panose="020F0502020204030204" pitchFamily="34" charset="0"/>
                <a:cs typeface="Vrinda" panose="020B0502040204020203" pitchFamily="34" charset="0"/>
              </a:rPr>
              <a:t>All raw materials required for manufacturing and capital products could be imported without limitations with few vital peculiarities.</a:t>
            </a:r>
          </a:p>
          <a:p>
            <a:pPr>
              <a:lnSpc>
                <a:spcPct val="150000"/>
              </a:lnSpc>
              <a:spcAft>
                <a:spcPts val="800"/>
              </a:spcAft>
            </a:pPr>
            <a:r>
              <a:rPr lang="en-US" sz="2800" kern="100" dirty="0">
                <a:effectLst/>
                <a:latin typeface="Times New Roman" panose="02020603050405020304" pitchFamily="18" charset="0"/>
                <a:ea typeface="Calibri" panose="020F0502020204030204" pitchFamily="34" charset="0"/>
                <a:cs typeface="Vrinda" panose="020B0502040204020203" pitchFamily="34" charset="0"/>
              </a:rPr>
              <a:t>•	The rupee value fell about 24% in July 1991 to align the exchange rate with the market rate.</a:t>
            </a:r>
          </a:p>
          <a:p>
            <a:pPr>
              <a:lnSpc>
                <a:spcPct val="150000"/>
              </a:lnSpc>
              <a:spcAft>
                <a:spcPts val="800"/>
              </a:spcAft>
            </a:pPr>
            <a:r>
              <a:rPr lang="en-US" sz="2800" kern="100" dirty="0">
                <a:effectLst/>
                <a:latin typeface="Times New Roman" panose="02020603050405020304" pitchFamily="18" charset="0"/>
                <a:ea typeface="Calibri" panose="020F0502020204030204" pitchFamily="34" charset="0"/>
                <a:cs typeface="Vrinda" panose="020B0502040204020203" pitchFamily="34" charset="0"/>
              </a:rPr>
              <a:t>•	India changed to a new system of market-based exchange rates to supervise floating rates in 1993.</a:t>
            </a:r>
          </a:p>
        </p:txBody>
      </p:sp>
    </p:spTree>
    <p:extLst>
      <p:ext uri="{BB962C8B-B14F-4D97-AF65-F5344CB8AC3E}">
        <p14:creationId xmlns:p14="http://schemas.microsoft.com/office/powerpoint/2010/main" val="42720550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780836" y="256962"/>
            <a:ext cx="11170531" cy="6147965"/>
          </a:xfrm>
          <a:prstGeom prst="rect">
            <a:avLst/>
          </a:prstGeom>
          <a:noFill/>
        </p:spPr>
        <p:txBody>
          <a:bodyPr wrap="square">
            <a:spAutoFit/>
          </a:bodyPr>
          <a:lstStyle/>
          <a:p>
            <a:pPr lvl="0" algn="ctr">
              <a:lnSpc>
                <a:spcPct val="150000"/>
              </a:lnSpc>
            </a:pPr>
            <a:r>
              <a:rPr lang="en-US"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Major Reforms of the Indian Economy</a:t>
            </a:r>
          </a:p>
          <a:p>
            <a:pPr>
              <a:lnSpc>
                <a:spcPct val="150000"/>
              </a:lnSpc>
              <a:spcAft>
                <a:spcPts val="800"/>
              </a:spcAft>
            </a:pPr>
            <a:r>
              <a:rPr lang="en-IN" sz="2800" b="1" kern="100" dirty="0">
                <a:effectLst/>
                <a:latin typeface="Times New Roman" panose="02020603050405020304" pitchFamily="18" charset="0"/>
                <a:ea typeface="Calibri" panose="020F0502020204030204" pitchFamily="34" charset="0"/>
                <a:cs typeface="Vrinda" panose="020B0502040204020203" pitchFamily="34" charset="0"/>
              </a:rPr>
              <a:t>Foreign Investment</a:t>
            </a:r>
            <a:endParaRPr lang="en-IN" sz="2800" kern="100" dirty="0">
              <a:effectLst/>
              <a:latin typeface="Calibri" panose="020F0502020204030204" pitchFamily="34" charset="0"/>
              <a:ea typeface="Calibri" panose="020F0502020204030204" pitchFamily="34" charset="0"/>
              <a:cs typeface="Vrinda" panose="020B0502040204020203" pitchFamily="34" charset="0"/>
            </a:endParaRPr>
          </a:p>
          <a:p>
            <a:pPr>
              <a:lnSpc>
                <a:spcPct val="150000"/>
              </a:lnSpc>
              <a:spcAft>
                <a:spcPts val="800"/>
              </a:spcAft>
            </a:pPr>
            <a:r>
              <a:rPr lang="en-IN" sz="2800" kern="100" dirty="0">
                <a:effectLst/>
                <a:latin typeface="Times New Roman" panose="02020603050405020304" pitchFamily="18" charset="0"/>
                <a:ea typeface="Calibri" panose="020F0502020204030204" pitchFamily="34" charset="0"/>
                <a:cs typeface="Vrinda" panose="020B0502040204020203" pitchFamily="34" charset="0"/>
              </a:rPr>
              <a:t>The </a:t>
            </a:r>
            <a:r>
              <a:rPr lang="en-IN" sz="2800" b="1" i="1" kern="100" dirty="0">
                <a:effectLst/>
                <a:latin typeface="Times New Roman" panose="02020603050405020304" pitchFamily="18" charset="0"/>
                <a:ea typeface="Calibri" panose="020F0502020204030204" pitchFamily="34" charset="0"/>
                <a:cs typeface="Vrinda" panose="020B0502040204020203" pitchFamily="34" charset="0"/>
              </a:rPr>
              <a:t>country had an intensely limited and antagonistic foreign investment guideline before the 1991 economic reforms</a:t>
            </a:r>
            <a:r>
              <a:rPr lang="en-IN" sz="2800" kern="100" dirty="0">
                <a:effectLst/>
                <a:latin typeface="Times New Roman" panose="02020603050405020304" pitchFamily="18" charset="0"/>
                <a:ea typeface="Calibri" panose="020F0502020204030204" pitchFamily="34" charset="0"/>
                <a:cs typeface="Vrinda" panose="020B0502040204020203" pitchFamily="34" charset="0"/>
              </a:rPr>
              <a:t>. The new technique supported foreign investment vigorously in numerous ways.</a:t>
            </a:r>
            <a:endParaRPr lang="en-IN" sz="2800" kern="1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en-IN" sz="2800" kern="100" dirty="0">
                <a:effectLst/>
                <a:latin typeface="Times New Roman" panose="02020603050405020304" pitchFamily="18" charset="0"/>
                <a:ea typeface="Calibri" panose="020F0502020204030204" pitchFamily="34" charset="0"/>
                <a:cs typeface="Vrinda" panose="020B0502040204020203" pitchFamily="34" charset="0"/>
              </a:rPr>
              <a:t>From a long list of 34 industries, permission was granted to a foreign equity investment of up to 51%.</a:t>
            </a:r>
            <a:endParaRPr lang="en-IN" sz="2800" kern="1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en-IN" sz="2800" kern="100" dirty="0">
                <a:effectLst/>
                <a:latin typeface="Times New Roman" panose="02020603050405020304" pitchFamily="18" charset="0"/>
                <a:ea typeface="Calibri" panose="020F0502020204030204" pitchFamily="34" charset="0"/>
                <a:cs typeface="Vrinda" panose="020B0502040204020203" pitchFamily="34" charset="0"/>
              </a:rPr>
              <a:t>Approval from the Governance was needed in case investments were more than 51%.</a:t>
            </a:r>
            <a:endParaRPr lang="en-IN" sz="2800" kern="100" dirty="0">
              <a:effectLst/>
              <a:latin typeface="Calibri" panose="020F0502020204030204" pitchFamily="34" charset="0"/>
              <a:ea typeface="Calibri" panose="020F0502020204030204" pitchFamily="34" charset="0"/>
              <a:cs typeface="Vrinda" panose="020B0502040204020203" pitchFamily="34" charset="0"/>
            </a:endParaRPr>
          </a:p>
        </p:txBody>
      </p:sp>
    </p:spTree>
    <p:extLst>
      <p:ext uri="{BB962C8B-B14F-4D97-AF65-F5344CB8AC3E}">
        <p14:creationId xmlns:p14="http://schemas.microsoft.com/office/powerpoint/2010/main" val="18912670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246580" y="256962"/>
            <a:ext cx="11704787" cy="6178486"/>
          </a:xfrm>
          <a:prstGeom prst="rect">
            <a:avLst/>
          </a:prstGeom>
          <a:noFill/>
        </p:spPr>
        <p:txBody>
          <a:bodyPr wrap="square">
            <a:spAutoFit/>
          </a:bodyPr>
          <a:lstStyle/>
          <a:p>
            <a:pPr>
              <a:lnSpc>
                <a:spcPct val="150000"/>
              </a:lnSpc>
              <a:spcAft>
                <a:spcPts val="800"/>
              </a:spcAft>
            </a:pPr>
            <a:r>
              <a:rPr lang="en-IN" sz="2800" b="1" kern="100" dirty="0">
                <a:effectLst/>
                <a:latin typeface="Times New Roman" panose="02020603050405020304" pitchFamily="18" charset="0"/>
                <a:ea typeface="Calibri" panose="020F0502020204030204" pitchFamily="34" charset="0"/>
                <a:cs typeface="Vrinda" panose="020B0502040204020203" pitchFamily="34" charset="0"/>
              </a:rPr>
              <a:t>Industrial Policy</a:t>
            </a:r>
            <a:endParaRPr lang="en-IN" sz="2800" b="1" kern="100" dirty="0">
              <a:effectLst/>
              <a:latin typeface="Calibri" panose="020F0502020204030204" pitchFamily="34" charset="0"/>
              <a:ea typeface="Calibri" panose="020F0502020204030204" pitchFamily="34" charset="0"/>
              <a:cs typeface="Vrinda" panose="020B0502040204020203" pitchFamily="34" charset="0"/>
            </a:endParaRPr>
          </a:p>
          <a:p>
            <a:pPr>
              <a:lnSpc>
                <a:spcPct val="150000"/>
              </a:lnSpc>
              <a:spcAft>
                <a:spcPts val="800"/>
              </a:spcAft>
            </a:pPr>
            <a:r>
              <a:rPr lang="en-IN" sz="2500" kern="100" dirty="0">
                <a:effectLst/>
                <a:latin typeface="Times New Roman" panose="02020603050405020304" pitchFamily="18" charset="0"/>
                <a:ea typeface="Calibri" panose="020F0502020204030204" pitchFamily="34" charset="0"/>
                <a:cs typeface="Vrinda" panose="020B0502040204020203" pitchFamily="34" charset="0"/>
              </a:rPr>
              <a:t>This policy has noticed the most extreme changes due to the reform agenda. There is no longer a necessity for the Government to approve fresh investments or for the considerable increase of present capability as it was earlier under License Raj or industrial licensing.</a:t>
            </a:r>
            <a:endParaRPr lang="en-IN" sz="2500" kern="1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en-IN" sz="2500" kern="100" dirty="0">
                <a:effectLst/>
                <a:latin typeface="Times New Roman" panose="02020603050405020304" pitchFamily="18" charset="0"/>
                <a:ea typeface="Calibri" panose="020F0502020204030204" pitchFamily="34" charset="0"/>
                <a:cs typeface="Vrinda" panose="020B0502040204020203" pitchFamily="34" charset="0"/>
              </a:rPr>
              <a:t>Presently, only a few businesses need to hold licenses due to pollution and environmental circumstances. It also witnessed the abolishment of the </a:t>
            </a:r>
            <a:r>
              <a:rPr lang="en-IN" sz="2500" b="1" u="sng" kern="100" dirty="0">
                <a:solidFill>
                  <a:srgbClr val="0000FF"/>
                </a:solidFill>
                <a:effectLst/>
                <a:latin typeface="Times New Roman" panose="02020603050405020304" pitchFamily="18" charset="0"/>
                <a:ea typeface="Calibri" panose="020F0502020204030204" pitchFamily="34" charset="0"/>
                <a:cs typeface="Vrinda" panose="020B0502040204020203" pitchFamily="34" charset="0"/>
                <a:hlinkClick r:id="rId2"/>
              </a:rPr>
              <a:t>MRTP Act</a:t>
            </a:r>
            <a:r>
              <a:rPr lang="en-IN" sz="2500" kern="100" dirty="0">
                <a:effectLst/>
                <a:latin typeface="Times New Roman" panose="02020603050405020304" pitchFamily="18" charset="0"/>
                <a:ea typeface="Calibri" panose="020F0502020204030204" pitchFamily="34" charset="0"/>
                <a:cs typeface="Vrinda" panose="020B0502040204020203" pitchFamily="34" charset="0"/>
              </a:rPr>
              <a:t>.</a:t>
            </a:r>
            <a:endParaRPr lang="en-IN" sz="2500" kern="1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en-IN" sz="2500" kern="100" dirty="0">
                <a:effectLst/>
                <a:latin typeface="Times New Roman" panose="02020603050405020304" pitchFamily="18" charset="0"/>
                <a:ea typeface="Calibri" panose="020F0502020204030204" pitchFamily="34" charset="0"/>
                <a:cs typeface="Vrinda" panose="020B0502040204020203" pitchFamily="34" charset="0"/>
              </a:rPr>
              <a:t>Private sectors included various important sectors like hydrocarbons (oil and gas probe, production, and refining), telecommunications, air transport, power generation, etc. Whereas there was seen a decline in the operation of enterprises in the public sector.</a:t>
            </a:r>
            <a:endParaRPr lang="en-IN" sz="2500" kern="100" dirty="0">
              <a:effectLst/>
              <a:latin typeface="Calibri" panose="020F0502020204030204" pitchFamily="34" charset="0"/>
              <a:ea typeface="Calibri" panose="020F0502020204030204" pitchFamily="34" charset="0"/>
              <a:cs typeface="Vrinda" panose="020B0502040204020203" pitchFamily="34" charset="0"/>
            </a:endParaRPr>
          </a:p>
        </p:txBody>
      </p:sp>
    </p:spTree>
    <p:extLst>
      <p:ext uri="{BB962C8B-B14F-4D97-AF65-F5344CB8AC3E}">
        <p14:creationId xmlns:p14="http://schemas.microsoft.com/office/powerpoint/2010/main" val="15622361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208544" y="256962"/>
            <a:ext cx="11742823" cy="5501634"/>
          </a:xfrm>
          <a:prstGeom prst="rect">
            <a:avLst/>
          </a:prstGeom>
          <a:noFill/>
        </p:spPr>
        <p:txBody>
          <a:bodyPr wrap="square">
            <a:spAutoFit/>
          </a:bodyPr>
          <a:lstStyle/>
          <a:p>
            <a:pPr>
              <a:lnSpc>
                <a:spcPct val="150000"/>
              </a:lnSpc>
              <a:spcAft>
                <a:spcPts val="800"/>
              </a:spcAft>
            </a:pPr>
            <a:r>
              <a:rPr lang="en-IN" sz="2800" b="1" kern="100" dirty="0">
                <a:effectLst/>
                <a:latin typeface="Times New Roman" panose="02020603050405020304" pitchFamily="18" charset="0"/>
                <a:ea typeface="Calibri" panose="020F0502020204030204" pitchFamily="34" charset="0"/>
                <a:cs typeface="Vrinda" panose="020B0502040204020203" pitchFamily="34" charset="0"/>
              </a:rPr>
              <a:t>Fiscal Stabilization</a:t>
            </a:r>
            <a:endParaRPr lang="en-IN" sz="2800" kern="100" dirty="0">
              <a:effectLst/>
              <a:latin typeface="Calibri" panose="020F0502020204030204" pitchFamily="34" charset="0"/>
              <a:ea typeface="Calibri" panose="020F0502020204030204" pitchFamily="34" charset="0"/>
              <a:cs typeface="Vrinda" panose="020B0502040204020203" pitchFamily="34" charset="0"/>
            </a:endParaRPr>
          </a:p>
          <a:p>
            <a:pPr>
              <a:lnSpc>
                <a:spcPct val="150000"/>
              </a:lnSpc>
              <a:spcAft>
                <a:spcPts val="800"/>
              </a:spcAft>
            </a:pPr>
            <a:r>
              <a:rPr lang="en-IN" sz="2800" kern="100" dirty="0">
                <a:effectLst/>
                <a:latin typeface="Times New Roman" panose="02020603050405020304" pitchFamily="18" charset="0"/>
                <a:ea typeface="Calibri" panose="020F0502020204030204" pitchFamily="34" charset="0"/>
                <a:cs typeface="Vrinda" panose="020B0502040204020203" pitchFamily="34" charset="0"/>
              </a:rPr>
              <a:t>The effectiveness of the economic reforms of 1991 was based upon the attainment of fiscal stabilization. The fiscal deficit of the Central Government was required to be lowered for the reforms to thrive.</a:t>
            </a:r>
            <a:endParaRPr lang="en-IN" sz="2800" kern="1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en-IN" sz="2800" kern="100" dirty="0">
                <a:effectLst/>
                <a:latin typeface="Times New Roman" panose="02020603050405020304" pitchFamily="18" charset="0"/>
                <a:ea typeface="Calibri" panose="020F0502020204030204" pitchFamily="34" charset="0"/>
                <a:cs typeface="Vrinda" panose="020B0502040204020203" pitchFamily="34" charset="0"/>
              </a:rPr>
              <a:t>The expenditure on growth, like the cost of economic and social infrastructure, was reformed.</a:t>
            </a:r>
            <a:endParaRPr lang="en-IN" sz="2800" kern="1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en-IN" sz="2800" kern="100" dirty="0">
                <a:effectLst/>
                <a:latin typeface="Times New Roman" panose="02020603050405020304" pitchFamily="18" charset="0"/>
                <a:ea typeface="Calibri" panose="020F0502020204030204" pitchFamily="34" charset="0"/>
                <a:cs typeface="Vrinda" panose="020B0502040204020203" pitchFamily="34" charset="0"/>
              </a:rPr>
              <a:t>Fertilizer grants were restructured partly in 1992–1993, and export allowances were cancelled in 1991–1992.</a:t>
            </a:r>
            <a:endParaRPr lang="en-IN" sz="2800" kern="100" dirty="0">
              <a:effectLst/>
              <a:latin typeface="Calibri" panose="020F0502020204030204" pitchFamily="34" charset="0"/>
              <a:ea typeface="Calibri" panose="020F0502020204030204" pitchFamily="34" charset="0"/>
              <a:cs typeface="Vrinda" panose="020B0502040204020203" pitchFamily="34" charset="0"/>
            </a:endParaRPr>
          </a:p>
        </p:txBody>
      </p:sp>
    </p:spTree>
    <p:extLst>
      <p:ext uri="{BB962C8B-B14F-4D97-AF65-F5344CB8AC3E}">
        <p14:creationId xmlns:p14="http://schemas.microsoft.com/office/powerpoint/2010/main" val="1537086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481262" y="304800"/>
            <a:ext cx="11438021" cy="5071068"/>
          </a:xfrm>
          <a:prstGeom prst="rect">
            <a:avLst/>
          </a:prstGeom>
          <a:noFill/>
        </p:spPr>
        <p:txBody>
          <a:bodyPr wrap="square">
            <a:spAutoFit/>
          </a:bodyPr>
          <a:lstStyle/>
          <a:p>
            <a:pPr lvl="0" algn="ctr">
              <a:lnSpc>
                <a:spcPct val="150000"/>
              </a:lnSpc>
            </a:pPr>
            <a:r>
              <a:rPr lang="en-US" sz="40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Nature of public policy</a:t>
            </a:r>
          </a:p>
          <a:p>
            <a:pPr lvl="0">
              <a:lnSpc>
                <a:spcPct val="150000"/>
              </a:lnSpc>
            </a:pPr>
            <a:r>
              <a:rPr lang="en-US" sz="3600" b="1" dirty="0">
                <a:latin typeface="Times New Roman" panose="02020603050405020304" pitchFamily="18" charset="0"/>
                <a:ea typeface="Calibri" panose="020F0502020204030204" pitchFamily="34" charset="0"/>
                <a:cs typeface="Times New Roman" panose="02020603050405020304" pitchFamily="18" charset="0"/>
              </a:rPr>
              <a:t>2.	Collective Action:</a:t>
            </a:r>
          </a:p>
          <a:p>
            <a:pPr marL="571500" lvl="0" indent="-571500">
              <a:lnSpc>
                <a:spcPct val="150000"/>
              </a:lnSpc>
              <a:buFont typeface="Arial" panose="020B0604020202020204" pitchFamily="34" charset="0"/>
              <a:buChar char="•"/>
            </a:pPr>
            <a:r>
              <a:rPr lang="en-US" sz="3600" dirty="0">
                <a:latin typeface="Times New Roman" panose="02020603050405020304" pitchFamily="18" charset="0"/>
                <a:ea typeface="Calibri" panose="020F0502020204030204" pitchFamily="34" charset="0"/>
                <a:cs typeface="Times New Roman" panose="02020603050405020304" pitchFamily="18" charset="0"/>
              </a:rPr>
              <a:t>Public policy is the result of the government's collective actions.</a:t>
            </a:r>
          </a:p>
          <a:p>
            <a:pPr marL="571500" lvl="0" indent="-571500">
              <a:lnSpc>
                <a:spcPct val="150000"/>
              </a:lnSpc>
              <a:buFont typeface="Arial" panose="020B0604020202020204" pitchFamily="34" charset="0"/>
              <a:buChar char="•"/>
            </a:pPr>
            <a:r>
              <a:rPr lang="en-US" sz="3600" dirty="0">
                <a:latin typeface="Times New Roman" panose="02020603050405020304" pitchFamily="18" charset="0"/>
                <a:ea typeface="Calibri" panose="020F0502020204030204" pitchFamily="34" charset="0"/>
                <a:cs typeface="Times New Roman" panose="02020603050405020304" pitchFamily="18" charset="0"/>
              </a:rPr>
              <a:t>It represents a pattern or course of activity rather than isolated decisions.</a:t>
            </a:r>
            <a:endParaRPr lang="en-IN" sz="4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4133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481262" y="304800"/>
            <a:ext cx="11438021" cy="6733062"/>
          </a:xfrm>
          <a:prstGeom prst="rect">
            <a:avLst/>
          </a:prstGeom>
          <a:noFill/>
        </p:spPr>
        <p:txBody>
          <a:bodyPr wrap="square">
            <a:spAutoFit/>
          </a:bodyPr>
          <a:lstStyle/>
          <a:p>
            <a:pPr lvl="0" algn="ctr">
              <a:lnSpc>
                <a:spcPct val="150000"/>
              </a:lnSpc>
            </a:pPr>
            <a:r>
              <a:rPr lang="en-US" sz="40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Nature of public policy</a:t>
            </a:r>
          </a:p>
          <a:p>
            <a:pPr lvl="0">
              <a:lnSpc>
                <a:spcPct val="150000"/>
              </a:lnSpc>
            </a:pPr>
            <a:r>
              <a:rPr lang="en-US" sz="3600" b="1" dirty="0">
                <a:latin typeface="Times New Roman" panose="02020603050405020304" pitchFamily="18" charset="0"/>
                <a:ea typeface="Calibri" panose="020F0502020204030204" pitchFamily="34" charset="0"/>
                <a:cs typeface="Times New Roman" panose="02020603050405020304" pitchFamily="18" charset="0"/>
              </a:rPr>
              <a:t>3.	Decision-Making /Government Decisions:</a:t>
            </a:r>
          </a:p>
          <a:p>
            <a:pPr marL="571500" lvl="0" indent="-571500">
              <a:lnSpc>
                <a:spcPct val="150000"/>
              </a:lnSpc>
              <a:buFont typeface="Arial" panose="020B0604020202020204" pitchFamily="34" charset="0"/>
              <a:buChar char="•"/>
            </a:pPr>
            <a:r>
              <a:rPr lang="en-US" sz="3600" dirty="0">
                <a:latin typeface="Times New Roman" panose="02020603050405020304" pitchFamily="18" charset="0"/>
                <a:ea typeface="Calibri" panose="020F0502020204030204" pitchFamily="34" charset="0"/>
                <a:cs typeface="Times New Roman" panose="02020603050405020304" pitchFamily="18" charset="0"/>
              </a:rPr>
              <a:t>Public policy reflects what the government decides or chooses to do.</a:t>
            </a:r>
          </a:p>
          <a:p>
            <a:pPr marL="571500" lvl="0" indent="-571500">
              <a:lnSpc>
                <a:spcPct val="150000"/>
              </a:lnSpc>
              <a:buFont typeface="Arial" panose="020B0604020202020204" pitchFamily="34" charset="0"/>
              <a:buChar char="•"/>
            </a:pPr>
            <a:r>
              <a:rPr lang="en-US" sz="3600" dirty="0">
                <a:latin typeface="Times New Roman" panose="02020603050405020304" pitchFamily="18" charset="0"/>
                <a:ea typeface="Calibri" panose="020F0502020204030204" pitchFamily="34" charset="0"/>
                <a:cs typeface="Times New Roman" panose="02020603050405020304" pitchFamily="18" charset="0"/>
              </a:rPr>
              <a:t>It illustrates the relationship between government units and the political environment within an administrative system.</a:t>
            </a:r>
          </a:p>
          <a:p>
            <a:pPr marL="571500" lvl="0" indent="-571500">
              <a:lnSpc>
                <a:spcPct val="150000"/>
              </a:lnSpc>
              <a:buFont typeface="Arial" panose="020B0604020202020204" pitchFamily="34" charset="0"/>
              <a:buChar char="•"/>
            </a:pPr>
            <a:r>
              <a:rPr lang="en-US" sz="3600" dirty="0">
                <a:latin typeface="Times New Roman" panose="02020603050405020304" pitchFamily="18" charset="0"/>
                <a:ea typeface="Calibri" panose="020F0502020204030204" pitchFamily="34" charset="0"/>
                <a:cs typeface="Times New Roman" panose="02020603050405020304" pitchFamily="18" charset="0"/>
              </a:rPr>
              <a:t>.</a:t>
            </a:r>
            <a:endParaRPr lang="en-IN" sz="4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580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481262" y="304800"/>
            <a:ext cx="11438021" cy="6798977"/>
          </a:xfrm>
          <a:prstGeom prst="rect">
            <a:avLst/>
          </a:prstGeom>
          <a:noFill/>
        </p:spPr>
        <p:txBody>
          <a:bodyPr wrap="square">
            <a:spAutoFit/>
          </a:bodyPr>
          <a:lstStyle/>
          <a:p>
            <a:pPr lvl="0" algn="ctr">
              <a:lnSpc>
                <a:spcPct val="200000"/>
              </a:lnSpc>
            </a:pPr>
            <a:r>
              <a:rPr lang="en-US" sz="40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Nature of public policy</a:t>
            </a:r>
          </a:p>
          <a:p>
            <a:pPr lvl="0">
              <a:lnSpc>
                <a:spcPct val="200000"/>
              </a:lnSpc>
            </a:pPr>
            <a:r>
              <a:rPr lang="en-US" sz="3600" b="1" dirty="0">
                <a:latin typeface="Times New Roman" panose="02020603050405020304" pitchFamily="18" charset="0"/>
                <a:ea typeface="Calibri" panose="020F0502020204030204" pitchFamily="34" charset="0"/>
                <a:cs typeface="Times New Roman" panose="02020603050405020304" pitchFamily="18" charset="0"/>
              </a:rPr>
              <a:t>4.	Various forms of Public Policy:</a:t>
            </a:r>
          </a:p>
          <a:p>
            <a:pPr marL="571500" lvl="0" indent="-571500">
              <a:lnSpc>
                <a:spcPct val="200000"/>
              </a:lnSpc>
              <a:buFont typeface="Arial" panose="020B0604020202020204" pitchFamily="34" charset="0"/>
              <a:buChar char="•"/>
            </a:pPr>
            <a:r>
              <a:rPr lang="en-US" sz="3600" dirty="0">
                <a:latin typeface="Times New Roman" panose="02020603050405020304" pitchFamily="18" charset="0"/>
                <a:ea typeface="Calibri" panose="020F0502020204030204" pitchFamily="34" charset="0"/>
                <a:cs typeface="Times New Roman" panose="02020603050405020304" pitchFamily="18" charset="0"/>
              </a:rPr>
              <a:t>Public policy can take various forms, including laws, ordinances, court decisions, executive orders, and other governmental decisions.</a:t>
            </a:r>
          </a:p>
          <a:p>
            <a:pPr lvl="0">
              <a:lnSpc>
                <a:spcPct val="200000"/>
              </a:lnSpc>
            </a:pPr>
            <a:endParaRPr lang="en-IN" sz="4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08114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481262" y="321129"/>
            <a:ext cx="11438021" cy="5152373"/>
          </a:xfrm>
          <a:prstGeom prst="rect">
            <a:avLst/>
          </a:prstGeom>
          <a:noFill/>
        </p:spPr>
        <p:txBody>
          <a:bodyPr wrap="square">
            <a:spAutoFit/>
          </a:bodyPr>
          <a:lstStyle/>
          <a:p>
            <a:pPr lvl="0" algn="ctr">
              <a:lnSpc>
                <a:spcPct val="150000"/>
              </a:lnSpc>
            </a:pPr>
            <a:r>
              <a:rPr lang="en-US" sz="40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Nature of public policy</a:t>
            </a:r>
          </a:p>
          <a:p>
            <a:pPr lvl="0">
              <a:lnSpc>
                <a:spcPct val="150000"/>
              </a:lnSpc>
            </a:pPr>
            <a:r>
              <a:rPr lang="en-US" sz="3600" b="1" dirty="0">
                <a:latin typeface="Times New Roman" panose="02020603050405020304" pitchFamily="18" charset="0"/>
                <a:ea typeface="Calibri" panose="020F0502020204030204" pitchFamily="34" charset="0"/>
                <a:cs typeface="Times New Roman" panose="02020603050405020304" pitchFamily="18" charset="0"/>
              </a:rPr>
              <a:t>5.	Positive Action:</a:t>
            </a:r>
          </a:p>
          <a:p>
            <a:pPr marL="571500" lvl="0" indent="-571500">
              <a:lnSpc>
                <a:spcPct val="150000"/>
              </a:lnSpc>
              <a:buFont typeface="Arial" panose="020B0604020202020204" pitchFamily="34" charset="0"/>
              <a:buChar char="•"/>
            </a:pPr>
            <a:r>
              <a:rPr lang="en-US" sz="3600" dirty="0">
                <a:latin typeface="Times New Roman" panose="02020603050405020304" pitchFamily="18" charset="0"/>
                <a:ea typeface="Calibri" panose="020F0502020204030204" pitchFamily="34" charset="0"/>
                <a:cs typeface="Times New Roman" panose="02020603050405020304" pitchFamily="18" charset="0"/>
              </a:rPr>
              <a:t>Public policy depicts government concern and action on a particular problems.</a:t>
            </a:r>
          </a:p>
          <a:p>
            <a:pPr marL="571500" lvl="0" indent="-571500">
              <a:lnSpc>
                <a:spcPct val="150000"/>
              </a:lnSpc>
              <a:buFont typeface="Arial" panose="020B0604020202020204" pitchFamily="34" charset="0"/>
              <a:buChar char="•"/>
            </a:pPr>
            <a:r>
              <a:rPr lang="en-US" sz="3600" dirty="0">
                <a:latin typeface="Times New Roman" panose="02020603050405020304" pitchFamily="18" charset="0"/>
                <a:ea typeface="Calibri" panose="020F0502020204030204" pitchFamily="34" charset="0"/>
                <a:cs typeface="Times New Roman" panose="02020603050405020304" pitchFamily="18" charset="0"/>
              </a:rPr>
              <a:t>It is backed by the sanction of law and authority.</a:t>
            </a:r>
          </a:p>
          <a:p>
            <a:pPr lvl="0">
              <a:lnSpc>
                <a:spcPct val="150000"/>
              </a:lnSpc>
            </a:pPr>
            <a:endParaRPr lang="en-IN" sz="4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78581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481262" y="321129"/>
            <a:ext cx="11438021" cy="3409075"/>
          </a:xfrm>
          <a:prstGeom prst="rect">
            <a:avLst/>
          </a:prstGeom>
          <a:noFill/>
        </p:spPr>
        <p:txBody>
          <a:bodyPr wrap="square">
            <a:spAutoFit/>
          </a:bodyPr>
          <a:lstStyle/>
          <a:p>
            <a:pPr lvl="0" algn="ctr">
              <a:lnSpc>
                <a:spcPct val="150000"/>
              </a:lnSpc>
            </a:pPr>
            <a:r>
              <a:rPr lang="en-US" sz="40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Nature of public policy</a:t>
            </a:r>
          </a:p>
          <a:p>
            <a:pPr lvl="0">
              <a:lnSpc>
                <a:spcPct val="150000"/>
              </a:lnSpc>
            </a:pPr>
            <a:r>
              <a:rPr lang="en-US" sz="3600" b="1" dirty="0">
                <a:latin typeface="Times New Roman" panose="02020603050405020304" pitchFamily="18" charset="0"/>
                <a:ea typeface="Calibri" panose="020F0502020204030204" pitchFamily="34" charset="0"/>
                <a:cs typeface="Times New Roman" panose="02020603050405020304" pitchFamily="18" charset="0"/>
              </a:rPr>
              <a:t>6.	Negative Action:</a:t>
            </a:r>
          </a:p>
          <a:p>
            <a:pPr marL="571500" lvl="0" indent="-571500">
              <a:lnSpc>
                <a:spcPct val="150000"/>
              </a:lnSpc>
              <a:buFont typeface="Arial" panose="020B0604020202020204" pitchFamily="34" charset="0"/>
              <a:buChar char="•"/>
            </a:pPr>
            <a:r>
              <a:rPr lang="en-US" sz="3600" dirty="0">
                <a:latin typeface="Times New Roman" panose="02020603050405020304" pitchFamily="18" charset="0"/>
                <a:ea typeface="Calibri" panose="020F0502020204030204" pitchFamily="34" charset="0"/>
                <a:cs typeface="Times New Roman" panose="02020603050405020304" pitchFamily="18" charset="0"/>
              </a:rPr>
              <a:t>Public policy can also involve decisions to not take action on certain issues.</a:t>
            </a:r>
          </a:p>
        </p:txBody>
      </p:sp>
    </p:spTree>
    <p:extLst>
      <p:ext uri="{BB962C8B-B14F-4D97-AF65-F5344CB8AC3E}">
        <p14:creationId xmlns:p14="http://schemas.microsoft.com/office/powerpoint/2010/main" val="3450654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481262" y="321129"/>
            <a:ext cx="11438021" cy="5071068"/>
          </a:xfrm>
          <a:prstGeom prst="rect">
            <a:avLst/>
          </a:prstGeom>
          <a:noFill/>
        </p:spPr>
        <p:txBody>
          <a:bodyPr wrap="square">
            <a:spAutoFit/>
          </a:bodyPr>
          <a:lstStyle/>
          <a:p>
            <a:pPr lvl="0" algn="ctr">
              <a:lnSpc>
                <a:spcPct val="150000"/>
              </a:lnSpc>
            </a:pPr>
            <a:r>
              <a:rPr lang="en-US" sz="40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Nature of public policy</a:t>
            </a:r>
          </a:p>
          <a:p>
            <a:pPr lvl="0">
              <a:lnSpc>
                <a:spcPct val="150000"/>
              </a:lnSpc>
            </a:pPr>
            <a:r>
              <a:rPr lang="en-US" sz="3600" b="1" dirty="0">
                <a:latin typeface="Times New Roman" panose="02020603050405020304" pitchFamily="18" charset="0"/>
                <a:ea typeface="Calibri" panose="020F0502020204030204" pitchFamily="34" charset="0"/>
                <a:cs typeface="Times New Roman" panose="02020603050405020304" pitchFamily="18" charset="0"/>
              </a:rPr>
              <a:t>7.	Policy vs. Goals:</a:t>
            </a:r>
          </a:p>
          <a:p>
            <a:pPr marL="571500" lvl="0" indent="-571500">
              <a:lnSpc>
                <a:spcPct val="150000"/>
              </a:lnSpc>
              <a:buFont typeface="Arial" panose="020B0604020202020204" pitchFamily="34" charset="0"/>
              <a:buChar char="•"/>
            </a:pPr>
            <a:r>
              <a:rPr lang="en-US" sz="3600" dirty="0">
                <a:latin typeface="Times New Roman" panose="02020603050405020304" pitchFamily="18" charset="0"/>
                <a:ea typeface="Calibri" panose="020F0502020204030204" pitchFamily="34" charset="0"/>
                <a:cs typeface="Times New Roman" panose="02020603050405020304" pitchFamily="18" charset="0"/>
              </a:rPr>
              <a:t>Goals are desired states that a society or organization aims to achieve.</a:t>
            </a:r>
          </a:p>
          <a:p>
            <a:pPr marL="571500" lvl="0" indent="-571500">
              <a:lnSpc>
                <a:spcPct val="150000"/>
              </a:lnSpc>
              <a:buFont typeface="Arial" panose="020B0604020202020204" pitchFamily="34" charset="0"/>
              <a:buChar char="•"/>
            </a:pPr>
            <a:r>
              <a:rPr lang="en-US" sz="3600" dirty="0">
                <a:latin typeface="Times New Roman" panose="02020603050405020304" pitchFamily="18" charset="0"/>
                <a:ea typeface="Calibri" panose="020F0502020204030204" pitchFamily="34" charset="0"/>
                <a:cs typeface="Times New Roman" panose="02020603050405020304" pitchFamily="18" charset="0"/>
              </a:rPr>
              <a:t>Public Policies are the instruments or means to achieve these goals.</a:t>
            </a:r>
          </a:p>
        </p:txBody>
      </p:sp>
    </p:spTree>
    <p:extLst>
      <p:ext uri="{BB962C8B-B14F-4D97-AF65-F5344CB8AC3E}">
        <p14:creationId xmlns:p14="http://schemas.microsoft.com/office/powerpoint/2010/main" val="3071386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53575-4B13-F209-60ED-DFFEFC87A76F}"/>
              </a:ext>
            </a:extLst>
          </p:cNvPr>
          <p:cNvSpPr txBox="1"/>
          <p:nvPr/>
        </p:nvSpPr>
        <p:spPr>
          <a:xfrm>
            <a:off x="261260" y="239484"/>
            <a:ext cx="11740242" cy="5266826"/>
          </a:xfrm>
          <a:prstGeom prst="rect">
            <a:avLst/>
          </a:prstGeom>
          <a:noFill/>
        </p:spPr>
        <p:txBody>
          <a:bodyPr wrap="square">
            <a:spAutoFit/>
          </a:bodyPr>
          <a:lstStyle/>
          <a:p>
            <a:pPr lvl="0" algn="ctr">
              <a:lnSpc>
                <a:spcPct val="150000"/>
              </a:lnSpc>
            </a:pPr>
            <a:r>
              <a:rPr lang="en-US"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Nature of public policy</a:t>
            </a:r>
          </a:p>
          <a:p>
            <a:pPr lvl="0">
              <a:lnSpc>
                <a:spcPct val="150000"/>
              </a:lnSpc>
            </a:pPr>
            <a:r>
              <a:rPr lang="en-US" sz="3200" b="1" dirty="0">
                <a:latin typeface="Times New Roman" panose="02020603050405020304" pitchFamily="18" charset="0"/>
                <a:ea typeface="Calibri" panose="020F0502020204030204" pitchFamily="34" charset="0"/>
                <a:cs typeface="Times New Roman" panose="02020603050405020304" pitchFamily="18" charset="0"/>
              </a:rPr>
              <a:t>8.	  Illustration of Policy::</a:t>
            </a:r>
          </a:p>
          <a:p>
            <a:pPr marL="571500" lvl="0" indent="-571500">
              <a:lnSpc>
                <a:spcPct val="150000"/>
              </a:lnSpc>
              <a:buFont typeface="Arial" panose="020B0604020202020204" pitchFamily="34" charset="0"/>
              <a:buChar char="•"/>
            </a:pPr>
            <a:r>
              <a:rPr lang="en-US" sz="3200" dirty="0">
                <a:latin typeface="Times New Roman" panose="02020603050405020304" pitchFamily="18" charset="0"/>
                <a:ea typeface="Calibri" panose="020F0502020204030204" pitchFamily="34" charset="0"/>
                <a:cs typeface="Times New Roman" panose="02020603050405020304" pitchFamily="18" charset="0"/>
              </a:rPr>
              <a:t>Example: Poverty alleviation policies like the Integrated Rural Development Programme (IRDP) and the National Rural Employment Programme (NREP).</a:t>
            </a:r>
          </a:p>
          <a:p>
            <a:pPr marL="571500" lvl="0" indent="-571500">
              <a:lnSpc>
                <a:spcPct val="150000"/>
              </a:lnSpc>
              <a:buFont typeface="Arial" panose="020B0604020202020204" pitchFamily="34" charset="0"/>
              <a:buChar char="•"/>
            </a:pPr>
            <a:r>
              <a:rPr lang="en-US" sz="3200" dirty="0">
                <a:latin typeface="Times New Roman" panose="02020603050405020304" pitchFamily="18" charset="0"/>
                <a:ea typeface="Calibri" panose="020F0502020204030204" pitchFamily="34" charset="0"/>
                <a:cs typeface="Times New Roman" panose="02020603050405020304" pitchFamily="18" charset="0"/>
              </a:rPr>
              <a:t>These programs have specific goals, timelines, and resources to achieve the overarching goal of poverty alleviation.</a:t>
            </a:r>
          </a:p>
        </p:txBody>
      </p:sp>
    </p:spTree>
    <p:extLst>
      <p:ext uri="{BB962C8B-B14F-4D97-AF65-F5344CB8AC3E}">
        <p14:creationId xmlns:p14="http://schemas.microsoft.com/office/powerpoint/2010/main" val="4207020858"/>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Basis</Template>
  <TotalTime>413</TotalTime>
  <Words>1309</Words>
  <Application>Microsoft Office PowerPoint</Application>
  <PresentationFormat>Widescreen</PresentationFormat>
  <Paragraphs>102</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Corbel</vt:lpstr>
      <vt:lpstr>Courier New</vt:lpstr>
      <vt:lpstr>Symbol</vt:lpstr>
      <vt:lpstr>Times New Roman</vt:lpstr>
      <vt:lpstr>Basis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Abu Mahomed Shumsuz Zaman</dc:creator>
  <cp:lastModifiedBy>Abu Mahomed Shumsuz Zaman</cp:lastModifiedBy>
  <cp:revision>44</cp:revision>
  <dcterms:created xsi:type="dcterms:W3CDTF">2024-07-16T04:22:51Z</dcterms:created>
  <dcterms:modified xsi:type="dcterms:W3CDTF">2024-12-10T11:49:01Z</dcterms:modified>
</cp:coreProperties>
</file>