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256" r:id="rId2"/>
    <p:sldId id="257" r:id="rId3"/>
    <p:sldId id="261" r:id="rId4"/>
    <p:sldId id="262" r:id="rId5"/>
    <p:sldId id="264" r:id="rId6"/>
    <p:sldId id="277" r:id="rId7"/>
    <p:sldId id="266" r:id="rId8"/>
    <p:sldId id="267" r:id="rId9"/>
    <p:sldId id="268" r:id="rId10"/>
    <p:sldId id="269" r:id="rId11"/>
    <p:sldId id="270" r:id="rId12"/>
    <p:sldId id="271" r:id="rId13"/>
    <p:sldId id="272" r:id="rId14"/>
    <p:sldId id="273" r:id="rId15"/>
    <p:sldId id="274" r:id="rId16"/>
    <p:sldId id="275" r:id="rId17"/>
    <p:sldId id="276" r:id="rId18"/>
    <p:sldId id="278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129" autoAdjust="0"/>
    <p:restoredTop sz="94660"/>
  </p:normalViewPr>
  <p:slideViewPr>
    <p:cSldViewPr>
      <p:cViewPr varScale="1">
        <p:scale>
          <a:sx n="62" d="100"/>
          <a:sy n="62" d="100"/>
        </p:scale>
        <p:origin x="1416" y="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092B22C-B4D3-4F42-98B9-BD2DCFB8DF86}" type="datetimeFigureOut">
              <a:rPr lang="en-US" smtClean="0"/>
              <a:pPr/>
              <a:t>11/21/2024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2595000-567C-410D-8357-DF816A79103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595000-567C-410D-8357-DF816A791038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595000-567C-410D-8357-DF816A791038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595000-567C-410D-8357-DF816A791038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595000-567C-410D-8357-DF816A791038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595000-567C-410D-8357-DF816A791038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595000-567C-410D-8357-DF816A791038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595000-567C-410D-8357-DF816A791038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595000-567C-410D-8357-DF816A791038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595000-567C-410D-8357-DF816A791038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595000-567C-410D-8357-DF816A791038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595000-567C-410D-8357-DF816A791038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595000-567C-410D-8357-DF816A791038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595000-567C-410D-8357-DF816A791038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595000-567C-410D-8357-DF816A791038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693636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595000-567C-410D-8357-DF816A791038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595000-567C-410D-8357-DF816A791038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595000-567C-410D-8357-DF816A791038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631A2A-997C-4581-92E7-8A28E00FCC6E}" type="datetimeFigureOut">
              <a:rPr lang="en-US" smtClean="0"/>
              <a:pPr/>
              <a:t>11/21/2024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0FB164-FD41-469B-9E2B-20680EDFDFC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631A2A-997C-4581-92E7-8A28E00FCC6E}" type="datetimeFigureOut">
              <a:rPr lang="en-US" smtClean="0"/>
              <a:pPr/>
              <a:t>11/21/2024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0FB164-FD41-469B-9E2B-20680EDFDFC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631A2A-997C-4581-92E7-8A28E00FCC6E}" type="datetimeFigureOut">
              <a:rPr lang="en-US" smtClean="0"/>
              <a:pPr/>
              <a:t>11/21/2024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0FB164-FD41-469B-9E2B-20680EDFDFC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631A2A-997C-4581-92E7-8A28E00FCC6E}" type="datetimeFigureOut">
              <a:rPr lang="en-US" smtClean="0"/>
              <a:pPr/>
              <a:t>11/21/2024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0FB164-FD41-469B-9E2B-20680EDFDFC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631A2A-997C-4581-92E7-8A28E00FCC6E}" type="datetimeFigureOut">
              <a:rPr lang="en-US" smtClean="0"/>
              <a:pPr/>
              <a:t>11/21/2024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0FB164-FD41-469B-9E2B-20680EDFDFC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631A2A-997C-4581-92E7-8A28E00FCC6E}" type="datetimeFigureOut">
              <a:rPr lang="en-US" smtClean="0"/>
              <a:pPr/>
              <a:t>11/21/2024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0FB164-FD41-469B-9E2B-20680EDFDFC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631A2A-997C-4581-92E7-8A28E00FCC6E}" type="datetimeFigureOut">
              <a:rPr lang="en-US" smtClean="0"/>
              <a:pPr/>
              <a:t>11/21/2024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0FB164-FD41-469B-9E2B-20680EDFDFC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631A2A-997C-4581-92E7-8A28E00FCC6E}" type="datetimeFigureOut">
              <a:rPr lang="en-US" smtClean="0"/>
              <a:pPr/>
              <a:t>11/21/2024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0FB164-FD41-469B-9E2B-20680EDFDFC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631A2A-997C-4581-92E7-8A28E00FCC6E}" type="datetimeFigureOut">
              <a:rPr lang="en-US" smtClean="0"/>
              <a:pPr/>
              <a:t>11/21/2024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0FB164-FD41-469B-9E2B-20680EDFDFC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631A2A-997C-4581-92E7-8A28E00FCC6E}" type="datetimeFigureOut">
              <a:rPr lang="en-US" smtClean="0"/>
              <a:pPr/>
              <a:t>11/21/2024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0FB164-FD41-469B-9E2B-20680EDFDFC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631A2A-997C-4581-92E7-8A28E00FCC6E}" type="datetimeFigureOut">
              <a:rPr lang="en-US" smtClean="0"/>
              <a:pPr/>
              <a:t>11/21/2024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0FB164-FD41-469B-9E2B-20680EDFDFC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631A2A-997C-4581-92E7-8A28E00FCC6E}" type="datetimeFigureOut">
              <a:rPr lang="en-US" smtClean="0"/>
              <a:pPr/>
              <a:t>11/21/2024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0FB164-FD41-469B-9E2B-20680EDFDFC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" y="1219200"/>
            <a:ext cx="8839200" cy="5334000"/>
          </a:xfrm>
        </p:spPr>
        <p:txBody>
          <a:bodyPr>
            <a:normAutofit/>
          </a:bodyPr>
          <a:lstStyle/>
          <a:p>
            <a:r>
              <a:rPr lang="en-US" sz="7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Teacher Effectiveness</a:t>
            </a:r>
          </a:p>
          <a:p>
            <a:pPr algn="l"/>
            <a:endParaRPr lang="en-US" sz="2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71500" indent="-571500" algn="l">
              <a:buFont typeface="Wingdings" panose="05000000000000000000" pitchFamily="2" charset="2"/>
              <a:buChar char="§"/>
            </a:pPr>
            <a:r>
              <a:rPr lang="en-US" sz="40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Meaning of teacher effectiveness</a:t>
            </a:r>
          </a:p>
          <a:p>
            <a:pPr algn="l"/>
            <a:endParaRPr lang="en-US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71500" indent="-571500" algn="l">
              <a:buFont typeface="Wingdings" panose="05000000000000000000" pitchFamily="2" charset="2"/>
              <a:buChar char="§"/>
            </a:pPr>
            <a:r>
              <a:rPr lang="en-US" sz="4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Characteristics of teacher effectiveness</a:t>
            </a:r>
            <a:endParaRPr lang="en-US" sz="36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838200" y="441643"/>
            <a:ext cx="8001000" cy="59747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Enthusiasm:</a:t>
            </a:r>
          </a:p>
          <a:p>
            <a:pPr lvl="0"/>
            <a:endParaRPr lang="en-US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Effective teachers should always exhibit enthusiasm in the classroom.</a:t>
            </a:r>
          </a:p>
          <a:p>
            <a:pPr marL="457200" lvl="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Enthusiasm will give your students to be interested in class discussions and classroom activities.</a:t>
            </a:r>
          </a:p>
          <a:p>
            <a:pPr marL="457200" lvl="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Effective teacher should speak in expressive ways, not a monotone style.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868680" y="189331"/>
            <a:ext cx="8305800" cy="64793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Effective classroom manager:</a:t>
            </a:r>
          </a:p>
          <a:p>
            <a:pPr marL="457200" lvl="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Teachers need to have proper classroom management skill in order to be effective teachers.</a:t>
            </a:r>
          </a:p>
          <a:p>
            <a:pPr marL="457200" lvl="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Classroom management is not about disciplining your class.</a:t>
            </a:r>
          </a:p>
          <a:p>
            <a:pPr marL="457200" lvl="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It deals with how to effectively manage the classroom like- how to take roll, keep an effective look and how to discipline students.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914400" y="435552"/>
            <a:ext cx="8077200" cy="59868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 Knowledge of Psychology:</a:t>
            </a:r>
          </a:p>
          <a:p>
            <a:pPr lvl="0"/>
            <a:endParaRPr lang="en-US" sz="1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Knowledge of Psychology is essential for an effective teacher.</a:t>
            </a:r>
          </a:p>
          <a:p>
            <a:pPr marL="457200" lvl="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Every individual is differs from each other.</a:t>
            </a:r>
          </a:p>
          <a:p>
            <a:pPr marL="457200" lvl="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Through the knowledge of psychology the teacher will identify the interest, attitude, aptitude and intellectual capacity of the students.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838200" y="762000"/>
            <a:ext cx="8001000" cy="43901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50000"/>
              </a:lnSpc>
            </a:pP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6. Mastery of the Subject-matter:</a:t>
            </a:r>
            <a:endParaRPr lang="en-US" sz="3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71500" lvl="0" indent="-571500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en-US" sz="105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71500" lvl="0" indent="-5715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 effective teacher must be master of his subject.</a:t>
            </a:r>
          </a:p>
          <a:p>
            <a:pPr marL="571500" lvl="0" indent="-5715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Any weakness on his part will be lower his prestige in the eyes of his students.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914400" y="762000"/>
            <a:ext cx="8001000" cy="45095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7. Punctuality:</a:t>
            </a:r>
          </a:p>
          <a:p>
            <a:pPr lvl="0"/>
            <a:endParaRPr lang="en-US" sz="1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It should realize that coming late and going late to the class upsets the school work, causes indiscipline.</a:t>
            </a:r>
          </a:p>
          <a:p>
            <a:pPr marL="457200" lvl="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 effective teacher always be punctual in his work.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914400" y="762000"/>
            <a:ext cx="7924800" cy="52482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8. Skill of Questioning:</a:t>
            </a:r>
          </a:p>
          <a:p>
            <a:pPr lvl="0"/>
            <a:endParaRPr lang="en-US" sz="1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success of a teacher in the classroom is depends on the art of questioning.</a:t>
            </a:r>
          </a:p>
          <a:p>
            <a:pPr marL="457200" lvl="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With the help of right type of questions, an effective teacher can lead the students unknown and dark regions to known and bright ones.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914400" y="762000"/>
            <a:ext cx="8001000" cy="4204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50000"/>
              </a:lnSpc>
            </a:pP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9. Ability to prepare lesson plan:</a:t>
            </a:r>
          </a:p>
          <a:p>
            <a:pPr lvl="0">
              <a:lnSpc>
                <a:spcPct val="150000"/>
              </a:lnSpc>
            </a:pPr>
            <a:endParaRPr lang="en-US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most important skills for an effective teacher is how to prepare a lesson plan for his class.</a:t>
            </a:r>
          </a:p>
          <a:p>
            <a:pPr marL="457200" lvl="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Implementation of lesson plan.</a:t>
            </a: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873760" y="381000"/>
            <a:ext cx="8305800" cy="58483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10. An excellent communicator: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lvl="0"/>
            <a:endParaRPr lang="en-US" sz="7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teacher must be an effective communicator.</a:t>
            </a:r>
          </a:p>
          <a:p>
            <a:pPr marL="457200" lvl="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a classroom teacher is the sender and the students is the receivers.</a:t>
            </a:r>
          </a:p>
          <a:p>
            <a:pPr marL="457200" lvl="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It is very important that the receivers understand the message.</a:t>
            </a:r>
          </a:p>
          <a:p>
            <a:pPr marL="457200" lvl="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Teacher must also be a strong communicator with parents of students as well as staff.   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04800" y="685800"/>
            <a:ext cx="8610600" cy="4038600"/>
          </a:xfrm>
        </p:spPr>
        <p:txBody>
          <a:bodyPr>
            <a:noAutofit/>
          </a:bodyPr>
          <a:lstStyle/>
          <a:p>
            <a:endParaRPr lang="en-US" sz="6600" dirty="0">
              <a:solidFill>
                <a:srgbClr val="FF0000"/>
              </a:solidFill>
              <a:latin typeface="Algerian" pitchFamily="82" charset="0"/>
            </a:endParaRPr>
          </a:p>
          <a:p>
            <a:r>
              <a:rPr lang="en-US" sz="11500" dirty="0">
                <a:solidFill>
                  <a:srgbClr val="00B050"/>
                </a:solidFill>
                <a:latin typeface="Algerian" pitchFamily="82" charset="0"/>
              </a:rPr>
              <a:t>Thank you</a:t>
            </a:r>
          </a:p>
          <a:p>
            <a:pPr algn="l"/>
            <a:endParaRPr lang="en-US" sz="3300" dirty="0">
              <a:solidFill>
                <a:schemeClr val="tx1"/>
              </a:solidFill>
            </a:endParaRPr>
          </a:p>
          <a:p>
            <a:pPr algn="l"/>
            <a:endParaRPr lang="en-US" sz="33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85800" y="489734"/>
            <a:ext cx="8229600" cy="58785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What is Teacher Effectiveness</a:t>
            </a:r>
            <a:r>
              <a:rPr lang="en-US" sz="4000" baseline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endParaRPr lang="en-US" sz="1200" baseline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person who teaches others is called a teacher.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US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 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teacher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is a person who helps others to acquire knowledge, competences or values.</a:t>
            </a:r>
          </a:p>
          <a:p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Effective means – efficient, fruitful, active, successful, useful, and strong.</a:t>
            </a:r>
          </a:p>
          <a:p>
            <a:endParaRPr 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8600" y="335845"/>
            <a:ext cx="8686800" cy="61555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What is Teacher Effectiveness</a:t>
            </a:r>
            <a:r>
              <a:rPr lang="en-US" sz="3600" baseline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?</a:t>
            </a:r>
          </a:p>
          <a:p>
            <a:endParaRPr lang="en-US" sz="600" baseline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71500" indent="-571500">
              <a:buFont typeface="Wingdings" panose="05000000000000000000" pitchFamily="2" charset="2"/>
              <a:buChar char="Ø"/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Teacher effectiveness is the teacher’s ability to understand the strengths and weaknesses of every student in the classroom.</a:t>
            </a:r>
          </a:p>
          <a:p>
            <a:pPr marL="571500" indent="-571500">
              <a:buFont typeface="Wingdings" panose="05000000000000000000" pitchFamily="2" charset="2"/>
              <a:buChar char="Ø"/>
            </a:pP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71500" indent="-571500">
              <a:buFont typeface="Wingdings" panose="05000000000000000000" pitchFamily="2" charset="2"/>
              <a:buChar char="Ø"/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Teacher effectiveness is the quality  of a teacher who has the capability or potential of having a positive impact on student learning,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behaviour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and attitudes.</a:t>
            </a:r>
          </a:p>
          <a:p>
            <a:endParaRPr lang="en-US" sz="32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 can say, Teacher effectiveness is the result of effective teaching.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33400" y="152400"/>
            <a:ext cx="8382000" cy="63748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Some factor is needed for a teacher to be effective such as :</a:t>
            </a:r>
            <a:endParaRPr lang="en-US" dirty="0">
              <a:solidFill>
                <a:srgbClr val="00B050"/>
              </a:solidFill>
            </a:endParaRPr>
          </a:p>
          <a:p>
            <a:pPr>
              <a:lnSpc>
                <a:spcPct val="150000"/>
              </a:lnSpc>
            </a:pP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type of activity in the lesson </a:t>
            </a:r>
          </a:p>
          <a:p>
            <a:pPr>
              <a:lnSpc>
                <a:spcPct val="150000"/>
              </a:lnSpc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The subject matter </a:t>
            </a:r>
          </a:p>
          <a:p>
            <a:pPr>
              <a:lnSpc>
                <a:spcPct val="150000"/>
              </a:lnSpc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The pupil backgrounds (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such as age, ability, sex and socio-economic status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</a:p>
          <a:p>
            <a:pPr>
              <a:lnSpc>
                <a:spcPct val="150000"/>
              </a:lnSpc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The pupils’ personal characteristics (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such as personality, learning style, motivation and self-esteem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</a:p>
          <a:p>
            <a:pPr>
              <a:lnSpc>
                <a:spcPct val="150000"/>
              </a:lnSpc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The culture of the school.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62000" y="609600"/>
            <a:ext cx="8305800" cy="53074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Aspects of effective teaching :</a:t>
            </a:r>
          </a:p>
          <a:p>
            <a:pPr>
              <a:lnSpc>
                <a:spcPct val="150000"/>
              </a:lnSpc>
            </a:pP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Having a positive attitude. </a:t>
            </a:r>
          </a:p>
          <a:p>
            <a:pPr>
              <a:lnSpc>
                <a:spcPct val="150000"/>
              </a:lnSpc>
            </a:pP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The development of a pleasant social climate in the classroom.</a:t>
            </a:r>
          </a:p>
          <a:p>
            <a:pPr>
              <a:lnSpc>
                <a:spcPct val="150000"/>
              </a:lnSpc>
            </a:pP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Having high expectations of what pupils can achieve. </a:t>
            </a:r>
          </a:p>
          <a:p>
            <a:pPr>
              <a:lnSpc>
                <a:spcPct val="150000"/>
              </a:lnSpc>
            </a:pP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Lesson clarity 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807720" y="381000"/>
            <a:ext cx="8031480" cy="52266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200000"/>
              </a:lnSpc>
            </a:pPr>
            <a:r>
              <a:rPr lang="en-US" sz="3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Aspects of effective teaching :</a:t>
            </a:r>
          </a:p>
          <a:p>
            <a:pPr>
              <a:lnSpc>
                <a:spcPct val="200000"/>
              </a:lnSpc>
            </a:pP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Effective time management.</a:t>
            </a:r>
          </a:p>
          <a:p>
            <a:pPr>
              <a:lnSpc>
                <a:spcPct val="200000"/>
              </a:lnSpc>
            </a:pP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The use of a variety of teaching methods. </a:t>
            </a:r>
          </a:p>
          <a:p>
            <a:pPr>
              <a:lnSpc>
                <a:spcPct val="200000"/>
              </a:lnSpc>
            </a:pP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Using appropriate and varied questioning.</a:t>
            </a:r>
          </a:p>
          <a:p>
            <a:pPr>
              <a:lnSpc>
                <a:spcPct val="200000"/>
              </a:lnSpc>
            </a:pP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Using appropriate teaching aids.</a:t>
            </a:r>
          </a:p>
        </p:txBody>
      </p:sp>
    </p:spTree>
    <p:extLst>
      <p:ext uri="{BB962C8B-B14F-4D97-AF65-F5344CB8AC3E}">
        <p14:creationId xmlns:p14="http://schemas.microsoft.com/office/powerpoint/2010/main" val="1930147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914400" y="1981200"/>
            <a:ext cx="7315200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3600" dirty="0">
                <a:solidFill>
                  <a:srgbClr val="0070C0"/>
                </a:solidFill>
                <a:latin typeface="Algerian" pitchFamily="82" charset="0"/>
              </a:rPr>
              <a:t>Characteristics/Qualities </a:t>
            </a:r>
          </a:p>
          <a:p>
            <a:pPr algn="ctr">
              <a:lnSpc>
                <a:spcPct val="150000"/>
              </a:lnSpc>
            </a:pPr>
            <a:r>
              <a:rPr lang="en-US" sz="3600" dirty="0">
                <a:solidFill>
                  <a:srgbClr val="0070C0"/>
                </a:solidFill>
                <a:latin typeface="Algerian" pitchFamily="82" charset="0"/>
              </a:rPr>
              <a:t>of </a:t>
            </a:r>
          </a:p>
          <a:p>
            <a:pPr algn="ctr">
              <a:lnSpc>
                <a:spcPct val="150000"/>
              </a:lnSpc>
            </a:pPr>
            <a:r>
              <a:rPr lang="en-US" sz="3600" dirty="0">
                <a:solidFill>
                  <a:srgbClr val="0070C0"/>
                </a:solidFill>
                <a:latin typeface="Algerian" pitchFamily="82" charset="0"/>
              </a:rPr>
              <a:t>Teacher  Effectiveness:-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09600" y="457200"/>
            <a:ext cx="8305800" cy="52475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Love of the profession: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</a:t>
            </a:r>
          </a:p>
          <a:p>
            <a:pPr marL="514350" lvl="0" indent="-514350"/>
            <a:r>
              <a:rPr lang="en-US" sz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514350" lvl="0" indent="-514350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en-US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lvl="0" indent="-5143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Teacher should love the profession.</a:t>
            </a:r>
          </a:p>
          <a:p>
            <a:pPr marL="514350" lvl="0" indent="-5143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 should feel the importance of his profession.</a:t>
            </a:r>
          </a:p>
          <a:p>
            <a:pPr marL="514350" lvl="0" indent="-5143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If the teacher takes his work just to make his living, he will lack the essential zeal required by the teaching profession.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838200" y="685800"/>
            <a:ext cx="7924800" cy="52322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Love for Children:</a:t>
            </a:r>
          </a:p>
          <a:p>
            <a:pPr lvl="0">
              <a:lnSpc>
                <a:spcPct val="150000"/>
              </a:lnSpc>
            </a:pPr>
            <a:endParaRPr lang="en-US" sz="105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Teacher should love children.</a:t>
            </a:r>
          </a:p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One who does not love children should not stay in teaching.</a:t>
            </a:r>
          </a:p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It has been said that if a teacher does not actually love his students, he should give up teaching.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804</TotalTime>
  <Words>721</Words>
  <Application>Microsoft Office PowerPoint</Application>
  <PresentationFormat>On-screen Show (4:3)</PresentationFormat>
  <Paragraphs>104</Paragraphs>
  <Slides>18</Slides>
  <Notes>17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4" baseType="lpstr">
      <vt:lpstr>Algerian</vt:lpstr>
      <vt:lpstr>Arial</vt:lpstr>
      <vt:lpstr>Calibri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Nasrat</dc:creator>
  <cp:lastModifiedBy>Abu Mahomed Shumsuz Zaman</cp:lastModifiedBy>
  <cp:revision>113</cp:revision>
  <dcterms:created xsi:type="dcterms:W3CDTF">2018-11-09T03:18:21Z</dcterms:created>
  <dcterms:modified xsi:type="dcterms:W3CDTF">2024-11-21T04:32:28Z</dcterms:modified>
</cp:coreProperties>
</file>