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8BCDBBA-52AD-4FE9-B4FF-77AD16EA7F9D}" type="datetimeFigureOut">
              <a:rPr lang="en-US" smtClean="0"/>
              <a:pPr/>
              <a:t>1/4/2024</a:t>
            </a:fld>
            <a:endParaRPr lang="en-IN"/>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IN"/>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E3C9CF1-4916-4ABF-A401-5BC9FB940D2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CDBBA-52AD-4FE9-B4FF-77AD16EA7F9D}" type="datetimeFigureOut">
              <a:rPr lang="en-US" smtClean="0"/>
              <a:pPr/>
              <a:t>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3C9CF1-4916-4ABF-A401-5BC9FB940D2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8BCDBBA-52AD-4FE9-B4FF-77AD16EA7F9D}" type="datetimeFigureOut">
              <a:rPr lang="en-US" smtClean="0"/>
              <a:pPr/>
              <a:t>1/4/2024</a:t>
            </a:fld>
            <a:endParaRPr lang="en-IN"/>
          </a:p>
        </p:txBody>
      </p:sp>
      <p:sp>
        <p:nvSpPr>
          <p:cNvPr id="5" name="Footer Placeholder 4"/>
          <p:cNvSpPr>
            <a:spLocks noGrp="1"/>
          </p:cNvSpPr>
          <p:nvPr>
            <p:ph type="ftr" sz="quarter" idx="11"/>
          </p:nvPr>
        </p:nvSpPr>
        <p:spPr>
          <a:xfrm>
            <a:off x="457201" y="6248207"/>
            <a:ext cx="5573483" cy="365125"/>
          </a:xfrm>
        </p:spPr>
        <p:txBody>
          <a:bodyPr/>
          <a:lstStyle/>
          <a:p>
            <a:endParaRPr lang="en-IN"/>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E3C9CF1-4916-4ABF-A401-5BC9FB940D22}"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8BCDBBA-52AD-4FE9-B4FF-77AD16EA7F9D}" type="datetimeFigureOut">
              <a:rPr lang="en-US" smtClean="0"/>
              <a:pPr/>
              <a:t>1/4/2024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E3C9CF1-4916-4ABF-A401-5BC9FB940D22}" type="slidenum">
              <a:rPr lang="en-IN" smtClean="0"/>
              <a:pPr/>
              <a:t>‹#›</a:t>
            </a:fld>
            <a:endParaRPr lang="en-IN"/>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08BCDBBA-52AD-4FE9-B4FF-77AD16EA7F9D}" type="datetimeFigureOut">
              <a:rPr lang="en-US" smtClean="0"/>
              <a:pPr/>
              <a:t>1/4/2024</a:t>
            </a:fld>
            <a:endParaRPr lang="en-IN"/>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E3C9CF1-4916-4ABF-A401-5BC9FB940D22}" type="slidenum">
              <a:rPr lang="en-IN" smtClean="0"/>
              <a:pPr/>
              <a:t>‹#›</a:t>
            </a:fld>
            <a:endParaRPr lang="en-IN"/>
          </a:p>
        </p:txBody>
      </p:sp>
      <p:sp>
        <p:nvSpPr>
          <p:cNvPr id="14" name="Footer Placeholder 13"/>
          <p:cNvSpPr>
            <a:spLocks noGrp="1"/>
          </p:cNvSpPr>
          <p:nvPr>
            <p:ph type="ftr" sz="quarter" idx="12"/>
          </p:nvPr>
        </p:nvSpPr>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08BCDBBA-52AD-4FE9-B4FF-77AD16EA7F9D}" type="datetimeFigureOut">
              <a:rPr lang="en-US" smtClean="0"/>
              <a:pPr/>
              <a:t>1/4/2024</a:t>
            </a:fld>
            <a:endParaRPr lang="en-IN"/>
          </a:p>
        </p:txBody>
      </p:sp>
      <p:sp>
        <p:nvSpPr>
          <p:cNvPr id="10" name="Slide Number Placeholder 9"/>
          <p:cNvSpPr>
            <a:spLocks noGrp="1"/>
          </p:cNvSpPr>
          <p:nvPr>
            <p:ph type="sldNum" sz="quarter" idx="16"/>
          </p:nvPr>
        </p:nvSpPr>
        <p:spPr/>
        <p:txBody>
          <a:bodyPr rtlCol="0"/>
          <a:lstStyle/>
          <a:p>
            <a:fld id="{6E3C9CF1-4916-4ABF-A401-5BC9FB940D22}" type="slidenum">
              <a:rPr lang="en-IN" smtClean="0"/>
              <a:pPr/>
              <a:t>‹#›</a:t>
            </a:fld>
            <a:endParaRPr lang="en-IN"/>
          </a:p>
        </p:txBody>
      </p:sp>
      <p:sp>
        <p:nvSpPr>
          <p:cNvPr id="12" name="Footer Placeholder 11"/>
          <p:cNvSpPr>
            <a:spLocks noGrp="1"/>
          </p:cNvSpPr>
          <p:nvPr>
            <p:ph type="ftr" sz="quarter" idx="17"/>
          </p:nvPr>
        </p:nvSpPr>
        <p:spPr/>
        <p:txBody>
          <a:bodyPr rtlCol="0"/>
          <a:lstStyle/>
          <a:p>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08BCDBBA-52AD-4FE9-B4FF-77AD16EA7F9D}" type="datetimeFigureOut">
              <a:rPr lang="en-US" smtClean="0"/>
              <a:pPr/>
              <a:t>1/4/2024</a:t>
            </a:fld>
            <a:endParaRPr lang="en-IN"/>
          </a:p>
        </p:txBody>
      </p:sp>
      <p:sp>
        <p:nvSpPr>
          <p:cNvPr id="12" name="Slide Number Placeholder 11"/>
          <p:cNvSpPr>
            <a:spLocks noGrp="1"/>
          </p:cNvSpPr>
          <p:nvPr>
            <p:ph type="sldNum" sz="quarter" idx="16"/>
          </p:nvPr>
        </p:nvSpPr>
        <p:spPr/>
        <p:txBody>
          <a:bodyPr rtlCol="0"/>
          <a:lstStyle/>
          <a:p>
            <a:fld id="{6E3C9CF1-4916-4ABF-A401-5BC9FB940D22}" type="slidenum">
              <a:rPr lang="en-IN" smtClean="0"/>
              <a:pPr/>
              <a:t>‹#›</a:t>
            </a:fld>
            <a:endParaRPr lang="en-IN"/>
          </a:p>
        </p:txBody>
      </p:sp>
      <p:sp>
        <p:nvSpPr>
          <p:cNvPr id="14" name="Footer Placeholder 13"/>
          <p:cNvSpPr>
            <a:spLocks noGrp="1"/>
          </p:cNvSpPr>
          <p:nvPr>
            <p:ph type="ftr" sz="quarter" idx="17"/>
          </p:nvPr>
        </p:nvSpPr>
        <p:spPr/>
        <p:txBody>
          <a:bodyPr rtlCol="0"/>
          <a:lstStyle/>
          <a:p>
            <a:endParaRPr lang="en-IN"/>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8BCDBBA-52AD-4FE9-B4FF-77AD16EA7F9D}" type="datetimeFigureOut">
              <a:rPr lang="en-US" smtClean="0"/>
              <a:pPr/>
              <a:t>1/4/2024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E3C9CF1-4916-4ABF-A401-5BC9FB940D2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CDBBA-52AD-4FE9-B4FF-77AD16EA7F9D}" type="datetimeFigureOut">
              <a:rPr lang="en-US" smtClean="0"/>
              <a:pPr/>
              <a:t>1/4/2024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E3C9CF1-4916-4ABF-A401-5BC9FB940D2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08BCDBBA-52AD-4FE9-B4FF-77AD16EA7F9D}" type="datetimeFigureOut">
              <a:rPr lang="en-US" smtClean="0"/>
              <a:pPr/>
              <a:t>1/4/2024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E3C9CF1-4916-4ABF-A401-5BC9FB940D22}" type="slidenum">
              <a:rPr lang="en-IN" smtClean="0"/>
              <a:pPr/>
              <a:t>‹#›</a:t>
            </a:fld>
            <a:endParaRPr lang="en-IN"/>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8BCDBBA-52AD-4FE9-B4FF-77AD16EA7F9D}" type="datetimeFigureOut">
              <a:rPr lang="en-US" smtClean="0"/>
              <a:pPr/>
              <a:t>1/4/2024</a:t>
            </a:fld>
            <a:endParaRPr lang="en-IN"/>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E3C9CF1-4916-4ABF-A401-5BC9FB940D22}" type="slidenum">
              <a:rPr lang="en-IN" smtClean="0"/>
              <a:pPr/>
              <a:t>‹#›</a:t>
            </a:fld>
            <a:endParaRPr lang="en-IN"/>
          </a:p>
        </p:txBody>
      </p:sp>
      <p:sp>
        <p:nvSpPr>
          <p:cNvPr id="14" name="Footer Placeholder 13"/>
          <p:cNvSpPr>
            <a:spLocks noGrp="1"/>
          </p:cNvSpPr>
          <p:nvPr>
            <p:ph type="ftr" sz="quarter" idx="12"/>
          </p:nvPr>
        </p:nvSpPr>
        <p:spPr>
          <a:xfrm>
            <a:off x="1600200" y="6248206"/>
            <a:ext cx="4572000" cy="365125"/>
          </a:xfrm>
        </p:spPr>
        <p:txBody>
          <a:bodyPr rtlCol="0"/>
          <a:lstStyle/>
          <a:p>
            <a:endParaRPr lang="en-IN"/>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8BCDBBA-52AD-4FE9-B4FF-77AD16EA7F9D}" type="datetimeFigureOut">
              <a:rPr lang="en-US" smtClean="0"/>
              <a:pPr/>
              <a:t>1/4/2024</a:t>
            </a:fld>
            <a:endParaRPr lang="en-IN"/>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IN"/>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E3C9CF1-4916-4ABF-A401-5BC9FB940D2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Development of </a:t>
            </a:r>
            <a:r>
              <a:rPr lang="en-IN"/>
              <a:t>Reading skill</a:t>
            </a:r>
          </a:p>
        </p:txBody>
      </p:sp>
      <p:sp>
        <p:nvSpPr>
          <p:cNvPr id="3" name="Subtitle 2"/>
          <p:cNvSpPr>
            <a:spLocks noGrp="1"/>
          </p:cNvSpPr>
          <p:nvPr>
            <p:ph type="subTitle" idx="1"/>
          </p:nvPr>
        </p:nvSpPr>
        <p:spPr/>
        <p:txBody>
          <a:bodyPr>
            <a:normAutofit fontScale="77500" lnSpcReduction="20000"/>
          </a:bodyPr>
          <a:lstStyle/>
          <a:p>
            <a:r>
              <a:rPr lang="en-IN" dirty="0"/>
              <a:t>Paper—6-i</a:t>
            </a:r>
          </a:p>
          <a:p>
            <a:r>
              <a:rPr lang="en-IN"/>
              <a:t>Unit-ii</a:t>
            </a:r>
          </a:p>
          <a:p>
            <a:endParaRPr lang="en-IN"/>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a:bodyPr>
          <a:lstStyle/>
          <a:p>
            <a:endParaRPr lang="en-IN" sz="7200" dirty="0"/>
          </a:p>
          <a:p>
            <a:pPr>
              <a:buNone/>
            </a:pPr>
            <a:r>
              <a:rPr lang="en-IN" sz="7200" dirty="0"/>
              <a:t>        Thank you</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Concept of reading</a:t>
            </a:r>
          </a:p>
        </p:txBody>
      </p:sp>
      <p:sp>
        <p:nvSpPr>
          <p:cNvPr id="3" name="Content Placeholder 2"/>
          <p:cNvSpPr>
            <a:spLocks noGrp="1"/>
          </p:cNvSpPr>
          <p:nvPr>
            <p:ph sz="quarter" idx="1"/>
          </p:nvPr>
        </p:nvSpPr>
        <p:spPr/>
        <p:txBody>
          <a:bodyPr>
            <a:normAutofit fontScale="85000" lnSpcReduction="20000"/>
          </a:bodyPr>
          <a:lstStyle/>
          <a:p>
            <a:pPr>
              <a:buNone/>
            </a:pPr>
            <a:r>
              <a:rPr lang="en-IN" dirty="0"/>
              <a:t>   </a:t>
            </a:r>
          </a:p>
          <a:p>
            <a:pPr>
              <a:buNone/>
            </a:pPr>
            <a:r>
              <a:rPr lang="en-IN" dirty="0"/>
              <a:t>    </a:t>
            </a:r>
            <a:r>
              <a:rPr lang="en-US" dirty="0"/>
              <a:t>Reading is the cognitive process of decoding written or printed symbols to derive meaning and comprehension. It involves the ability to recognize and interpret written language, allowing individuals to understand and extract information from written texts. Reading encompasses various skills, including decoding words, understanding grammar and syntax, and making sense of the overall meaning conveyed by the text. It is a fundamental skill that plays a crucial role in education, communication, and the acquisition of knowledge. Reading can take various forms, such as reading books, articles, newspapers, or digital content, and it can serve different purposes, including entertainment, learning, and staying informed.</a:t>
            </a:r>
            <a:endParaRPr lang="en-IN" dirty="0"/>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purpose</a:t>
            </a:r>
            <a:br>
              <a:rPr lang="en-IN" dirty="0"/>
            </a:br>
            <a:endParaRPr lang="en-IN" dirty="0"/>
          </a:p>
        </p:txBody>
      </p:sp>
      <p:sp>
        <p:nvSpPr>
          <p:cNvPr id="3" name="Content Placeholder 2"/>
          <p:cNvSpPr>
            <a:spLocks noGrp="1"/>
          </p:cNvSpPr>
          <p:nvPr>
            <p:ph sz="quarter" idx="1"/>
          </p:nvPr>
        </p:nvSpPr>
        <p:spPr/>
        <p:txBody>
          <a:bodyPr>
            <a:normAutofit fontScale="92500" lnSpcReduction="20000"/>
          </a:bodyPr>
          <a:lstStyle/>
          <a:p>
            <a:pPr>
              <a:buFont typeface="Wingdings" panose="05000000000000000000" pitchFamily="2" charset="2"/>
              <a:buChar char="v"/>
            </a:pPr>
            <a:r>
              <a:rPr lang="en-IN" dirty="0"/>
              <a:t>Information and Knowledge Acquisition</a:t>
            </a:r>
          </a:p>
          <a:p>
            <a:pPr>
              <a:buFont typeface="Wingdings" panose="05000000000000000000" pitchFamily="2" charset="2"/>
              <a:buChar char="v"/>
            </a:pPr>
            <a:r>
              <a:rPr lang="en-IN" dirty="0"/>
              <a:t>Education and Learning</a:t>
            </a:r>
          </a:p>
          <a:p>
            <a:pPr>
              <a:buFont typeface="Wingdings" panose="05000000000000000000" pitchFamily="2" charset="2"/>
              <a:buChar char="v"/>
            </a:pPr>
            <a:r>
              <a:rPr lang="en-IN" dirty="0"/>
              <a:t>Communication</a:t>
            </a:r>
          </a:p>
          <a:p>
            <a:pPr>
              <a:buFont typeface="Wingdings" panose="05000000000000000000" pitchFamily="2" charset="2"/>
              <a:buChar char="v"/>
            </a:pPr>
            <a:r>
              <a:rPr lang="en-IN" dirty="0"/>
              <a:t>Critical Thinking and Analysis</a:t>
            </a:r>
          </a:p>
          <a:p>
            <a:pPr>
              <a:buFont typeface="Wingdings" panose="05000000000000000000" pitchFamily="2" charset="2"/>
              <a:buChar char="v"/>
            </a:pPr>
            <a:r>
              <a:rPr lang="en-IN" dirty="0"/>
              <a:t>Entertainment and Recreation</a:t>
            </a:r>
          </a:p>
          <a:p>
            <a:pPr>
              <a:buFont typeface="Wingdings" panose="05000000000000000000" pitchFamily="2" charset="2"/>
              <a:buChar char="v"/>
            </a:pPr>
            <a:r>
              <a:rPr lang="en-IN" dirty="0"/>
              <a:t>Personal Development</a:t>
            </a:r>
          </a:p>
          <a:p>
            <a:pPr>
              <a:buFont typeface="Wingdings" panose="05000000000000000000" pitchFamily="2" charset="2"/>
              <a:buChar char="v"/>
            </a:pPr>
            <a:r>
              <a:rPr lang="en-IN" dirty="0"/>
              <a:t>Cultural Understanding</a:t>
            </a:r>
          </a:p>
          <a:p>
            <a:pPr>
              <a:buFont typeface="Wingdings" panose="05000000000000000000" pitchFamily="2" charset="2"/>
              <a:buChar char="v"/>
            </a:pPr>
            <a:r>
              <a:rPr lang="en-IN" dirty="0"/>
              <a:t>Language Skills</a:t>
            </a:r>
          </a:p>
          <a:p>
            <a:pPr>
              <a:buFont typeface="Wingdings" panose="05000000000000000000" pitchFamily="2" charset="2"/>
              <a:buChar char="v"/>
            </a:pPr>
            <a:r>
              <a:rPr lang="en-IN" dirty="0"/>
              <a:t>Stress Reduction</a:t>
            </a:r>
          </a:p>
          <a:p>
            <a:pPr>
              <a:buFont typeface="Wingdings" panose="05000000000000000000" pitchFamily="2" charset="2"/>
              <a:buChar char="v"/>
            </a:pPr>
            <a:r>
              <a:rPr lang="en-IN" dirty="0"/>
              <a:t>Memory Improvement</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Types of reading</a:t>
            </a:r>
          </a:p>
        </p:txBody>
      </p:sp>
      <p:sp>
        <p:nvSpPr>
          <p:cNvPr id="3" name="Content Placeholder 2"/>
          <p:cNvSpPr>
            <a:spLocks noGrp="1"/>
          </p:cNvSpPr>
          <p:nvPr>
            <p:ph sz="quarter" idx="1"/>
          </p:nvPr>
        </p:nvSpPr>
        <p:spPr/>
        <p:txBody>
          <a:bodyPr/>
          <a:lstStyle/>
          <a:p>
            <a:r>
              <a:rPr lang="en-IN" dirty="0"/>
              <a:t>Skimming.</a:t>
            </a:r>
          </a:p>
          <a:p>
            <a:r>
              <a:rPr lang="en-IN" dirty="0"/>
              <a:t>Scanning.</a:t>
            </a:r>
          </a:p>
          <a:p>
            <a:r>
              <a:rPr lang="en-IN" dirty="0"/>
              <a:t>Intensive.</a:t>
            </a:r>
          </a:p>
          <a:p>
            <a:r>
              <a:rPr lang="en-IN" dirty="0"/>
              <a:t>Extensive.</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Skimming</a:t>
            </a:r>
            <a:br>
              <a:rPr lang="en-IN" dirty="0"/>
            </a:br>
            <a:endParaRPr lang="en-IN" dirty="0"/>
          </a:p>
        </p:txBody>
      </p:sp>
      <p:sp>
        <p:nvSpPr>
          <p:cNvPr id="3" name="Content Placeholder 2"/>
          <p:cNvSpPr>
            <a:spLocks noGrp="1"/>
          </p:cNvSpPr>
          <p:nvPr>
            <p:ph sz="quarter" idx="1"/>
          </p:nvPr>
        </p:nvSpPr>
        <p:spPr/>
        <p:txBody>
          <a:bodyPr>
            <a:normAutofit fontScale="92500" lnSpcReduction="10000"/>
          </a:bodyPr>
          <a:lstStyle/>
          <a:p>
            <a:r>
              <a:rPr lang="en-IN" dirty="0"/>
              <a:t>Skimming is sometimes referred to as gist reading. Skimming may help in order to know what the text is about at its most basic level. You might typically do this with a magazine or newspaper and would help you mentally and quickly shortlist those articles which you might consider for a deeper read. You might typically skim to search for a name in a telephone directory. You can reach a speed count of even 700 words per minute if you train yourself well in this particular method. Comprehension is of course very low and understanding of overall content very superficial.</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b="1" dirty="0"/>
            </a:br>
            <a:r>
              <a:rPr lang="en-IN" b="1" dirty="0"/>
              <a:t>Scanning</a:t>
            </a:r>
            <a:br>
              <a:rPr lang="en-IN" dirty="0"/>
            </a:br>
            <a:endParaRPr lang="en-IN" dirty="0"/>
          </a:p>
        </p:txBody>
      </p:sp>
      <p:sp>
        <p:nvSpPr>
          <p:cNvPr id="3" name="Content Placeholder 2"/>
          <p:cNvSpPr>
            <a:spLocks noGrp="1"/>
          </p:cNvSpPr>
          <p:nvPr>
            <p:ph sz="quarter" idx="1"/>
          </p:nvPr>
        </p:nvSpPr>
        <p:spPr/>
        <p:txBody>
          <a:bodyPr>
            <a:normAutofit fontScale="85000" lnSpcReduction="20000"/>
          </a:bodyPr>
          <a:lstStyle/>
          <a:p>
            <a:r>
              <a:rPr lang="en-IN" dirty="0"/>
              <a:t>Picture yourself visiting a historical city, guide book in hand. You would most probably just scan the guide book to see which site you might want to visit. Scanning involves getting your eyes to quickly scuttle across sentence and is used to get just a simple piece of information. Interestingly, research has concluded that reading off a computer screen actually inhibits the pathways to effective scanning and thus, reading of paper is far more conducive to speedy comprehension of texts.</a:t>
            </a:r>
          </a:p>
          <a:p>
            <a:r>
              <a:rPr lang="en-IN" dirty="0"/>
              <a:t>Something students sometimes do not give enough importance to is illustrations. These should be included in your scanning. Special attention to the introduction and the conclusion should also be paid.</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b="1" dirty="0"/>
            </a:br>
            <a:r>
              <a:rPr lang="en-IN" b="1" dirty="0"/>
              <a:t>Intensive Reading</a:t>
            </a:r>
            <a:br>
              <a:rPr lang="en-IN" dirty="0"/>
            </a:br>
            <a:endParaRPr lang="en-IN" dirty="0"/>
          </a:p>
        </p:txBody>
      </p:sp>
      <p:sp>
        <p:nvSpPr>
          <p:cNvPr id="3" name="Content Placeholder 2"/>
          <p:cNvSpPr>
            <a:spLocks noGrp="1"/>
          </p:cNvSpPr>
          <p:nvPr>
            <p:ph sz="quarter" idx="1"/>
          </p:nvPr>
        </p:nvSpPr>
        <p:spPr/>
        <p:txBody>
          <a:bodyPr>
            <a:normAutofit fontScale="77500" lnSpcReduction="20000"/>
          </a:bodyPr>
          <a:lstStyle/>
          <a:p>
            <a:r>
              <a:rPr lang="en-IN" dirty="0"/>
              <a:t>You need to have your aims clear in mind when undertaking intensive reading. Remember this is going to be far more time consuming than scanning or skimming. If you need to list the chronology of events in a long passage, you will need to read it intensively. This type of reading has indeed beneficial to language learners as it helps them understand vocabulary by deducing the meaning of words in context. It moreover, helps with retention of information for long periods of time and knowledge resulting from intensive reading persists in your long term memory.</a:t>
            </a:r>
          </a:p>
          <a:p>
            <a:r>
              <a:rPr lang="en-IN" dirty="0"/>
              <a:t>This is one reason why reading huge amounts of information just before an exam does not work very well. When students do this, they undertake neither type of reading process effectively, especially neglecting intensive reading. They may remember the answers in an exam but will likely forget everything soon afterwards.</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b="1" dirty="0"/>
            </a:br>
            <a:r>
              <a:rPr lang="en-IN" b="1" dirty="0"/>
              <a:t>Extensive reading</a:t>
            </a:r>
            <a:br>
              <a:rPr lang="en-IN" dirty="0"/>
            </a:br>
            <a:endParaRPr lang="en-IN" dirty="0"/>
          </a:p>
        </p:txBody>
      </p:sp>
      <p:sp>
        <p:nvSpPr>
          <p:cNvPr id="3" name="Content Placeholder 2"/>
          <p:cNvSpPr>
            <a:spLocks noGrp="1"/>
          </p:cNvSpPr>
          <p:nvPr>
            <p:ph sz="quarter" idx="1"/>
          </p:nvPr>
        </p:nvSpPr>
        <p:spPr/>
        <p:txBody>
          <a:bodyPr>
            <a:normAutofit lnSpcReduction="10000"/>
          </a:bodyPr>
          <a:lstStyle/>
          <a:p>
            <a:r>
              <a:rPr lang="en-IN" dirty="0"/>
              <a:t>Extensive reading involves reading for pleasure. Because there is an element of enjoyment in extensive reading it is unlikely that students will undertake extensive reading of a text they do not like. It also requires a fluid decoding and assimilation of the text and content in front of you. If the text is difficult and you stop every few minutes to figure out what is being said or to look up new words in the dictionary, you are breaking your concentration and diverting your thoughts.</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Five essential components of reading skill</a:t>
            </a:r>
          </a:p>
        </p:txBody>
      </p:sp>
      <p:sp>
        <p:nvSpPr>
          <p:cNvPr id="3" name="Content Placeholder 2"/>
          <p:cNvSpPr>
            <a:spLocks noGrp="1"/>
          </p:cNvSpPr>
          <p:nvPr>
            <p:ph sz="quarter" idx="1"/>
          </p:nvPr>
        </p:nvSpPr>
        <p:spPr/>
        <p:txBody>
          <a:bodyPr/>
          <a:lstStyle/>
          <a:p>
            <a:r>
              <a:rPr lang="en-IN" b="1" dirty="0"/>
              <a:t>Phonemic awareness</a:t>
            </a:r>
            <a:r>
              <a:rPr lang="en-IN" dirty="0"/>
              <a:t>. Phonemes are the smallest units making up spoken language. ... </a:t>
            </a:r>
          </a:p>
          <a:p>
            <a:r>
              <a:rPr lang="en-IN" b="1" dirty="0"/>
              <a:t>Phonics</a:t>
            </a:r>
            <a:r>
              <a:rPr lang="en-IN" dirty="0"/>
              <a:t>. ... </a:t>
            </a:r>
          </a:p>
          <a:p>
            <a:r>
              <a:rPr lang="en-IN" b="1" dirty="0"/>
              <a:t>Vocabulary</a:t>
            </a:r>
            <a:r>
              <a:rPr lang="en-IN" dirty="0"/>
              <a:t> development. ... </a:t>
            </a:r>
          </a:p>
          <a:p>
            <a:r>
              <a:rPr lang="en-IN" dirty="0"/>
              <a:t>Reading </a:t>
            </a:r>
            <a:r>
              <a:rPr lang="en-IN" b="1" dirty="0"/>
              <a:t>fluency</a:t>
            </a:r>
            <a:r>
              <a:rPr lang="en-IN" dirty="0"/>
              <a:t>, including oral reading skills. ... </a:t>
            </a:r>
          </a:p>
          <a:p>
            <a:r>
              <a:rPr lang="en-IN" dirty="0"/>
              <a:t>Reading comprehension strategies.</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40</TotalTime>
  <Words>702</Words>
  <Application>Microsoft Office PowerPoint</Application>
  <PresentationFormat>On-screen Show (4:3)</PresentationFormat>
  <Paragraphs>40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Tw Cen MT</vt:lpstr>
      <vt:lpstr>Wingdings</vt:lpstr>
      <vt:lpstr>Wingdings 2</vt:lpstr>
      <vt:lpstr>Median</vt:lpstr>
      <vt:lpstr>Development of Reading skill</vt:lpstr>
      <vt:lpstr>Concept of reading</vt:lpstr>
      <vt:lpstr> purpose </vt:lpstr>
      <vt:lpstr>Types of reading</vt:lpstr>
      <vt:lpstr>Skimming </vt:lpstr>
      <vt:lpstr> Scanning </vt:lpstr>
      <vt:lpstr> Intensive Reading </vt:lpstr>
      <vt:lpstr> Extensive reading </vt:lpstr>
      <vt:lpstr>Five essential components of reading skill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Reading skill</dc:title>
  <dc:creator>Uttam</dc:creator>
  <cp:lastModifiedBy>Uttam Das</cp:lastModifiedBy>
  <cp:revision>25</cp:revision>
  <dcterms:created xsi:type="dcterms:W3CDTF">2018-09-20T08:05:58Z</dcterms:created>
  <dcterms:modified xsi:type="dcterms:W3CDTF">2024-01-04T08:07:49Z</dcterms:modified>
</cp:coreProperties>
</file>