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60C15E6-4AB8-48DC-B1D7-BA2090973814}" type="datetimeFigureOut">
              <a:rPr lang="en-US" smtClean="0"/>
              <a:pPr/>
              <a:t>11/8/2018</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a:lstStyle/>
          <a:p>
            <a:fld id="{81184763-63B4-4E08-8BE4-4D57E8D7C6E8}" type="slidenum">
              <a:rPr lang="en-IN" smtClean="0"/>
              <a:pPr/>
              <a:t>‹#›</a:t>
            </a:fld>
            <a:endParaRPr lang="en-IN"/>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0C15E6-4AB8-48DC-B1D7-BA2090973814}" type="datetimeFigureOut">
              <a:rPr lang="en-US" smtClean="0"/>
              <a:pPr/>
              <a:t>11/8/2018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184763-63B4-4E08-8BE4-4D57E8D7C6E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0C15E6-4AB8-48DC-B1D7-BA2090973814}" type="datetimeFigureOut">
              <a:rPr lang="en-US" smtClean="0"/>
              <a:pPr/>
              <a:t>11/8/2018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184763-63B4-4E08-8BE4-4D57E8D7C6E8}"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0C15E6-4AB8-48DC-B1D7-BA2090973814}" type="datetimeFigureOut">
              <a:rPr lang="en-US" smtClean="0"/>
              <a:pPr/>
              <a:t>11/8/2018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184763-63B4-4E08-8BE4-4D57E8D7C6E8}"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60C15E6-4AB8-48DC-B1D7-BA2090973814}" type="datetimeFigureOut">
              <a:rPr lang="en-US" smtClean="0"/>
              <a:pPr/>
              <a:t>11/8/2018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7924800" y="6416675"/>
            <a:ext cx="762000" cy="365125"/>
          </a:xfrm>
        </p:spPr>
        <p:txBody>
          <a:bodyPr/>
          <a:lstStyle/>
          <a:p>
            <a:fld id="{81184763-63B4-4E08-8BE4-4D57E8D7C6E8}"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60C15E6-4AB8-48DC-B1D7-BA2090973814}" type="datetimeFigureOut">
              <a:rPr lang="en-US" smtClean="0"/>
              <a:pPr/>
              <a:t>11/8/2018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1184763-63B4-4E08-8BE4-4D57E8D7C6E8}"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60C15E6-4AB8-48DC-B1D7-BA2090973814}" type="datetimeFigureOut">
              <a:rPr lang="en-US" smtClean="0"/>
              <a:pPr/>
              <a:t>11/8/2018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1184763-63B4-4E08-8BE4-4D57E8D7C6E8}"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60C15E6-4AB8-48DC-B1D7-BA2090973814}" type="datetimeFigureOut">
              <a:rPr lang="en-US" smtClean="0"/>
              <a:pPr/>
              <a:t>11/8/2018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1184763-63B4-4E08-8BE4-4D57E8D7C6E8}"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0C15E6-4AB8-48DC-B1D7-BA2090973814}" type="datetimeFigureOut">
              <a:rPr lang="en-US" smtClean="0"/>
              <a:pPr/>
              <a:t>11/8/2018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1184763-63B4-4E08-8BE4-4D57E8D7C6E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60C15E6-4AB8-48DC-B1D7-BA2090973814}" type="datetimeFigureOut">
              <a:rPr lang="en-US" smtClean="0"/>
              <a:pPr/>
              <a:t>11/8/2018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1184763-63B4-4E08-8BE4-4D57E8D7C6E8}"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60C15E6-4AB8-48DC-B1D7-BA2090973814}" type="datetimeFigureOut">
              <a:rPr lang="en-US" smtClean="0"/>
              <a:pPr/>
              <a:t>11/8/2018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1184763-63B4-4E08-8BE4-4D57E8D7C6E8}"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60C15E6-4AB8-48DC-B1D7-BA2090973814}" type="datetimeFigureOut">
              <a:rPr lang="en-US" smtClean="0"/>
              <a:pPr/>
              <a:t>11/8/2018</a:t>
            </a:fld>
            <a:endParaRPr lang="en-IN"/>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IN"/>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1184763-63B4-4E08-8BE4-4D57E8D7C6E8}" type="slidenum">
              <a:rPr lang="en-IN" smtClean="0"/>
              <a:pPr/>
              <a:t>‹#›</a:t>
            </a:fld>
            <a:endParaRPr lang="en-IN"/>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dirty="0" smtClean="0"/>
              <a:t>Formation of reading habits through extensive reading</a:t>
            </a:r>
            <a:endParaRPr lang="en-IN" dirty="0"/>
          </a:p>
        </p:txBody>
      </p:sp>
      <p:sp>
        <p:nvSpPr>
          <p:cNvPr id="3" name="Subtitle 2"/>
          <p:cNvSpPr>
            <a:spLocks noGrp="1"/>
          </p:cNvSpPr>
          <p:nvPr>
            <p:ph type="subTitle" idx="1"/>
          </p:nvPr>
        </p:nvSpPr>
        <p:spPr/>
        <p:txBody>
          <a:bodyPr/>
          <a:lstStyle/>
          <a:p>
            <a:r>
              <a:rPr lang="en-IN" dirty="0" smtClean="0"/>
              <a:t>Paper-6-i</a:t>
            </a:r>
          </a:p>
          <a:p>
            <a:r>
              <a:rPr lang="en-IN" smtClean="0"/>
              <a:t>Unit-ii</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0000" lnSpcReduction="20000"/>
          </a:bodyPr>
          <a:lstStyle/>
          <a:p>
            <a:endParaRPr lang="en-IN" dirty="0" smtClean="0"/>
          </a:p>
          <a:p>
            <a:r>
              <a:rPr lang="en-IN" dirty="0" smtClean="0"/>
              <a:t>The </a:t>
            </a:r>
            <a:r>
              <a:rPr lang="en-IN" dirty="0" smtClean="0"/>
              <a:t>teacher should explain to the students the utility of library reading. They should be given knowledge about different types of books lying in the library.</a:t>
            </a:r>
          </a:p>
          <a:p>
            <a:r>
              <a:rPr lang="en-IN" dirty="0" smtClean="0"/>
              <a:t>The book should be easily accessible to the students as far as possible. Open shelf system may be introduced if possible.</a:t>
            </a:r>
          </a:p>
          <a:p>
            <a:r>
              <a:rPr lang="en-IN" dirty="0" smtClean="0"/>
              <a:t>There should be competitions for extra reading. Thus the winner may be prizes.</a:t>
            </a:r>
          </a:p>
          <a:p>
            <a:r>
              <a:rPr lang="en-IN" dirty="0" smtClean="0"/>
              <a:t>In the examination, there should some questions which the students may be required to make use of the subject matter acquired through extra reading.</a:t>
            </a:r>
          </a:p>
          <a:p>
            <a:r>
              <a:rPr lang="en-IN" dirty="0" smtClean="0"/>
              <a:t>During the school hours, one period should be prescribed for library studies. It will be all the better if open-shelf system introduced in the library.</a:t>
            </a:r>
          </a:p>
          <a:p>
            <a:r>
              <a:rPr lang="en-IN" dirty="0" smtClean="0"/>
              <a:t>In order to draw the attention of the students and make them feel interested, some books of common interest may be able to have a look at them.</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r>
              <a:rPr lang="en-IN" dirty="0" smtClean="0"/>
              <a:t>Sometimes there may be discussion on books and the students who show extra knowledge of books should be given either special certificates or special credit for that.</a:t>
            </a:r>
          </a:p>
          <a:p>
            <a:r>
              <a:rPr lang="en-IN" dirty="0" smtClean="0"/>
              <a:t>The library should have suitable types of books for all the students. There should be banks for the children, the grownups, the teachers, the geniuses, the dullards etc.</a:t>
            </a:r>
          </a:p>
          <a:p>
            <a:r>
              <a:rPr lang="en-IN" dirty="0" smtClean="0"/>
              <a:t>The library and the reading room should be well decorated. It will attract the readers.</a:t>
            </a:r>
          </a:p>
          <a:p>
            <a:r>
              <a:rPr lang="en-IN" dirty="0" smtClean="0"/>
              <a:t>The newly arrived books in the library should be notified on the notice board. If possible, the cover of all these books should be exhibited on a special board meant for this purpose.</a:t>
            </a:r>
          </a:p>
          <a:p>
            <a:r>
              <a:rPr lang="en-IN" dirty="0" smtClean="0"/>
              <a:t>The class teacher or the subject teacher himself should be interested in reading extra books from the library. This example of the teacher will have its effect on the students. They will also become interested in library books.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62500" lnSpcReduction="20000"/>
          </a:bodyPr>
          <a:lstStyle/>
          <a:p>
            <a:endParaRPr lang="en-IN" dirty="0" smtClean="0"/>
          </a:p>
          <a:p>
            <a:r>
              <a:rPr lang="en-IN" dirty="0" smtClean="0"/>
              <a:t>The </a:t>
            </a:r>
            <a:r>
              <a:rPr lang="en-IN" dirty="0" smtClean="0"/>
              <a:t>teacher should announce in the class the names of the students who are doing extra reading. It will give recognition to those students. Moreover, it will attract the attention of the students to library.</a:t>
            </a:r>
          </a:p>
          <a:p>
            <a:r>
              <a:rPr lang="en-IN" dirty="0" smtClean="0"/>
              <a:t>Readers should have attractive pictures.</a:t>
            </a:r>
          </a:p>
          <a:p>
            <a:r>
              <a:rPr lang="en-IN" dirty="0" smtClean="0"/>
              <a:t>The library should be well-stocked with suitable extra books meant for all classes. These books should be suitable from the point of view of language and subject matter for the various classes.</a:t>
            </a:r>
          </a:p>
          <a:p>
            <a:r>
              <a:rPr lang="en-IN" dirty="0" smtClean="0"/>
              <a:t>There may be a class library so that the students find it easier to get suitable books.</a:t>
            </a:r>
          </a:p>
          <a:p>
            <a:r>
              <a:rPr lang="en-IN" dirty="0" smtClean="0"/>
              <a:t>The teacher can play a great role in extra reading. They can guide the students in this respect. They may tell them the books they should read. They may inform them of the latest arrivals in the library. They may show them the new books in the class.</a:t>
            </a:r>
          </a:p>
          <a:p>
            <a:r>
              <a:rPr lang="en-IN" dirty="0" smtClean="0"/>
              <a:t>Telling may arouse the interest of the students in a particular book by telling parts if its content .</a:t>
            </a:r>
          </a:p>
          <a:p>
            <a:r>
              <a:rPr lang="en-IN" dirty="0" smtClean="0"/>
              <a:t>Students should be encouraged to write the gist of what they read in their notebooks an to keep a record of it.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r>
              <a:rPr lang="en-IN" sz="11500" smtClean="0"/>
              <a:t>  Thank </a:t>
            </a:r>
            <a:r>
              <a:rPr lang="en-IN" sz="11500" dirty="0" smtClean="0"/>
              <a:t>you</a:t>
            </a:r>
            <a:endParaRPr lang="en-IN" sz="115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56</TotalTime>
  <Words>510</Words>
  <Application>Microsoft Office PowerPoint</Application>
  <PresentationFormat>On-screen Show (4:3)</PresentationFormat>
  <Paragraphs>24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Apex</vt:lpstr>
      <vt:lpstr>Formation of reading habits through extensive reading</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of reading habits through extensive reading</dc:title>
  <dc:creator>Uttam</dc:creator>
  <cp:lastModifiedBy>Uttam</cp:lastModifiedBy>
  <cp:revision>14</cp:revision>
  <dcterms:created xsi:type="dcterms:W3CDTF">2018-11-07T08:34:51Z</dcterms:created>
  <dcterms:modified xsi:type="dcterms:W3CDTF">2018-11-08T07:14:58Z</dcterms:modified>
</cp:coreProperties>
</file>