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17" name="Footer Placeholder 16"/>
          <p:cNvSpPr>
            <a:spLocks noGrp="1"/>
          </p:cNvSpPr>
          <p:nvPr>
            <p:ph type="ftr" sz="quarter" idx="11"/>
          </p:nvPr>
        </p:nvSpPr>
        <p:spPr/>
        <p:txBody>
          <a:bodyPr/>
          <a:lstStyle/>
          <a:p>
            <a:endParaRPr lang="en-IN" dirty="0"/>
          </a:p>
        </p:txBody>
      </p:sp>
      <p:sp>
        <p:nvSpPr>
          <p:cNvPr id="29" name="Slide Number Placeholder 28"/>
          <p:cNvSpPr>
            <a:spLocks noGrp="1"/>
          </p:cNvSpPr>
          <p:nvPr>
            <p:ph type="sldNum" sz="quarter" idx="12"/>
          </p:nvPr>
        </p:nvSpPr>
        <p:spPr/>
        <p:txBody>
          <a:bodyPr/>
          <a:lstStyle/>
          <a:p>
            <a:fld id="{AA6AEB7A-798F-4D83-AC05-C497A4670113}" type="slidenum">
              <a:rPr lang="en-IN" smtClean="0"/>
              <a:pPr/>
              <a:t>‹#›</a:t>
            </a:fld>
            <a:endParaRPr lang="en-IN"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A6AEB7A-798F-4D83-AC05-C497A4670113}" type="slidenum">
              <a:rPr lang="en-IN" smtClean="0"/>
              <a:pPr/>
              <a:t>‹#›</a:t>
            </a:fld>
            <a:endParaRPr lang="en-IN"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A6AEB7A-798F-4D83-AC05-C497A4670113}" type="slidenum">
              <a:rPr lang="en-IN" smtClean="0"/>
              <a:pPr/>
              <a:t>‹#›</a:t>
            </a:fld>
            <a:endParaRPr lang="en-I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p>
            <a:fld id="{AA6AEB7A-798F-4D83-AC05-C497A4670113}" type="slidenum">
              <a:rPr lang="en-IN" smtClean="0"/>
              <a:pPr/>
              <a:t>‹#›</a:t>
            </a:fld>
            <a:endParaRPr lang="en-I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a:xfrm>
            <a:off x="7924800" y="6416675"/>
            <a:ext cx="762000" cy="365125"/>
          </a:xfrm>
        </p:spPr>
        <p:txBody>
          <a:bodyPr/>
          <a:lstStyle/>
          <a:p>
            <a:fld id="{AA6AEB7A-798F-4D83-AC05-C497A4670113}" type="slidenum">
              <a:rPr lang="en-IN" smtClean="0"/>
              <a:pPr/>
              <a:t>‹#›</a:t>
            </a:fld>
            <a:endParaRPr lang="en-IN"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A6AEB7A-798F-4D83-AC05-C497A4670113}" type="slidenum">
              <a:rPr lang="en-IN" smtClean="0"/>
              <a:pPr/>
              <a:t>‹#›</a:t>
            </a:fld>
            <a:endParaRPr lang="en-IN"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p>
            <a:fld id="{AA6AEB7A-798F-4D83-AC05-C497A4670113}" type="slidenum">
              <a:rPr lang="en-IN" smtClean="0"/>
              <a:pPr/>
              <a:t>‹#›</a:t>
            </a:fld>
            <a:endParaRPr lang="en-IN"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p>
            <a:fld id="{AA6AEB7A-798F-4D83-AC05-C497A4670113}" type="slidenum">
              <a:rPr lang="en-IN" smtClean="0"/>
              <a:pPr/>
              <a:t>‹#›</a:t>
            </a:fld>
            <a:endParaRPr lang="en-IN"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p>
            <a:fld id="{AA6AEB7A-798F-4D83-AC05-C497A4670113}" type="slidenum">
              <a:rPr lang="en-IN" smtClean="0"/>
              <a:pPr/>
              <a:t>‹#›</a:t>
            </a:fld>
            <a:endParaRPr lang="en-IN"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A6AEB7A-798F-4D83-AC05-C497A4670113}" type="slidenum">
              <a:rPr lang="en-IN" smtClean="0"/>
              <a:pPr/>
              <a:t>‹#›</a:t>
            </a:fld>
            <a:endParaRPr lang="en-IN"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C1F6F09-188B-4AEF-9A42-0F1E8ED7C36E}" type="datetimeFigureOut">
              <a:rPr lang="en-US" smtClean="0"/>
              <a:pPr/>
              <a:t>11/19/2019</a:t>
            </a:fld>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p>
            <a:fld id="{AA6AEB7A-798F-4D83-AC05-C497A4670113}" type="slidenum">
              <a:rPr lang="en-IN" smtClean="0"/>
              <a:pPr/>
              <a:t>‹#›</a:t>
            </a:fld>
            <a:endParaRPr lang="en-IN"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C1F6F09-188B-4AEF-9A42-0F1E8ED7C36E}" type="datetimeFigureOut">
              <a:rPr lang="en-US" smtClean="0"/>
              <a:pPr/>
              <a:t>11/19/2019</a:t>
            </a:fld>
            <a:endParaRPr lang="en-IN"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A6AEB7A-798F-4D83-AC05-C497A4670113}" type="slidenum">
              <a:rPr lang="en-IN" smtClean="0"/>
              <a:pPr/>
              <a:t>‹#›</a:t>
            </a:fld>
            <a:endParaRPr lang="en-IN"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Intensive and extensive reading</a:t>
            </a:r>
            <a:endParaRPr lang="en-IN" dirty="0"/>
          </a:p>
        </p:txBody>
      </p:sp>
      <p:sp>
        <p:nvSpPr>
          <p:cNvPr id="3" name="Subtitle 2"/>
          <p:cNvSpPr>
            <a:spLocks noGrp="1"/>
          </p:cNvSpPr>
          <p:nvPr>
            <p:ph type="subTitle" idx="1"/>
          </p:nvPr>
        </p:nvSpPr>
        <p:spPr/>
        <p:txBody>
          <a:bodyPr/>
          <a:lstStyle/>
          <a:p>
            <a:r>
              <a:rPr lang="en-IN" dirty="0" smtClean="0"/>
              <a:t>Paper—6-i</a:t>
            </a:r>
          </a:p>
          <a:p>
            <a:r>
              <a:rPr lang="en-IN" dirty="0" smtClean="0"/>
              <a:t>Unit-ii</a:t>
            </a:r>
          </a:p>
          <a:p>
            <a:endParaRPr lang="en-IN"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Aims of extensive reading</a:t>
            </a:r>
            <a:endParaRPr lang="en-IN" dirty="0"/>
          </a:p>
        </p:txBody>
      </p:sp>
      <p:sp>
        <p:nvSpPr>
          <p:cNvPr id="3" name="Content Placeholder 2"/>
          <p:cNvSpPr>
            <a:spLocks noGrp="1"/>
          </p:cNvSpPr>
          <p:nvPr>
            <p:ph idx="1"/>
          </p:nvPr>
        </p:nvSpPr>
        <p:spPr/>
        <p:txBody>
          <a:bodyPr/>
          <a:lstStyle/>
          <a:p>
            <a:r>
              <a:rPr lang="en-IN" dirty="0" smtClean="0"/>
              <a:t>To enrich the knowledge of the students by adding to the experiences and information.</a:t>
            </a:r>
          </a:p>
          <a:p>
            <a:r>
              <a:rPr lang="en-IN" dirty="0" smtClean="0"/>
              <a:t>It helps the students to learn language.</a:t>
            </a:r>
          </a:p>
          <a:p>
            <a:r>
              <a:rPr lang="en-IN" dirty="0" smtClean="0"/>
              <a:t>To create interest in the students for reading.</a:t>
            </a:r>
          </a:p>
          <a:p>
            <a:r>
              <a:rPr lang="en-IN" dirty="0" smtClean="0"/>
              <a:t>To concentrate upon the subject matter and it is undertaken for the purpose of information.</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objectives</a:t>
            </a:r>
            <a:endParaRPr lang="en-IN" dirty="0"/>
          </a:p>
        </p:txBody>
      </p:sp>
      <p:sp>
        <p:nvSpPr>
          <p:cNvPr id="3" name="Content Placeholder 2"/>
          <p:cNvSpPr>
            <a:spLocks noGrp="1"/>
          </p:cNvSpPr>
          <p:nvPr>
            <p:ph idx="1"/>
          </p:nvPr>
        </p:nvSpPr>
        <p:spPr/>
        <p:txBody>
          <a:bodyPr/>
          <a:lstStyle/>
          <a:p>
            <a:r>
              <a:rPr lang="en-IN" dirty="0" smtClean="0"/>
              <a:t>To enable the students to understand the meaning of the passage as early as possible.</a:t>
            </a:r>
          </a:p>
          <a:p>
            <a:r>
              <a:rPr lang="en-IN" dirty="0" smtClean="0"/>
              <a:t>To increase the passive vocabulary of the students.</a:t>
            </a:r>
          </a:p>
          <a:p>
            <a:r>
              <a:rPr lang="en-IN" dirty="0" smtClean="0"/>
              <a:t>To develop a taste for reading in the students.</a:t>
            </a:r>
          </a:p>
          <a:p>
            <a:r>
              <a:rPr lang="en-IN" dirty="0" smtClean="0"/>
              <a:t>To develop the power of concentration.</a:t>
            </a:r>
          </a:p>
          <a:p>
            <a:r>
              <a:rPr lang="en-IN" dirty="0" smtClean="0"/>
              <a:t>To enable the students to read for pleasure and reaction.</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Procedures of teaching extensive reading</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The teacher should given in introductory talk about the text or story for extensive reading. He can ponder over the points of special difficulties for the students and can draw the attention of the students to some special points.</a:t>
            </a:r>
          </a:p>
          <a:p>
            <a:r>
              <a:rPr lang="en-IN" dirty="0" smtClean="0"/>
              <a:t>The students should be given the text of suitable length in the consonance with the level of the students. In case of text being longer, then teacher can break it up into units. When the students undertake silent reading the teacher should keep a vigil over them of murmuring them, movement of lips or their posture.</a:t>
            </a:r>
          </a:p>
          <a:p>
            <a:r>
              <a:rPr lang="en-IN" dirty="0" smtClean="0"/>
              <a:t>The teacher should pose questions as regards comprehension level of the students after they have finished silent reading. However, the question should never concern the fine details of the text they should only test the comprehension level on a broad scale.</a:t>
            </a:r>
          </a:p>
          <a:p>
            <a:r>
              <a:rPr lang="en-IN" dirty="0" smtClean="0"/>
              <a:t>When the students have finished reading of all units, the students can be asked to narrate the gist in their own words or reproduce the passage in their own words.</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Steps in teaching a lesson extensively</a:t>
            </a:r>
            <a:endParaRPr lang="en-IN" dirty="0"/>
          </a:p>
        </p:txBody>
      </p:sp>
      <p:sp>
        <p:nvSpPr>
          <p:cNvPr id="3" name="Content Placeholder 2"/>
          <p:cNvSpPr>
            <a:spLocks noGrp="1"/>
          </p:cNvSpPr>
          <p:nvPr>
            <p:ph idx="1"/>
          </p:nvPr>
        </p:nvSpPr>
        <p:spPr/>
        <p:txBody>
          <a:bodyPr/>
          <a:lstStyle/>
          <a:p>
            <a:r>
              <a:rPr lang="en-IN" dirty="0" smtClean="0"/>
              <a:t>Introduction.</a:t>
            </a:r>
          </a:p>
          <a:p>
            <a:r>
              <a:rPr lang="en-IN" dirty="0" smtClean="0"/>
              <a:t>Meaning of unfamiliar words.</a:t>
            </a:r>
          </a:p>
          <a:p>
            <a:r>
              <a:rPr lang="en-IN" dirty="0" smtClean="0"/>
              <a:t>Silent reading by the students.</a:t>
            </a:r>
          </a:p>
          <a:p>
            <a:r>
              <a:rPr lang="en-IN" dirty="0" smtClean="0"/>
              <a:t>Writing the questions on the blackboard</a:t>
            </a:r>
          </a:p>
          <a:p>
            <a:r>
              <a:rPr lang="en-IN" dirty="0" smtClean="0"/>
              <a:t>Testing the comprehension.</a:t>
            </a:r>
          </a:p>
          <a:p>
            <a:r>
              <a:rPr lang="en-IN" dirty="0" smtClean="0"/>
              <a:t>Home work.</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merits</a:t>
            </a:r>
            <a:endParaRPr lang="en-IN" dirty="0"/>
          </a:p>
        </p:txBody>
      </p:sp>
      <p:sp>
        <p:nvSpPr>
          <p:cNvPr id="3" name="Content Placeholder 2"/>
          <p:cNvSpPr>
            <a:spLocks noGrp="1"/>
          </p:cNvSpPr>
          <p:nvPr>
            <p:ph idx="1"/>
          </p:nvPr>
        </p:nvSpPr>
        <p:spPr/>
        <p:txBody>
          <a:bodyPr>
            <a:normAutofit lnSpcReduction="10000"/>
          </a:bodyPr>
          <a:lstStyle/>
          <a:p>
            <a:r>
              <a:rPr lang="en-IN" dirty="0" smtClean="0"/>
              <a:t>The whole class is active and busy.</a:t>
            </a:r>
          </a:p>
          <a:p>
            <a:r>
              <a:rPr lang="en-IN" dirty="0" smtClean="0"/>
              <a:t>It helps in assimilation of ideas gathered for the text.</a:t>
            </a:r>
          </a:p>
          <a:p>
            <a:r>
              <a:rPr lang="en-IN" dirty="0" smtClean="0"/>
              <a:t>It helps widen the vocabulary especially the passive vocabulary of the pupils.</a:t>
            </a:r>
          </a:p>
          <a:p>
            <a:r>
              <a:rPr lang="en-IN" dirty="0" smtClean="0"/>
              <a:t>It inculcates the habit of self study in the students who in turn develop their own method suitable to them</a:t>
            </a:r>
          </a:p>
          <a:p>
            <a:r>
              <a:rPr lang="en-IN" dirty="0" smtClean="0"/>
              <a:t>It prepares the pupils for intensive reading as well as the pupils feel interest about library reading.</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Difference between Intensive and Extensive reading</a:t>
            </a:r>
            <a:endParaRPr lang="en-IN" dirty="0"/>
          </a:p>
        </p:txBody>
      </p:sp>
      <p:sp>
        <p:nvSpPr>
          <p:cNvPr id="3" name="Content Placeholder 2"/>
          <p:cNvSpPr>
            <a:spLocks noGrp="1"/>
          </p:cNvSpPr>
          <p:nvPr>
            <p:ph idx="1"/>
          </p:nvPr>
        </p:nvSpPr>
        <p:spPr/>
        <p:txBody>
          <a:bodyPr/>
          <a:lstStyle/>
          <a:p>
            <a:endParaRPr lang="en-IN"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i="1" dirty="0" smtClean="0"/>
              <a:t>Intensive reading</a:t>
            </a:r>
            <a:endParaRPr lang="en-IN" dirty="0"/>
          </a:p>
        </p:txBody>
      </p:sp>
      <p:sp>
        <p:nvSpPr>
          <p:cNvPr id="3" name="Content Placeholder 2"/>
          <p:cNvSpPr>
            <a:spLocks noGrp="1"/>
          </p:cNvSpPr>
          <p:nvPr>
            <p:ph idx="1"/>
          </p:nvPr>
        </p:nvSpPr>
        <p:spPr/>
        <p:txBody>
          <a:bodyPr>
            <a:normAutofit fontScale="92500" lnSpcReduction="10000"/>
          </a:bodyPr>
          <a:lstStyle/>
          <a:p>
            <a:pPr>
              <a:buNone/>
            </a:pPr>
            <a:r>
              <a:rPr lang="en-IN" i="1" dirty="0" smtClean="0"/>
              <a:t>   Intensive reading involves the learners working through a relevantly short passage under the guidance of the teacher and examining it closely and it detail. The main aims to arrive at a detailed and thorough understanding of the text.  Material for intensive reading is chosen with view to developing the students power of judgement and discriminative reasoning of interpretation and appreciation. Student learn to scan for information, to ready with careful attention and concentration, and to extract the major ideas and arguments. Attention is also paid to the logical development of ideas and style of writing.</a:t>
            </a: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Aims of intensive reading</a:t>
            </a:r>
            <a:endParaRPr lang="en-IN" dirty="0"/>
          </a:p>
        </p:txBody>
      </p:sp>
      <p:sp>
        <p:nvSpPr>
          <p:cNvPr id="3" name="Content Placeholder 2"/>
          <p:cNvSpPr>
            <a:spLocks noGrp="1"/>
          </p:cNvSpPr>
          <p:nvPr>
            <p:ph idx="1"/>
          </p:nvPr>
        </p:nvSpPr>
        <p:spPr/>
        <p:txBody>
          <a:bodyPr/>
          <a:lstStyle/>
          <a:p>
            <a:r>
              <a:rPr lang="en-IN" dirty="0" smtClean="0"/>
              <a:t>It aims teaching vocabulary and structure to the pupils.</a:t>
            </a:r>
          </a:p>
          <a:p>
            <a:r>
              <a:rPr lang="en-IN" dirty="0" smtClean="0"/>
              <a:t>To help the students to acquire control over the words and the sentences that they have read in their text books.</a:t>
            </a:r>
          </a:p>
          <a:p>
            <a:r>
              <a:rPr lang="en-IN" dirty="0" smtClean="0"/>
              <a:t>To promote a detailed and deeper knowledge of the language taught and to develop the power of expression of the learner.</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Objectives of intensive reading</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It aims at assimilation of language including the study of words, phrase, sentence patterns and other related aspects.</a:t>
            </a:r>
          </a:p>
          <a:p>
            <a:r>
              <a:rPr lang="en-IN" dirty="0" smtClean="0"/>
              <a:t>It aims at the study of grammar, word order and syntax, thus entirely dealing with the sentence structure.</a:t>
            </a:r>
          </a:p>
          <a:p>
            <a:r>
              <a:rPr lang="en-IN" dirty="0" smtClean="0"/>
              <a:t>It aims to enable the students to comprehend the text, its sense and meaning.</a:t>
            </a:r>
          </a:p>
          <a:p>
            <a:r>
              <a:rPr lang="en-IN" dirty="0" smtClean="0"/>
              <a:t>It aims to enable the students understand, speaks and writing the language in its various aspects with the objective of mastering it.</a:t>
            </a:r>
          </a:p>
          <a:p>
            <a:r>
              <a:rPr lang="en-IN" dirty="0" smtClean="0"/>
              <a:t>It aims to enable the students to improve knowledge and command over English and increase comprehension of the texts that they come across with expending vocabulary.</a:t>
            </a:r>
          </a:p>
          <a:p>
            <a:r>
              <a:rPr lang="en-IN" dirty="0" smtClean="0"/>
              <a:t>It encourage the students to gather information from the texts.</a:t>
            </a:r>
          </a:p>
          <a:p>
            <a:r>
              <a:rPr lang="en-IN" dirty="0" smtClean="0"/>
              <a:t>It aims to provide the students with opportunity to face the language fearlessly and without inhabitation and to develop the faculty of thinking in the language.</a:t>
            </a:r>
          </a:p>
          <a:p>
            <a:endParaRPr lang="en-IN" dirty="0" smtClean="0"/>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Steps in teaching a lesson intensively</a:t>
            </a:r>
            <a:endParaRPr lang="en-IN" dirty="0"/>
          </a:p>
        </p:txBody>
      </p:sp>
      <p:sp>
        <p:nvSpPr>
          <p:cNvPr id="3" name="Content Placeholder 2"/>
          <p:cNvSpPr>
            <a:spLocks noGrp="1"/>
          </p:cNvSpPr>
          <p:nvPr>
            <p:ph idx="1"/>
          </p:nvPr>
        </p:nvSpPr>
        <p:spPr/>
        <p:txBody>
          <a:bodyPr>
            <a:normAutofit fontScale="92500" lnSpcReduction="10000"/>
          </a:bodyPr>
          <a:lstStyle/>
          <a:p>
            <a:r>
              <a:rPr lang="en-IN" dirty="0" smtClean="0"/>
              <a:t>Testing of previous knowledge.</a:t>
            </a:r>
          </a:p>
          <a:p>
            <a:r>
              <a:rPr lang="en-IN" dirty="0" smtClean="0"/>
              <a:t>Announcement of the topic.</a:t>
            </a:r>
          </a:p>
          <a:p>
            <a:r>
              <a:rPr lang="en-IN" dirty="0" smtClean="0"/>
              <a:t>Introduction.</a:t>
            </a:r>
          </a:p>
          <a:p>
            <a:r>
              <a:rPr lang="en-IN" dirty="0" smtClean="0"/>
              <a:t>Model loud reading by the teacher.</a:t>
            </a:r>
          </a:p>
          <a:p>
            <a:r>
              <a:rPr lang="en-IN" dirty="0" smtClean="0"/>
              <a:t>Loud reading by the students.</a:t>
            </a:r>
          </a:p>
          <a:p>
            <a:r>
              <a:rPr lang="en-IN" dirty="0" smtClean="0"/>
              <a:t>Word study and explanation.</a:t>
            </a:r>
          </a:p>
          <a:p>
            <a:r>
              <a:rPr lang="en-IN" dirty="0" smtClean="0"/>
              <a:t>Silent reading by the students.</a:t>
            </a:r>
          </a:p>
          <a:p>
            <a:r>
              <a:rPr lang="en-IN" dirty="0" smtClean="0"/>
              <a:t>Testing the comprehension.</a:t>
            </a:r>
          </a:p>
          <a:p>
            <a:r>
              <a:rPr lang="en-IN" dirty="0" smtClean="0"/>
              <a:t>Class test/evaluation based test.</a:t>
            </a:r>
          </a:p>
          <a:p>
            <a:r>
              <a:rPr lang="en-IN" dirty="0" smtClean="0"/>
              <a:t>Home work.</a:t>
            </a:r>
          </a:p>
          <a:p>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Merits </a:t>
            </a:r>
            <a:endParaRPr lang="en-IN" dirty="0"/>
          </a:p>
        </p:txBody>
      </p:sp>
      <p:sp>
        <p:nvSpPr>
          <p:cNvPr id="3" name="Content Placeholder 2"/>
          <p:cNvSpPr>
            <a:spLocks noGrp="1"/>
          </p:cNvSpPr>
          <p:nvPr>
            <p:ph idx="1"/>
          </p:nvPr>
        </p:nvSpPr>
        <p:spPr/>
        <p:txBody>
          <a:bodyPr>
            <a:normAutofit fontScale="92500" lnSpcReduction="10000"/>
          </a:bodyPr>
          <a:lstStyle/>
          <a:p>
            <a:r>
              <a:rPr lang="en-IN" dirty="0" smtClean="0"/>
              <a:t>Expansion of vocabulary of the students, especially the active one.</a:t>
            </a:r>
          </a:p>
          <a:p>
            <a:r>
              <a:rPr lang="en-IN" dirty="0" smtClean="0"/>
              <a:t>Grammar is used in its practical connotation.</a:t>
            </a:r>
          </a:p>
          <a:p>
            <a:r>
              <a:rPr lang="en-IN" dirty="0" smtClean="0"/>
              <a:t>Acquaintance with new vocabulary and sentence patterns and enhances the power of expression of the students.</a:t>
            </a:r>
          </a:p>
          <a:p>
            <a:r>
              <a:rPr lang="en-IN" dirty="0" smtClean="0"/>
              <a:t>The pupils are better acquainted with the power of questioning and answering.</a:t>
            </a:r>
          </a:p>
          <a:p>
            <a:r>
              <a:rPr lang="en-IN" dirty="0" smtClean="0"/>
              <a:t>The pupils become interested in booking into details of the text they come across as they find newer meaning being attributed to the otherwise ordinary looking passages.</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demerits</a:t>
            </a:r>
            <a:endParaRPr lang="en-IN" dirty="0"/>
          </a:p>
        </p:txBody>
      </p:sp>
      <p:sp>
        <p:nvSpPr>
          <p:cNvPr id="3" name="Content Placeholder 2"/>
          <p:cNvSpPr>
            <a:spLocks noGrp="1"/>
          </p:cNvSpPr>
          <p:nvPr>
            <p:ph idx="1"/>
          </p:nvPr>
        </p:nvSpPr>
        <p:spPr/>
        <p:txBody>
          <a:bodyPr/>
          <a:lstStyle/>
          <a:p>
            <a:r>
              <a:rPr lang="en-IN" dirty="0" smtClean="0"/>
              <a:t>It does not interest the pupils and they scarce derive any pleasure from it as it entails hard labour and concentration on their part.</a:t>
            </a:r>
          </a:p>
          <a:p>
            <a:r>
              <a:rPr lang="en-IN" dirty="0" smtClean="0"/>
              <a:t>The process of teaching is long and cumbersome.</a:t>
            </a:r>
          </a:p>
          <a:p>
            <a:r>
              <a:rPr lang="en-IN" dirty="0" smtClean="0"/>
              <a:t>It neglects teaching grammar.</a:t>
            </a:r>
          </a:p>
          <a:p>
            <a:r>
              <a:rPr lang="en-IN" dirty="0" smtClean="0"/>
              <a:t>Pupils are interested in this method only from examination point of view.</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procedures</a:t>
            </a: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Selection of the topic following section of suitable teaching aids.</a:t>
            </a:r>
          </a:p>
          <a:p>
            <a:r>
              <a:rPr lang="en-IN" dirty="0" smtClean="0"/>
              <a:t>Introduction to the topic.</a:t>
            </a:r>
          </a:p>
          <a:p>
            <a:r>
              <a:rPr lang="en-IN" dirty="0" smtClean="0"/>
              <a:t>The statement of aim of the passage i.e. Presentation of text to the students.</a:t>
            </a:r>
          </a:p>
          <a:p>
            <a:r>
              <a:rPr lang="en-IN" dirty="0" smtClean="0"/>
              <a:t>Model loud reading by the teacher.</a:t>
            </a:r>
          </a:p>
          <a:p>
            <a:r>
              <a:rPr lang="en-IN" dirty="0" smtClean="0"/>
              <a:t>Loud reading by the students.</a:t>
            </a:r>
          </a:p>
          <a:p>
            <a:r>
              <a:rPr lang="en-IN" dirty="0" smtClean="0"/>
              <a:t>To explain various characteristics of the text.</a:t>
            </a:r>
          </a:p>
          <a:p>
            <a:r>
              <a:rPr lang="en-IN" dirty="0" smtClean="0"/>
              <a:t>The teacher should make a special note of special references of the passage in total understanding of the passage. He should preferably make use of English in explaining it, however, judicious use of mother tongue is not denied.</a:t>
            </a:r>
          </a:p>
          <a:p>
            <a:r>
              <a:rPr lang="en-IN" dirty="0" smtClean="0"/>
              <a:t>Testing comprehension of the students</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Extensive reading</a:t>
            </a:r>
            <a:endParaRPr lang="en-IN" dirty="0"/>
          </a:p>
        </p:txBody>
      </p:sp>
      <p:sp>
        <p:nvSpPr>
          <p:cNvPr id="3" name="Content Placeholder 2"/>
          <p:cNvSpPr>
            <a:spLocks noGrp="1"/>
          </p:cNvSpPr>
          <p:nvPr>
            <p:ph idx="1"/>
          </p:nvPr>
        </p:nvSpPr>
        <p:spPr/>
        <p:txBody>
          <a:bodyPr>
            <a:normAutofit/>
          </a:bodyPr>
          <a:lstStyle/>
          <a:p>
            <a:pPr>
              <a:buNone/>
            </a:pPr>
            <a:r>
              <a:rPr lang="en-IN" dirty="0" smtClean="0"/>
              <a:t>    Extensive reading involves reading in quality without bothering to check every unknown word or structure. Our main purpose to extensive reading is to train them to read fluently in English for their own enjoyment and with out the help of a teacher. Students are encourage to read widely on subject which interest them personally(art, games, literature, politics, society science etc.) and share they have enjoyed with their follow students.</a:t>
            </a:r>
            <a:endParaRPr lang="en-IN"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168</TotalTime>
  <Words>1085</Words>
  <Application>Microsoft Office PowerPoint</Application>
  <PresentationFormat>On-screen Show (4:3)</PresentationFormat>
  <Paragraphs>80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Apex</vt:lpstr>
      <vt:lpstr>Intensive and extensive reading</vt:lpstr>
      <vt:lpstr>Intensive reading</vt:lpstr>
      <vt:lpstr>Aims of intensive reading</vt:lpstr>
      <vt:lpstr>Objectives of intensive reading</vt:lpstr>
      <vt:lpstr>Steps in teaching a lesson intensively</vt:lpstr>
      <vt:lpstr>Merits </vt:lpstr>
      <vt:lpstr>demerits</vt:lpstr>
      <vt:lpstr>procedures</vt:lpstr>
      <vt:lpstr>Extensive reading</vt:lpstr>
      <vt:lpstr>Aims of extensive reading</vt:lpstr>
      <vt:lpstr>objectives</vt:lpstr>
      <vt:lpstr>Procedures of teaching extensive reading</vt:lpstr>
      <vt:lpstr>Steps in teaching a lesson extensively</vt:lpstr>
      <vt:lpstr>merits</vt:lpstr>
      <vt:lpstr>Difference between Intensive and Extensive reading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Intensive and extensive reading</dc:title>
  <dc:creator>Uttam</dc:creator>
  <cp:lastModifiedBy>Uttam</cp:lastModifiedBy>
  <cp:revision>32</cp:revision>
  <dcterms:created xsi:type="dcterms:W3CDTF">2018-09-20T08:08:26Z</dcterms:created>
  <dcterms:modified xsi:type="dcterms:W3CDTF">2019-11-19T09:07:07Z</dcterms:modified>
</cp:coreProperties>
</file>