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4" r:id="rId5"/>
    <p:sldId id="265" r:id="rId6"/>
    <p:sldId id="266" r:id="rId7"/>
    <p:sldId id="259" r:id="rId8"/>
    <p:sldId id="267" r:id="rId9"/>
    <p:sldId id="260" r:id="rId10"/>
    <p:sldId id="263" r:id="rId11"/>
    <p:sldId id="268" r:id="rId12"/>
    <p:sldId id="261" r:id="rId13"/>
    <p:sldId id="269" r:id="rId14"/>
    <p:sldId id="270" r:id="rId15"/>
    <p:sldId id="26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913B5980-FB87-4843-9A34-8D3400BAF65E}" type="datetimeFigureOut">
              <a:rPr lang="en-US" smtClean="0"/>
              <a:pPr/>
              <a:t>11/8/2018</a:t>
            </a:fld>
            <a:endParaRPr lang="en-IN"/>
          </a:p>
        </p:txBody>
      </p:sp>
      <p:sp>
        <p:nvSpPr>
          <p:cNvPr id="17" name="Footer Placeholder 16"/>
          <p:cNvSpPr>
            <a:spLocks noGrp="1"/>
          </p:cNvSpPr>
          <p:nvPr>
            <p:ph type="ftr" sz="quarter" idx="11"/>
          </p:nvPr>
        </p:nvSpPr>
        <p:spPr/>
        <p:txBody>
          <a:bodyPr/>
          <a:lstStyle/>
          <a:p>
            <a:endParaRPr lang="en-IN"/>
          </a:p>
        </p:txBody>
      </p:sp>
      <p:sp>
        <p:nvSpPr>
          <p:cNvPr id="29" name="Slide Number Placeholder 28"/>
          <p:cNvSpPr>
            <a:spLocks noGrp="1"/>
          </p:cNvSpPr>
          <p:nvPr>
            <p:ph type="sldNum" sz="quarter" idx="12"/>
          </p:nvPr>
        </p:nvSpPr>
        <p:spPr/>
        <p:txBody>
          <a:bodyPr/>
          <a:lstStyle/>
          <a:p>
            <a:fld id="{BD9C0A66-A3DE-4966-8EDD-7F086FA3F448}" type="slidenum">
              <a:rPr lang="en-IN" smtClean="0"/>
              <a:pPr/>
              <a:t>‹#›</a:t>
            </a:fld>
            <a:endParaRPr lang="en-IN"/>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13B5980-FB87-4843-9A34-8D3400BAF65E}" type="datetimeFigureOut">
              <a:rPr lang="en-US" smtClean="0"/>
              <a:pPr/>
              <a:t>11/8/2018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9C0A66-A3DE-4966-8EDD-7F086FA3F448}"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13B5980-FB87-4843-9A34-8D3400BAF65E}" type="datetimeFigureOut">
              <a:rPr lang="en-US" smtClean="0"/>
              <a:pPr/>
              <a:t>11/8/2018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9C0A66-A3DE-4966-8EDD-7F086FA3F448}"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13B5980-FB87-4843-9A34-8D3400BAF65E}" type="datetimeFigureOut">
              <a:rPr lang="en-US" smtClean="0"/>
              <a:pPr/>
              <a:t>11/8/2018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9C0A66-A3DE-4966-8EDD-7F086FA3F448}"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13B5980-FB87-4843-9A34-8D3400BAF65E}" type="datetimeFigureOut">
              <a:rPr lang="en-US" smtClean="0"/>
              <a:pPr/>
              <a:t>11/8/2018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7924800" y="6416675"/>
            <a:ext cx="762000" cy="365125"/>
          </a:xfrm>
        </p:spPr>
        <p:txBody>
          <a:bodyPr/>
          <a:lstStyle/>
          <a:p>
            <a:fld id="{BD9C0A66-A3DE-4966-8EDD-7F086FA3F448}"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13B5980-FB87-4843-9A34-8D3400BAF65E}" type="datetimeFigureOut">
              <a:rPr lang="en-US" smtClean="0"/>
              <a:pPr/>
              <a:t>11/8/2018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D9C0A66-A3DE-4966-8EDD-7F086FA3F448}"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13B5980-FB87-4843-9A34-8D3400BAF65E}" type="datetimeFigureOut">
              <a:rPr lang="en-US" smtClean="0"/>
              <a:pPr/>
              <a:t>11/8/2018</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D9C0A66-A3DE-4966-8EDD-7F086FA3F448}"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13B5980-FB87-4843-9A34-8D3400BAF65E}" type="datetimeFigureOut">
              <a:rPr lang="en-US" smtClean="0"/>
              <a:pPr/>
              <a:t>11/8/2018</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D9C0A66-A3DE-4966-8EDD-7F086FA3F448}"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3B5980-FB87-4843-9A34-8D3400BAF65E}" type="datetimeFigureOut">
              <a:rPr lang="en-US" smtClean="0"/>
              <a:pPr/>
              <a:t>11/8/2018</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D9C0A66-A3DE-4966-8EDD-7F086FA3F448}"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13B5980-FB87-4843-9A34-8D3400BAF65E}" type="datetimeFigureOut">
              <a:rPr lang="en-US" smtClean="0"/>
              <a:pPr/>
              <a:t>11/8/2018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D9C0A66-A3DE-4966-8EDD-7F086FA3F448}"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13B5980-FB87-4843-9A34-8D3400BAF65E}" type="datetimeFigureOut">
              <a:rPr lang="en-US" smtClean="0"/>
              <a:pPr/>
              <a:t>11/8/2018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D9C0A66-A3DE-4966-8EDD-7F086FA3F448}"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13B5980-FB87-4843-9A34-8D3400BAF65E}" type="datetimeFigureOut">
              <a:rPr lang="en-US" smtClean="0"/>
              <a:pPr/>
              <a:t>11/8/2018</a:t>
            </a:fld>
            <a:endParaRPr lang="en-IN"/>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IN"/>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D9C0A66-A3DE-4966-8EDD-7F086FA3F448}" type="slidenum">
              <a:rPr lang="en-IN" smtClean="0"/>
              <a:pPr/>
              <a:t>‹#›</a:t>
            </a:fld>
            <a:endParaRPr lang="en-IN"/>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teachervision.com/grades/8th-grad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Silent and </a:t>
            </a:r>
            <a:r>
              <a:rPr lang="en-IN" smtClean="0"/>
              <a:t>oral Reading</a:t>
            </a:r>
            <a:endParaRPr lang="en-IN" dirty="0"/>
          </a:p>
        </p:txBody>
      </p:sp>
      <p:sp>
        <p:nvSpPr>
          <p:cNvPr id="3" name="Subtitle 2"/>
          <p:cNvSpPr>
            <a:spLocks noGrp="1"/>
          </p:cNvSpPr>
          <p:nvPr>
            <p:ph type="subTitle" idx="1"/>
          </p:nvPr>
        </p:nvSpPr>
        <p:spPr/>
        <p:txBody>
          <a:bodyPr/>
          <a:lstStyle/>
          <a:p>
            <a:r>
              <a:rPr lang="en-IN" dirty="0" smtClean="0"/>
              <a:t>Paper—6-i</a:t>
            </a:r>
          </a:p>
          <a:p>
            <a:r>
              <a:rPr lang="en-IN" dirty="0" smtClean="0"/>
              <a:t>Unit-ii</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Aims/merits/purpose/importance/usefulness of silent reading</a:t>
            </a:r>
            <a:endParaRPr lang="en-IN" dirty="0"/>
          </a:p>
        </p:txBody>
      </p:sp>
      <p:sp>
        <p:nvSpPr>
          <p:cNvPr id="3" name="Content Placeholder 2"/>
          <p:cNvSpPr>
            <a:spLocks noGrp="1"/>
          </p:cNvSpPr>
          <p:nvPr>
            <p:ph idx="1"/>
          </p:nvPr>
        </p:nvSpPr>
        <p:spPr/>
        <p:txBody>
          <a:bodyPr>
            <a:normAutofit fontScale="62500" lnSpcReduction="20000"/>
          </a:bodyPr>
          <a:lstStyle/>
          <a:p>
            <a:r>
              <a:rPr lang="en-IN" dirty="0" smtClean="0"/>
              <a:t>It gives the students a feeling of power and achievement. It prepares the pupils for independent reading.</a:t>
            </a:r>
          </a:p>
          <a:p>
            <a:r>
              <a:rPr lang="en-IN" dirty="0" smtClean="0"/>
              <a:t>This is modern reaction from the traditional form of language lesson in which oral reading predominated.</a:t>
            </a:r>
          </a:p>
          <a:p>
            <a:r>
              <a:rPr lang="en-IN" dirty="0" smtClean="0"/>
              <a:t>It keeps the whole class active and busy.</a:t>
            </a:r>
          </a:p>
          <a:p>
            <a:r>
              <a:rPr lang="en-IN" dirty="0" smtClean="0"/>
              <a:t>It enables the pupils to work at their respective paces and thus helps to overcome the problem of extreme types.</a:t>
            </a:r>
          </a:p>
          <a:p>
            <a:r>
              <a:rPr lang="en-IN" dirty="0" smtClean="0"/>
              <a:t>The practice of silent reading in class prepared the pupils for library on their own.</a:t>
            </a:r>
          </a:p>
          <a:p>
            <a:r>
              <a:rPr lang="en-IN" dirty="0" smtClean="0"/>
              <a:t>Even silent reading requires reproduction of oral language.</a:t>
            </a:r>
          </a:p>
          <a:p>
            <a:r>
              <a:rPr lang="en-IN" dirty="0" smtClean="0"/>
              <a:t>Silent reading is both an end and as a means in reading while it may be practiced exclusively at home. It is required means also in the classroom.</a:t>
            </a:r>
          </a:p>
          <a:p>
            <a:r>
              <a:rPr lang="en-IN" dirty="0" smtClean="0"/>
              <a:t>All the students may do the work at same time according to their own speed.</a:t>
            </a:r>
          </a:p>
          <a:p>
            <a:r>
              <a:rPr lang="en-IN" dirty="0" smtClean="0"/>
              <a:t>All the students may be engaged in work at a time.</a:t>
            </a:r>
          </a:p>
          <a:p>
            <a:r>
              <a:rPr lang="en-IN" dirty="0" smtClean="0"/>
              <a:t>Silent reading is the real reading.</a:t>
            </a:r>
          </a:p>
          <a:p>
            <a:r>
              <a:rPr lang="en-IN" dirty="0" smtClean="0"/>
              <a:t>The shyness of the children is done away with courage and fear-lessens is generated.</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77500" lnSpcReduction="20000"/>
          </a:bodyPr>
          <a:lstStyle/>
          <a:p>
            <a:endParaRPr lang="en-IN" dirty="0" smtClean="0"/>
          </a:p>
          <a:p>
            <a:r>
              <a:rPr lang="en-IN" dirty="0" smtClean="0"/>
              <a:t>Tension </a:t>
            </a:r>
            <a:r>
              <a:rPr lang="en-IN" dirty="0" smtClean="0"/>
              <a:t>is not created in the class. The feeling of superiority or inferiority complex does not grow in the student as all the pupils are given equal opportunity.</a:t>
            </a:r>
          </a:p>
          <a:p>
            <a:r>
              <a:rPr lang="en-IN" dirty="0" smtClean="0"/>
              <a:t>Knowledge is acquired through silent reading. It leads to development of the experiences and interest in study.</a:t>
            </a:r>
          </a:p>
          <a:p>
            <a:r>
              <a:rPr lang="en-IN" dirty="0" smtClean="0"/>
              <a:t>The energy is lost in aloud reading is saved in silent reading. It is possible for the children to carry on silent reading for a longer period of time as compared to aloud reading.</a:t>
            </a:r>
          </a:p>
          <a:p>
            <a:r>
              <a:rPr lang="en-IN" dirty="0" smtClean="0"/>
              <a:t>It is a quick way of reading through a passage and it saves on energy too.</a:t>
            </a:r>
          </a:p>
          <a:p>
            <a:r>
              <a:rPr lang="en-IN" dirty="0" smtClean="0"/>
              <a:t>The students find it an interesting way of reading and it helps develop power of concentration in them.</a:t>
            </a:r>
          </a:p>
          <a:p>
            <a:r>
              <a:rPr lang="en-IN" dirty="0" smtClean="0"/>
              <a:t>It initiates students into intensive study as the total attention is turned towards the grasping of meaning.</a:t>
            </a:r>
          </a:p>
          <a:p>
            <a:endParaRPr lang="en-IN" dirty="0" smtClean="0"/>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Demerits/drawbacks/criticism of silent  reading</a:t>
            </a:r>
            <a:endParaRPr lang="en-IN" dirty="0"/>
          </a:p>
        </p:txBody>
      </p:sp>
      <p:sp>
        <p:nvSpPr>
          <p:cNvPr id="3" name="Content Placeholder 2"/>
          <p:cNvSpPr>
            <a:spLocks noGrp="1"/>
          </p:cNvSpPr>
          <p:nvPr>
            <p:ph idx="1"/>
          </p:nvPr>
        </p:nvSpPr>
        <p:spPr/>
        <p:txBody>
          <a:bodyPr>
            <a:normAutofit fontScale="70000" lnSpcReduction="20000"/>
          </a:bodyPr>
          <a:lstStyle/>
          <a:p>
            <a:endParaRPr lang="en-IN" dirty="0" smtClean="0"/>
          </a:p>
          <a:p>
            <a:r>
              <a:rPr lang="en-IN" dirty="0" smtClean="0"/>
              <a:t>Beginners </a:t>
            </a:r>
            <a:r>
              <a:rPr lang="en-IN" dirty="0" smtClean="0"/>
              <a:t>do not find the attractive as most of them undertake study only when attention of the parents or teacher is on them.</a:t>
            </a:r>
          </a:p>
          <a:p>
            <a:r>
              <a:rPr lang="en-IN" dirty="0" smtClean="0"/>
              <a:t>It is difficult to find out the students are really reading or are just looking at the text with their thoughts wandering in the wind.</a:t>
            </a:r>
          </a:p>
          <a:p>
            <a:r>
              <a:rPr lang="en-IN" dirty="0" smtClean="0"/>
              <a:t>Comprehension of the students of the passage is doubtful as few students come forward to clarify the gist and meaning of the words and sentences.</a:t>
            </a:r>
          </a:p>
          <a:p>
            <a:r>
              <a:rPr lang="en-IN" dirty="0" smtClean="0"/>
              <a:t>This type of reading is not use at the school stage.</a:t>
            </a:r>
          </a:p>
          <a:p>
            <a:r>
              <a:rPr lang="en-IN" dirty="0" smtClean="0"/>
              <a:t>In this type of reading, it is not possible to correct the mistakes of reading.</a:t>
            </a:r>
          </a:p>
          <a:p>
            <a:r>
              <a:rPr lang="en-IN" dirty="0" smtClean="0"/>
              <a:t>It is not possible to improve and correct the pronunciation in this method.</a:t>
            </a:r>
          </a:p>
          <a:p>
            <a:r>
              <a:rPr lang="en-IN" dirty="0" smtClean="0"/>
              <a:t>Those students who do not like to do a work or believe in shrinking work get opportunity for it. Instead of doing the actual reading, they start to train their mind in various directions</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77500" lnSpcReduction="20000"/>
          </a:bodyPr>
          <a:lstStyle/>
          <a:p>
            <a:endParaRPr lang="en-IN" dirty="0" smtClean="0"/>
          </a:p>
          <a:p>
            <a:r>
              <a:rPr lang="en-IN" dirty="0" smtClean="0"/>
              <a:t>Some </a:t>
            </a:r>
            <a:r>
              <a:rPr lang="en-IN" dirty="0" smtClean="0"/>
              <a:t>students, while the silent reading is going on, create the problem of discipline. They try to disturb the concentration of students engaged in silent reading by their proper actions.</a:t>
            </a:r>
          </a:p>
          <a:p>
            <a:r>
              <a:rPr lang="en-IN" dirty="0" smtClean="0"/>
              <a:t>Only the visual sense organs are used and so other organs remain undeveloped.</a:t>
            </a:r>
          </a:p>
          <a:p>
            <a:r>
              <a:rPr lang="en-IN" dirty="0" smtClean="0"/>
              <a:t>The students do not benefit from each other.</a:t>
            </a:r>
          </a:p>
          <a:p>
            <a:r>
              <a:rPr lang="en-IN" dirty="0" smtClean="0"/>
              <a:t>There is an atmosphere of indifference and unwanted calm which sometimes distracts the interests of students from silent reading.</a:t>
            </a:r>
          </a:p>
          <a:p>
            <a:r>
              <a:rPr lang="en-IN" dirty="0" smtClean="0"/>
              <a:t>Sometimes students are not able to grasp the real underlying idea of the passage that they are reading silently and so their knowledge continues to be a smeltering. This reading is also superficial.</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rules</a:t>
            </a:r>
            <a:endParaRPr lang="en-IN" dirty="0"/>
          </a:p>
        </p:txBody>
      </p:sp>
      <p:sp>
        <p:nvSpPr>
          <p:cNvPr id="3" name="Content Placeholder 2"/>
          <p:cNvSpPr>
            <a:spLocks noGrp="1"/>
          </p:cNvSpPr>
          <p:nvPr>
            <p:ph idx="1"/>
          </p:nvPr>
        </p:nvSpPr>
        <p:spPr/>
        <p:txBody>
          <a:bodyPr>
            <a:normAutofit fontScale="62500" lnSpcReduction="20000"/>
          </a:bodyPr>
          <a:lstStyle/>
          <a:p>
            <a:pPr>
              <a:buNone/>
            </a:pPr>
            <a:r>
              <a:rPr lang="en-IN" dirty="0" smtClean="0"/>
              <a:t>     Improvement is a constant process in knowledge. Silent reading should also be improved. In this regard the following suggestions have been made-------</a:t>
            </a:r>
          </a:p>
          <a:p>
            <a:endParaRPr lang="en-IN" dirty="0" smtClean="0"/>
          </a:p>
          <a:p>
            <a:endParaRPr lang="en-IN" dirty="0" smtClean="0"/>
          </a:p>
          <a:p>
            <a:r>
              <a:rPr lang="en-IN" dirty="0" smtClean="0"/>
              <a:t>After </a:t>
            </a:r>
            <a:r>
              <a:rPr lang="en-IN" dirty="0" smtClean="0"/>
              <a:t>the conclusion of the silent reading, the teacher should put such questions that may clarify whether the students have  grasped of real underlying idea of the passage or not.</a:t>
            </a:r>
          </a:p>
          <a:p>
            <a:r>
              <a:rPr lang="en-IN" dirty="0" smtClean="0"/>
              <a:t>It is necessary to create calm and silent reading in the classroom, only in such an environment it is possible to have a successful silent reading.</a:t>
            </a:r>
          </a:p>
          <a:p>
            <a:r>
              <a:rPr lang="en-IN" dirty="0" smtClean="0"/>
              <a:t>The students should be initiated into silent reading beginning with individual words and gradually increasing their formation of word groups.</a:t>
            </a:r>
          </a:p>
          <a:p>
            <a:r>
              <a:rPr lang="en-IN" dirty="0" smtClean="0"/>
              <a:t>Their eyes should be trained to glide one group of words to another in rhythm.</a:t>
            </a:r>
          </a:p>
          <a:p>
            <a:r>
              <a:rPr lang="en-IN" dirty="0" smtClean="0"/>
              <a:t>Comprehension should be emphasised as silent reading does not give any benefits without it.</a:t>
            </a:r>
          </a:p>
          <a:p>
            <a:r>
              <a:rPr lang="en-IN" dirty="0" smtClean="0"/>
              <a:t>Lip movement, whispering or murmuring should be ceased and discouraged. </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2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r>
              <a:rPr lang="en-IN" sz="11500" dirty="0" smtClean="0"/>
              <a:t>   Thank you</a:t>
            </a:r>
            <a:endParaRPr lang="en-IN" sz="115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Concept of loud reading</a:t>
            </a:r>
            <a:endParaRPr lang="en-IN" dirty="0"/>
          </a:p>
        </p:txBody>
      </p:sp>
      <p:sp>
        <p:nvSpPr>
          <p:cNvPr id="3" name="Content Placeholder 2"/>
          <p:cNvSpPr>
            <a:spLocks noGrp="1"/>
          </p:cNvSpPr>
          <p:nvPr>
            <p:ph idx="1"/>
          </p:nvPr>
        </p:nvSpPr>
        <p:spPr/>
        <p:txBody>
          <a:bodyPr>
            <a:normAutofit fontScale="62500" lnSpcReduction="20000"/>
          </a:bodyPr>
          <a:lstStyle/>
          <a:p>
            <a:endParaRPr lang="en-IN" dirty="0" smtClean="0"/>
          </a:p>
          <a:p>
            <a:r>
              <a:rPr lang="en-IN" dirty="0" smtClean="0"/>
              <a:t>Reading </a:t>
            </a:r>
            <a:r>
              <a:rPr lang="en-IN" dirty="0" smtClean="0"/>
              <a:t>aloud means just that-reading aloud. When we read to students, we take advantage of the fact that until about the </a:t>
            </a:r>
            <a:r>
              <a:rPr lang="en-IN" dirty="0" smtClean="0">
                <a:hlinkClick r:id="rId2"/>
              </a:rPr>
              <a:t>eighth grade</a:t>
            </a:r>
            <a:r>
              <a:rPr lang="en-IN" dirty="0" smtClean="0"/>
              <a:t>, young people have a "listening level" that significantly surpasses their reading level. When we read aloud to students, we engage them in texts that they might not be able to read. In the process, we expand their imaginations, provide new knowledge, support language acquisition, build vocabulary, and promote reading as a worthwhile, enjoyable activity. All students, from pre-school through high school, can benefit from being read to. Listening to a fluent, expressive, and animated reader can help students make connections between written and spoken language.</a:t>
            </a:r>
          </a:p>
          <a:p>
            <a:pPr>
              <a:buNone/>
            </a:pPr>
            <a:r>
              <a:rPr lang="en-IN" dirty="0" smtClean="0"/>
              <a:t>Morris says---‘‘the pupils only inclination is to concentrate on the single word; oral reading first demonstrated by the teacher and then practiced in class will help to inculcate the correct habit of reading word groups.”</a:t>
            </a:r>
          </a:p>
          <a:p>
            <a:pPr>
              <a:buNone/>
            </a:pPr>
            <a:r>
              <a:rPr lang="en-IN" dirty="0" smtClean="0"/>
              <a:t>P. Gurrey writes---- ‘‘reading aloud used to be one of the normal methods for giving pupils language practice quite regardless of its value”</a:t>
            </a:r>
          </a:p>
          <a:p>
            <a:pPr>
              <a:buNone/>
            </a:pPr>
            <a:r>
              <a:rPr lang="en-IN" dirty="0" smtClean="0"/>
              <a:t>A.L. Kohli says---- “every pupils must cultivate the ability to read aloud properly because this is an important part of education......ability to read well also gives the pupils a sense of pleasure, power and mastery over the language”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Aims/merits/purpose/importance/usefulness of loud reading</a:t>
            </a:r>
            <a:endParaRPr lang="en-IN" dirty="0"/>
          </a:p>
        </p:txBody>
      </p:sp>
      <p:sp>
        <p:nvSpPr>
          <p:cNvPr id="3" name="Content Placeholder 2"/>
          <p:cNvSpPr>
            <a:spLocks noGrp="1"/>
          </p:cNvSpPr>
          <p:nvPr>
            <p:ph idx="1"/>
          </p:nvPr>
        </p:nvSpPr>
        <p:spPr/>
        <p:txBody>
          <a:bodyPr>
            <a:normAutofit fontScale="77500" lnSpcReduction="20000"/>
          </a:bodyPr>
          <a:lstStyle/>
          <a:p>
            <a:endParaRPr lang="en-IN" dirty="0" smtClean="0"/>
          </a:p>
          <a:p>
            <a:r>
              <a:rPr lang="en-IN" dirty="0" smtClean="0"/>
              <a:t>It </a:t>
            </a:r>
            <a:r>
              <a:rPr lang="en-IN" dirty="0" smtClean="0"/>
              <a:t>develops in the students the capacity to pronounce words fluently and correctly and present their ideas before the audience in an attractive manner.</a:t>
            </a:r>
          </a:p>
          <a:p>
            <a:r>
              <a:rPr lang="en-IN" dirty="0" smtClean="0"/>
              <a:t>Aloud reading is a practice as well as a test. It tests the students to knowledge of words and phrases.</a:t>
            </a:r>
          </a:p>
          <a:p>
            <a:r>
              <a:rPr lang="en-IN" dirty="0" smtClean="0"/>
              <a:t>It develops the uniformity of speech and sound in the students.</a:t>
            </a:r>
          </a:p>
          <a:p>
            <a:r>
              <a:rPr lang="en-IN" dirty="0" smtClean="0"/>
              <a:t>The students develop various attractive method of reading.</a:t>
            </a:r>
          </a:p>
          <a:p>
            <a:r>
              <a:rPr lang="en-IN" dirty="0" smtClean="0"/>
              <a:t>The students bring out many reforms and corrections in their reading process.</a:t>
            </a:r>
          </a:p>
          <a:p>
            <a:r>
              <a:rPr lang="en-IN" dirty="0" smtClean="0"/>
              <a:t>It result into rapid progress and development as the children try to excel each other in the working of reading due to the development of the spirit of competition.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85000" lnSpcReduction="20000"/>
          </a:bodyPr>
          <a:lstStyle/>
          <a:p>
            <a:r>
              <a:rPr lang="en-IN" dirty="0" smtClean="0"/>
              <a:t>If practiced in a proper and scientific manner, it gives life not only to the words but to the passages as a whole.</a:t>
            </a:r>
          </a:p>
          <a:p>
            <a:r>
              <a:rPr lang="en-IN" dirty="0" smtClean="0"/>
              <a:t>The students are able to memories easily and quickly as it establishes coordination in the working of the eyes and ears.</a:t>
            </a:r>
          </a:p>
          <a:p>
            <a:r>
              <a:rPr lang="en-IN" dirty="0" smtClean="0"/>
              <a:t>In order to do away with the defects of silent reading, it is a useful method.</a:t>
            </a:r>
          </a:p>
          <a:p>
            <a:r>
              <a:rPr lang="en-IN" dirty="0" smtClean="0"/>
              <a:t>It provides practice in acquiring correct stress, rhythm and intonation.</a:t>
            </a:r>
          </a:p>
          <a:p>
            <a:r>
              <a:rPr lang="en-IN" dirty="0" smtClean="0"/>
              <a:t>It enable the teacher to find out mistakes to the students and correct the same.</a:t>
            </a:r>
          </a:p>
          <a:p>
            <a:r>
              <a:rPr lang="en-IN" dirty="0" smtClean="0"/>
              <a:t>It develops in the students the art of reading with feeling and expression.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62500" lnSpcReduction="20000"/>
          </a:bodyPr>
          <a:lstStyle/>
          <a:p>
            <a:endParaRPr lang="en-IN" dirty="0" smtClean="0"/>
          </a:p>
          <a:p>
            <a:r>
              <a:rPr lang="en-IN" dirty="0" smtClean="0"/>
              <a:t>It </a:t>
            </a:r>
            <a:r>
              <a:rPr lang="en-IN" dirty="0" smtClean="0"/>
              <a:t>produces the original worded message and thus aids comprehension.</a:t>
            </a:r>
          </a:p>
          <a:p>
            <a:r>
              <a:rPr lang="en-IN" dirty="0" smtClean="0"/>
              <a:t>Oral reading with attention to stress and intonation to a form of interpretation manner or reading is an indication of comprehension.</a:t>
            </a:r>
          </a:p>
          <a:p>
            <a:r>
              <a:rPr lang="en-IN" dirty="0" smtClean="0"/>
              <a:t>Oral reading first demonstrated by the teacher and then practiced in class will help to inculcate the correct habit of reading in word groups.</a:t>
            </a:r>
          </a:p>
          <a:p>
            <a:r>
              <a:rPr lang="en-IN" dirty="0" smtClean="0"/>
              <a:t>Classroom is only place for controlled oral reading.</a:t>
            </a:r>
          </a:p>
          <a:p>
            <a:r>
              <a:rPr lang="en-IN" dirty="0" smtClean="0"/>
              <a:t>In the coordination of the skills, oral reading has an important role, as it is a form of speech prompted by written signs. As such it is an aid to fluency, correct pronunciation and intonation.</a:t>
            </a:r>
          </a:p>
          <a:p>
            <a:r>
              <a:rPr lang="en-IN" dirty="0" smtClean="0"/>
              <a:t>It is motivation for the young children and can, therefore, be used to practice the structure.</a:t>
            </a:r>
          </a:p>
          <a:p>
            <a:r>
              <a:rPr lang="en-IN" dirty="0" smtClean="0"/>
              <a:t>It is an effective device for qui ck testing of reading comprehension and for improving pronunciation.</a:t>
            </a:r>
          </a:p>
          <a:p>
            <a:r>
              <a:rPr lang="en-IN" dirty="0" smtClean="0"/>
              <a:t>It helps the students to develop the skill of speech and lecturing.</a:t>
            </a:r>
          </a:p>
          <a:p>
            <a:r>
              <a:rPr lang="en-IN" dirty="0" smtClean="0"/>
              <a:t>Various sense organs---eye, ear and mouth are at work when reading aloud and their proper coordination makes a reading a pleasure.</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20000"/>
          </a:bodyPr>
          <a:lstStyle/>
          <a:p>
            <a:r>
              <a:rPr lang="en-IN" dirty="0" smtClean="0"/>
              <a:t>Oral reading, through not an essential aim, in an indispensable means for the purpose of training the pupils initially in the technique of rapid reading and for intensive reading in which attention is drawn to vocabulary and points of grammar.</a:t>
            </a:r>
          </a:p>
          <a:p>
            <a:r>
              <a:rPr lang="en-IN" dirty="0" smtClean="0"/>
              <a:t>Oral reading must have its the course, owing to its use as an auxiliary speech exercise, particularly in the early stages of close co-ordination speech and reading.</a:t>
            </a:r>
          </a:p>
          <a:p>
            <a:r>
              <a:rPr lang="en-IN" dirty="0" smtClean="0"/>
              <a:t>Oral reading must be looked upon as an art in itself apart from, and beyond, reading for understanding. As such it is not essential for the students to master in a general course.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Demerits/drawbacks/criticism of loud reading</a:t>
            </a:r>
            <a:endParaRPr lang="en-IN" dirty="0"/>
          </a:p>
        </p:txBody>
      </p:sp>
      <p:sp>
        <p:nvSpPr>
          <p:cNvPr id="3" name="Content Placeholder 2"/>
          <p:cNvSpPr>
            <a:spLocks noGrp="1"/>
          </p:cNvSpPr>
          <p:nvPr>
            <p:ph idx="1"/>
          </p:nvPr>
        </p:nvSpPr>
        <p:spPr/>
        <p:txBody>
          <a:bodyPr>
            <a:normAutofit fontScale="62500" lnSpcReduction="20000"/>
          </a:bodyPr>
          <a:lstStyle/>
          <a:p>
            <a:endParaRPr lang="en-IN" dirty="0" smtClean="0"/>
          </a:p>
          <a:p>
            <a:r>
              <a:rPr lang="en-IN" dirty="0" smtClean="0"/>
              <a:t>It </a:t>
            </a:r>
            <a:r>
              <a:rPr lang="en-IN" dirty="0" smtClean="0"/>
              <a:t>is not possible to perform aloud reading by all the students in the classroom due to lack of time. Most of the students do not get any opportunity to partake in working of the class and shall continue to be passive listeners.</a:t>
            </a:r>
          </a:p>
          <a:p>
            <a:r>
              <a:rPr lang="en-IN" dirty="0" smtClean="0"/>
              <a:t>Weak and backward students go on becoming more and more backward as only the intelligent and bright students of the class get change. As a result, these backward and weak students feel themselves isolatated, neglected and develop the inferiority complex in tem.</a:t>
            </a:r>
          </a:p>
          <a:p>
            <a:r>
              <a:rPr lang="en-IN" dirty="0" smtClean="0"/>
              <a:t>In the long run, this method create dissatisfaction among the students which is not at all healthy because the teacher gives more and more change for reading aloud to a particular students or certain students.</a:t>
            </a:r>
          </a:p>
          <a:p>
            <a:r>
              <a:rPr lang="en-IN" dirty="0" smtClean="0"/>
              <a:t>Very little attention is given to the content material and so the aspect of knowledge becomes more and less zero.</a:t>
            </a:r>
          </a:p>
          <a:p>
            <a:r>
              <a:rPr lang="en-IN" dirty="0" smtClean="0"/>
              <a:t>It is not very useful for personal work and practical life.</a:t>
            </a:r>
          </a:p>
          <a:p>
            <a:r>
              <a:rPr lang="en-IN" dirty="0" smtClean="0"/>
              <a:t>It consumes a lot of energy.</a:t>
            </a:r>
          </a:p>
          <a:p>
            <a:r>
              <a:rPr lang="en-IN" dirty="0" smtClean="0"/>
              <a:t>Apprehension and comprehension neglected.</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62500" lnSpcReduction="20000"/>
          </a:bodyPr>
          <a:lstStyle/>
          <a:p>
            <a:r>
              <a:rPr lang="en-IN" dirty="0" smtClean="0"/>
              <a:t>Whereas one student is busy in reading the lesson, the others students are passive listener.</a:t>
            </a:r>
          </a:p>
          <a:p>
            <a:r>
              <a:rPr lang="en-IN" dirty="0" smtClean="0"/>
              <a:t>It takes more time to read aloud a passage.</a:t>
            </a:r>
          </a:p>
          <a:p>
            <a:r>
              <a:rPr lang="en-IN" dirty="0" smtClean="0"/>
              <a:t>Oral reading in traditional lines virtually converted a collective lesson into a series of short individual lessons as each pupils read out his portion of the text.</a:t>
            </a:r>
          </a:p>
          <a:p>
            <a:r>
              <a:rPr lang="en-IN" dirty="0" smtClean="0"/>
              <a:t>The practice of oral reading hinders the adoption of correct reading habits since it slows down the rate of reading by forcing attention to every word.</a:t>
            </a:r>
          </a:p>
          <a:p>
            <a:r>
              <a:rPr lang="en-IN" dirty="0" smtClean="0"/>
              <a:t>Although reading aloud is a form of interpretation, it is not a completely reliable indication of understanding. Pupils may articulate the words correctly without necessarily understanding their import, conversely, they may understand a text perfectly while faltering over its oral reproduction. For the testing of understanding, oral or writing questions are required. It is at times understanding without understanding.</a:t>
            </a:r>
          </a:p>
          <a:p>
            <a:r>
              <a:rPr lang="en-IN" dirty="0" smtClean="0"/>
              <a:t>It is not a source of pleasure.</a:t>
            </a:r>
          </a:p>
          <a:p>
            <a:r>
              <a:rPr lang="en-IN" dirty="0" smtClean="0"/>
              <a:t>A student who undertakes much loud reading in not likely to develop into a silent reading who will read extensively.</a:t>
            </a:r>
          </a:p>
          <a:p>
            <a:r>
              <a:rPr lang="en-IN" dirty="0" smtClean="0"/>
              <a:t>Reading aloud does not help everybody.</a:t>
            </a:r>
          </a:p>
          <a:p>
            <a:r>
              <a:rPr lang="en-IN" dirty="0" smtClean="0"/>
              <a:t>It does not help develop through content.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Concept of silent reading</a:t>
            </a:r>
            <a:endParaRPr lang="en-IN" dirty="0"/>
          </a:p>
        </p:txBody>
      </p:sp>
      <p:sp>
        <p:nvSpPr>
          <p:cNvPr id="3" name="Content Placeholder 2"/>
          <p:cNvSpPr>
            <a:spLocks noGrp="1"/>
          </p:cNvSpPr>
          <p:nvPr>
            <p:ph idx="1"/>
          </p:nvPr>
        </p:nvSpPr>
        <p:spPr/>
        <p:txBody>
          <a:bodyPr>
            <a:normAutofit fontScale="77500" lnSpcReduction="20000"/>
          </a:bodyPr>
          <a:lstStyle/>
          <a:p>
            <a:endParaRPr lang="en-IN" b="1" dirty="0" smtClean="0"/>
          </a:p>
          <a:p>
            <a:r>
              <a:rPr lang="en-IN" b="1" dirty="0" smtClean="0"/>
              <a:t>Readers</a:t>
            </a:r>
            <a:r>
              <a:rPr lang="en-IN" dirty="0" smtClean="0"/>
              <a:t> </a:t>
            </a:r>
            <a:r>
              <a:rPr lang="en-IN" dirty="0" smtClean="0"/>
              <a:t>can use guessing to their advantage to go and organizational relationships and </a:t>
            </a:r>
            <a:r>
              <a:rPr lang="en-IN" b="1" dirty="0" smtClean="0"/>
              <a:t>the meaning</a:t>
            </a:r>
            <a:r>
              <a:rPr lang="en-IN" dirty="0" smtClean="0"/>
              <a:t> of words. </a:t>
            </a:r>
            <a:r>
              <a:rPr lang="en-IN" b="1" dirty="0" smtClean="0"/>
              <a:t>Silent reading</a:t>
            </a:r>
            <a:r>
              <a:rPr lang="en-IN" dirty="0" smtClean="0"/>
              <a:t> is sometimes considered as recreational </a:t>
            </a:r>
            <a:r>
              <a:rPr lang="en-IN" b="1" dirty="0" smtClean="0"/>
              <a:t>reading</a:t>
            </a:r>
            <a:r>
              <a:rPr lang="en-IN" dirty="0" smtClean="0"/>
              <a:t> or independent </a:t>
            </a:r>
            <a:r>
              <a:rPr lang="en-IN" b="1" dirty="0" smtClean="0"/>
              <a:t>reading</a:t>
            </a:r>
            <a:r>
              <a:rPr lang="en-IN" dirty="0" smtClean="0"/>
              <a:t> as in </a:t>
            </a:r>
            <a:r>
              <a:rPr lang="en-IN" b="1" dirty="0" smtClean="0"/>
              <a:t>silent reading</a:t>
            </a:r>
            <a:r>
              <a:rPr lang="en-IN" dirty="0" smtClean="0"/>
              <a:t> something is </a:t>
            </a:r>
            <a:r>
              <a:rPr lang="en-IN" b="1" dirty="0" smtClean="0"/>
              <a:t>read</a:t>
            </a:r>
            <a:r>
              <a:rPr lang="en-IN" dirty="0" smtClean="0"/>
              <a:t> in a relaxed mood and only a single individual remains concerned about it.</a:t>
            </a:r>
          </a:p>
          <a:p>
            <a:pPr>
              <a:buNone/>
            </a:pPr>
            <a:r>
              <a:rPr lang="en-IN" dirty="0" smtClean="0"/>
              <a:t>Morrison ha said---- “loud reading by students should followed by silent reading.”</a:t>
            </a:r>
          </a:p>
          <a:p>
            <a:pPr>
              <a:buNone/>
            </a:pPr>
            <a:r>
              <a:rPr lang="en-IN" dirty="0" smtClean="0"/>
              <a:t>Mehta has said ---- “we all read faster than we speak and children must be initiated into the silent reading habit as early as possible.”</a:t>
            </a:r>
          </a:p>
          <a:p>
            <a:pPr>
              <a:buNone/>
            </a:pPr>
            <a:r>
              <a:rPr lang="en-IN" dirty="0" smtClean="0"/>
              <a:t>Handschin states ------ “silent reading inculcates love for reading and is pleasurable and it gives the pupil a feeling of power and achievement. Silent is both an end and a means of reading”</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311</TotalTime>
  <Words>2004</Words>
  <Application>Microsoft Office PowerPoint</Application>
  <PresentationFormat>On-screen Show (4:3)</PresentationFormat>
  <Paragraphs>105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Apex</vt:lpstr>
      <vt:lpstr>Silent and oral Reading</vt:lpstr>
      <vt:lpstr>Concept of loud reading</vt:lpstr>
      <vt:lpstr>Aims/merits/purpose/importance/usefulness of loud reading</vt:lpstr>
      <vt:lpstr>Slide 4</vt:lpstr>
      <vt:lpstr>Slide 5</vt:lpstr>
      <vt:lpstr>Slide 6</vt:lpstr>
      <vt:lpstr>Demerits/drawbacks/criticism of loud reading</vt:lpstr>
      <vt:lpstr>Slide 8</vt:lpstr>
      <vt:lpstr>Concept of silent reading</vt:lpstr>
      <vt:lpstr>Aims/merits/purpose/importance/usefulness of silent reading</vt:lpstr>
      <vt:lpstr>Slide 11</vt:lpstr>
      <vt:lpstr>Demerits/drawbacks/criticism of silent  reading</vt:lpstr>
      <vt:lpstr>Slide 13</vt:lpstr>
      <vt:lpstr>rules</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Silent and oral Reading</dc:title>
  <dc:creator>Uttam</dc:creator>
  <cp:lastModifiedBy>Uttam</cp:lastModifiedBy>
  <cp:revision>48</cp:revision>
  <dcterms:created xsi:type="dcterms:W3CDTF">2018-09-20T08:10:28Z</dcterms:created>
  <dcterms:modified xsi:type="dcterms:W3CDTF">2018-11-08T07:12:03Z</dcterms:modified>
</cp:coreProperties>
</file>