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5" r:id="rId4"/>
    <p:sldId id="259" r:id="rId5"/>
    <p:sldId id="260" r:id="rId6"/>
    <p:sldId id="261" r:id="rId7"/>
    <p:sldId id="266"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83" d="100"/>
          <a:sy n="83" d="100"/>
        </p:scale>
        <p:origin x="5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CFFA6-81FD-E9C1-7BD3-3444354F79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DE7634D0-CAA6-477F-A156-B90587864A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F494ED1-87BA-52DC-07E2-3138490C7364}"/>
              </a:ext>
            </a:extLst>
          </p:cNvPr>
          <p:cNvSpPr>
            <a:spLocks noGrp="1"/>
          </p:cNvSpPr>
          <p:nvPr>
            <p:ph type="dt" sz="half" idx="10"/>
          </p:nvPr>
        </p:nvSpPr>
        <p:spPr/>
        <p:txBody>
          <a:bodyPr/>
          <a:lstStyle/>
          <a:p>
            <a:fld id="{AE500CE2-4D84-4A41-9F7E-6189E3EA716A}" type="datetimeFigureOut">
              <a:rPr lang="en-IN" smtClean="0"/>
              <a:t>13-11-2024</a:t>
            </a:fld>
            <a:endParaRPr lang="en-IN"/>
          </a:p>
        </p:txBody>
      </p:sp>
      <p:sp>
        <p:nvSpPr>
          <p:cNvPr id="5" name="Footer Placeholder 4">
            <a:extLst>
              <a:ext uri="{FF2B5EF4-FFF2-40B4-BE49-F238E27FC236}">
                <a16:creationId xmlns:a16="http://schemas.microsoft.com/office/drawing/2014/main" id="{D439EE7A-3B20-04A5-334C-12BD2D79C3F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A8A5DF4-1CE1-162C-AA21-FDB45C89A482}"/>
              </a:ext>
            </a:extLst>
          </p:cNvPr>
          <p:cNvSpPr>
            <a:spLocks noGrp="1"/>
          </p:cNvSpPr>
          <p:nvPr>
            <p:ph type="sldNum" sz="quarter" idx="12"/>
          </p:nvPr>
        </p:nvSpPr>
        <p:spPr/>
        <p:txBody>
          <a:bodyPr/>
          <a:lstStyle/>
          <a:p>
            <a:fld id="{78FD343E-78E8-4D9B-B6D9-5C82CE89181E}" type="slidenum">
              <a:rPr lang="en-IN" smtClean="0"/>
              <a:t>‹#›</a:t>
            </a:fld>
            <a:endParaRPr lang="en-IN"/>
          </a:p>
        </p:txBody>
      </p:sp>
    </p:spTree>
    <p:extLst>
      <p:ext uri="{BB962C8B-B14F-4D97-AF65-F5344CB8AC3E}">
        <p14:creationId xmlns:p14="http://schemas.microsoft.com/office/powerpoint/2010/main" val="2119020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F7571-ADFD-BA68-6A05-E31F4557865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6CC11C1-7829-5962-D630-77DE29788CA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9CD6837-7906-5387-616D-C42E7436502E}"/>
              </a:ext>
            </a:extLst>
          </p:cNvPr>
          <p:cNvSpPr>
            <a:spLocks noGrp="1"/>
          </p:cNvSpPr>
          <p:nvPr>
            <p:ph type="dt" sz="half" idx="10"/>
          </p:nvPr>
        </p:nvSpPr>
        <p:spPr/>
        <p:txBody>
          <a:bodyPr/>
          <a:lstStyle/>
          <a:p>
            <a:fld id="{AE500CE2-4D84-4A41-9F7E-6189E3EA716A}" type="datetimeFigureOut">
              <a:rPr lang="en-IN" smtClean="0"/>
              <a:t>13-11-2024</a:t>
            </a:fld>
            <a:endParaRPr lang="en-IN"/>
          </a:p>
        </p:txBody>
      </p:sp>
      <p:sp>
        <p:nvSpPr>
          <p:cNvPr id="5" name="Footer Placeholder 4">
            <a:extLst>
              <a:ext uri="{FF2B5EF4-FFF2-40B4-BE49-F238E27FC236}">
                <a16:creationId xmlns:a16="http://schemas.microsoft.com/office/drawing/2014/main" id="{602E37B4-03B3-7194-CB10-E8E4D8F0429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C1FCF51-91C8-33F1-6D15-98241DBBBE7D}"/>
              </a:ext>
            </a:extLst>
          </p:cNvPr>
          <p:cNvSpPr>
            <a:spLocks noGrp="1"/>
          </p:cNvSpPr>
          <p:nvPr>
            <p:ph type="sldNum" sz="quarter" idx="12"/>
          </p:nvPr>
        </p:nvSpPr>
        <p:spPr/>
        <p:txBody>
          <a:bodyPr/>
          <a:lstStyle/>
          <a:p>
            <a:fld id="{78FD343E-78E8-4D9B-B6D9-5C82CE89181E}" type="slidenum">
              <a:rPr lang="en-IN" smtClean="0"/>
              <a:t>‹#›</a:t>
            </a:fld>
            <a:endParaRPr lang="en-IN"/>
          </a:p>
        </p:txBody>
      </p:sp>
    </p:spTree>
    <p:extLst>
      <p:ext uri="{BB962C8B-B14F-4D97-AF65-F5344CB8AC3E}">
        <p14:creationId xmlns:p14="http://schemas.microsoft.com/office/powerpoint/2010/main" val="1100331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92372A-3DF4-3C94-A049-5FF8799F69D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6B3ED36-5A93-E1F6-6453-BCFE51BEE6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AAC66EB-0D3B-3BEC-F1F6-4BEBCDDD7A7D}"/>
              </a:ext>
            </a:extLst>
          </p:cNvPr>
          <p:cNvSpPr>
            <a:spLocks noGrp="1"/>
          </p:cNvSpPr>
          <p:nvPr>
            <p:ph type="dt" sz="half" idx="10"/>
          </p:nvPr>
        </p:nvSpPr>
        <p:spPr/>
        <p:txBody>
          <a:bodyPr/>
          <a:lstStyle/>
          <a:p>
            <a:fld id="{AE500CE2-4D84-4A41-9F7E-6189E3EA716A}" type="datetimeFigureOut">
              <a:rPr lang="en-IN" smtClean="0"/>
              <a:t>13-11-2024</a:t>
            </a:fld>
            <a:endParaRPr lang="en-IN"/>
          </a:p>
        </p:txBody>
      </p:sp>
      <p:sp>
        <p:nvSpPr>
          <p:cNvPr id="5" name="Footer Placeholder 4">
            <a:extLst>
              <a:ext uri="{FF2B5EF4-FFF2-40B4-BE49-F238E27FC236}">
                <a16:creationId xmlns:a16="http://schemas.microsoft.com/office/drawing/2014/main" id="{6ABDFEC4-5A1B-DECB-4C4D-55899F9F525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9E20CCD-9977-0800-7676-332CED628E23}"/>
              </a:ext>
            </a:extLst>
          </p:cNvPr>
          <p:cNvSpPr>
            <a:spLocks noGrp="1"/>
          </p:cNvSpPr>
          <p:nvPr>
            <p:ph type="sldNum" sz="quarter" idx="12"/>
          </p:nvPr>
        </p:nvSpPr>
        <p:spPr/>
        <p:txBody>
          <a:bodyPr/>
          <a:lstStyle/>
          <a:p>
            <a:fld id="{78FD343E-78E8-4D9B-B6D9-5C82CE89181E}" type="slidenum">
              <a:rPr lang="en-IN" smtClean="0"/>
              <a:t>‹#›</a:t>
            </a:fld>
            <a:endParaRPr lang="en-IN"/>
          </a:p>
        </p:txBody>
      </p:sp>
    </p:spTree>
    <p:extLst>
      <p:ext uri="{BB962C8B-B14F-4D97-AF65-F5344CB8AC3E}">
        <p14:creationId xmlns:p14="http://schemas.microsoft.com/office/powerpoint/2010/main" val="1019801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A77BD-A396-8FF7-B36B-BF3C2F5888B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DCA97B5-5AE0-09DE-F087-3919E525E9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7ABEB6B-68D3-434C-7104-3FE718431E2E}"/>
              </a:ext>
            </a:extLst>
          </p:cNvPr>
          <p:cNvSpPr>
            <a:spLocks noGrp="1"/>
          </p:cNvSpPr>
          <p:nvPr>
            <p:ph type="dt" sz="half" idx="10"/>
          </p:nvPr>
        </p:nvSpPr>
        <p:spPr/>
        <p:txBody>
          <a:bodyPr/>
          <a:lstStyle/>
          <a:p>
            <a:fld id="{AE500CE2-4D84-4A41-9F7E-6189E3EA716A}" type="datetimeFigureOut">
              <a:rPr lang="en-IN" smtClean="0"/>
              <a:t>13-11-2024</a:t>
            </a:fld>
            <a:endParaRPr lang="en-IN"/>
          </a:p>
        </p:txBody>
      </p:sp>
      <p:sp>
        <p:nvSpPr>
          <p:cNvPr id="5" name="Footer Placeholder 4">
            <a:extLst>
              <a:ext uri="{FF2B5EF4-FFF2-40B4-BE49-F238E27FC236}">
                <a16:creationId xmlns:a16="http://schemas.microsoft.com/office/drawing/2014/main" id="{FD7EE51E-49A5-BCF3-0C43-70344425E9E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65A34AB-97FB-8283-1ACA-4F83543CA48A}"/>
              </a:ext>
            </a:extLst>
          </p:cNvPr>
          <p:cNvSpPr>
            <a:spLocks noGrp="1"/>
          </p:cNvSpPr>
          <p:nvPr>
            <p:ph type="sldNum" sz="quarter" idx="12"/>
          </p:nvPr>
        </p:nvSpPr>
        <p:spPr/>
        <p:txBody>
          <a:bodyPr/>
          <a:lstStyle/>
          <a:p>
            <a:fld id="{78FD343E-78E8-4D9B-B6D9-5C82CE89181E}" type="slidenum">
              <a:rPr lang="en-IN" smtClean="0"/>
              <a:t>‹#›</a:t>
            </a:fld>
            <a:endParaRPr lang="en-IN"/>
          </a:p>
        </p:txBody>
      </p:sp>
    </p:spTree>
    <p:extLst>
      <p:ext uri="{BB962C8B-B14F-4D97-AF65-F5344CB8AC3E}">
        <p14:creationId xmlns:p14="http://schemas.microsoft.com/office/powerpoint/2010/main" val="2237395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5329C-8FA2-E96B-0C82-77CFB98342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484E162-C3F9-673D-4458-2A1A88C9A7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A18AF4-FBA2-3D8F-29D7-9BBB8E024227}"/>
              </a:ext>
            </a:extLst>
          </p:cNvPr>
          <p:cNvSpPr>
            <a:spLocks noGrp="1"/>
          </p:cNvSpPr>
          <p:nvPr>
            <p:ph type="dt" sz="half" idx="10"/>
          </p:nvPr>
        </p:nvSpPr>
        <p:spPr/>
        <p:txBody>
          <a:bodyPr/>
          <a:lstStyle/>
          <a:p>
            <a:fld id="{AE500CE2-4D84-4A41-9F7E-6189E3EA716A}" type="datetimeFigureOut">
              <a:rPr lang="en-IN" smtClean="0"/>
              <a:t>13-11-2024</a:t>
            </a:fld>
            <a:endParaRPr lang="en-IN"/>
          </a:p>
        </p:txBody>
      </p:sp>
      <p:sp>
        <p:nvSpPr>
          <p:cNvPr id="5" name="Footer Placeholder 4">
            <a:extLst>
              <a:ext uri="{FF2B5EF4-FFF2-40B4-BE49-F238E27FC236}">
                <a16:creationId xmlns:a16="http://schemas.microsoft.com/office/drawing/2014/main" id="{2E40D4FB-C8DA-7218-9529-A848F7473AC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48AC9B2-7B45-B19A-9630-FEAE6AB3C900}"/>
              </a:ext>
            </a:extLst>
          </p:cNvPr>
          <p:cNvSpPr>
            <a:spLocks noGrp="1"/>
          </p:cNvSpPr>
          <p:nvPr>
            <p:ph type="sldNum" sz="quarter" idx="12"/>
          </p:nvPr>
        </p:nvSpPr>
        <p:spPr/>
        <p:txBody>
          <a:bodyPr/>
          <a:lstStyle/>
          <a:p>
            <a:fld id="{78FD343E-78E8-4D9B-B6D9-5C82CE89181E}" type="slidenum">
              <a:rPr lang="en-IN" smtClean="0"/>
              <a:t>‹#›</a:t>
            </a:fld>
            <a:endParaRPr lang="en-IN"/>
          </a:p>
        </p:txBody>
      </p:sp>
    </p:spTree>
    <p:extLst>
      <p:ext uri="{BB962C8B-B14F-4D97-AF65-F5344CB8AC3E}">
        <p14:creationId xmlns:p14="http://schemas.microsoft.com/office/powerpoint/2010/main" val="3995927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016D4-C15C-DC17-15AA-93F9A7D9153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E503A1B-DD3C-6253-B94B-E213A99646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3F8AF58-45C2-9E9D-9ABC-65B65574CE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D30AD447-CFB0-A5E7-019B-4BAF0B5072E0}"/>
              </a:ext>
            </a:extLst>
          </p:cNvPr>
          <p:cNvSpPr>
            <a:spLocks noGrp="1"/>
          </p:cNvSpPr>
          <p:nvPr>
            <p:ph type="dt" sz="half" idx="10"/>
          </p:nvPr>
        </p:nvSpPr>
        <p:spPr/>
        <p:txBody>
          <a:bodyPr/>
          <a:lstStyle/>
          <a:p>
            <a:fld id="{AE500CE2-4D84-4A41-9F7E-6189E3EA716A}" type="datetimeFigureOut">
              <a:rPr lang="en-IN" smtClean="0"/>
              <a:t>13-11-2024</a:t>
            </a:fld>
            <a:endParaRPr lang="en-IN"/>
          </a:p>
        </p:txBody>
      </p:sp>
      <p:sp>
        <p:nvSpPr>
          <p:cNvPr id="6" name="Footer Placeholder 5">
            <a:extLst>
              <a:ext uri="{FF2B5EF4-FFF2-40B4-BE49-F238E27FC236}">
                <a16:creationId xmlns:a16="http://schemas.microsoft.com/office/drawing/2014/main" id="{4CF1D65E-4163-8993-61F5-1B94469B2E0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652B4E5-2440-DF43-7B99-B1BBB0B1AC49}"/>
              </a:ext>
            </a:extLst>
          </p:cNvPr>
          <p:cNvSpPr>
            <a:spLocks noGrp="1"/>
          </p:cNvSpPr>
          <p:nvPr>
            <p:ph type="sldNum" sz="quarter" idx="12"/>
          </p:nvPr>
        </p:nvSpPr>
        <p:spPr/>
        <p:txBody>
          <a:bodyPr/>
          <a:lstStyle/>
          <a:p>
            <a:fld id="{78FD343E-78E8-4D9B-B6D9-5C82CE89181E}" type="slidenum">
              <a:rPr lang="en-IN" smtClean="0"/>
              <a:t>‹#›</a:t>
            </a:fld>
            <a:endParaRPr lang="en-IN"/>
          </a:p>
        </p:txBody>
      </p:sp>
    </p:spTree>
    <p:extLst>
      <p:ext uri="{BB962C8B-B14F-4D97-AF65-F5344CB8AC3E}">
        <p14:creationId xmlns:p14="http://schemas.microsoft.com/office/powerpoint/2010/main" val="735991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E3968-4E43-7B67-B866-342B618F0D1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6F372C5-4F02-45C1-6F06-EA98E897BD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653018-FE0B-D654-A5D0-568F3E6C2F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8B492BA-0440-D856-E0A7-839D6C8B8D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FAD1A4-EC10-CA3A-6016-64545B08D2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F736988C-F42C-1E6A-BE49-DBAFEDDFD1BA}"/>
              </a:ext>
            </a:extLst>
          </p:cNvPr>
          <p:cNvSpPr>
            <a:spLocks noGrp="1"/>
          </p:cNvSpPr>
          <p:nvPr>
            <p:ph type="dt" sz="half" idx="10"/>
          </p:nvPr>
        </p:nvSpPr>
        <p:spPr/>
        <p:txBody>
          <a:bodyPr/>
          <a:lstStyle/>
          <a:p>
            <a:fld id="{AE500CE2-4D84-4A41-9F7E-6189E3EA716A}" type="datetimeFigureOut">
              <a:rPr lang="en-IN" smtClean="0"/>
              <a:t>13-11-2024</a:t>
            </a:fld>
            <a:endParaRPr lang="en-IN"/>
          </a:p>
        </p:txBody>
      </p:sp>
      <p:sp>
        <p:nvSpPr>
          <p:cNvPr id="8" name="Footer Placeholder 7">
            <a:extLst>
              <a:ext uri="{FF2B5EF4-FFF2-40B4-BE49-F238E27FC236}">
                <a16:creationId xmlns:a16="http://schemas.microsoft.com/office/drawing/2014/main" id="{D32DFA76-C326-40C9-D0B6-A1E2E4F3D08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4E1DCA0-1E5B-8B4F-2A4A-1EEA588F4E3C}"/>
              </a:ext>
            </a:extLst>
          </p:cNvPr>
          <p:cNvSpPr>
            <a:spLocks noGrp="1"/>
          </p:cNvSpPr>
          <p:nvPr>
            <p:ph type="sldNum" sz="quarter" idx="12"/>
          </p:nvPr>
        </p:nvSpPr>
        <p:spPr/>
        <p:txBody>
          <a:bodyPr/>
          <a:lstStyle/>
          <a:p>
            <a:fld id="{78FD343E-78E8-4D9B-B6D9-5C82CE89181E}" type="slidenum">
              <a:rPr lang="en-IN" smtClean="0"/>
              <a:t>‹#›</a:t>
            </a:fld>
            <a:endParaRPr lang="en-IN"/>
          </a:p>
        </p:txBody>
      </p:sp>
    </p:spTree>
    <p:extLst>
      <p:ext uri="{BB962C8B-B14F-4D97-AF65-F5344CB8AC3E}">
        <p14:creationId xmlns:p14="http://schemas.microsoft.com/office/powerpoint/2010/main" val="1439654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7444E-3DE7-CEF9-68B2-3B7B81539C6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24E87C5-00D1-4F8F-0480-98D23D1BA9C9}"/>
              </a:ext>
            </a:extLst>
          </p:cNvPr>
          <p:cNvSpPr>
            <a:spLocks noGrp="1"/>
          </p:cNvSpPr>
          <p:nvPr>
            <p:ph type="dt" sz="half" idx="10"/>
          </p:nvPr>
        </p:nvSpPr>
        <p:spPr/>
        <p:txBody>
          <a:bodyPr/>
          <a:lstStyle/>
          <a:p>
            <a:fld id="{AE500CE2-4D84-4A41-9F7E-6189E3EA716A}" type="datetimeFigureOut">
              <a:rPr lang="en-IN" smtClean="0"/>
              <a:t>13-11-2024</a:t>
            </a:fld>
            <a:endParaRPr lang="en-IN"/>
          </a:p>
        </p:txBody>
      </p:sp>
      <p:sp>
        <p:nvSpPr>
          <p:cNvPr id="4" name="Footer Placeholder 3">
            <a:extLst>
              <a:ext uri="{FF2B5EF4-FFF2-40B4-BE49-F238E27FC236}">
                <a16:creationId xmlns:a16="http://schemas.microsoft.com/office/drawing/2014/main" id="{FC32BC3C-9522-102B-5FC5-CEF9291E0B7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00BDCB09-B3DC-5A45-9D92-01E6836DC6DF}"/>
              </a:ext>
            </a:extLst>
          </p:cNvPr>
          <p:cNvSpPr>
            <a:spLocks noGrp="1"/>
          </p:cNvSpPr>
          <p:nvPr>
            <p:ph type="sldNum" sz="quarter" idx="12"/>
          </p:nvPr>
        </p:nvSpPr>
        <p:spPr/>
        <p:txBody>
          <a:bodyPr/>
          <a:lstStyle/>
          <a:p>
            <a:fld id="{78FD343E-78E8-4D9B-B6D9-5C82CE89181E}" type="slidenum">
              <a:rPr lang="en-IN" smtClean="0"/>
              <a:t>‹#›</a:t>
            </a:fld>
            <a:endParaRPr lang="en-IN"/>
          </a:p>
        </p:txBody>
      </p:sp>
    </p:spTree>
    <p:extLst>
      <p:ext uri="{BB962C8B-B14F-4D97-AF65-F5344CB8AC3E}">
        <p14:creationId xmlns:p14="http://schemas.microsoft.com/office/powerpoint/2010/main" val="276028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E415A7-9968-3C24-1559-CD6A50D1EB46}"/>
              </a:ext>
            </a:extLst>
          </p:cNvPr>
          <p:cNvSpPr>
            <a:spLocks noGrp="1"/>
          </p:cNvSpPr>
          <p:nvPr>
            <p:ph type="dt" sz="half" idx="10"/>
          </p:nvPr>
        </p:nvSpPr>
        <p:spPr/>
        <p:txBody>
          <a:bodyPr/>
          <a:lstStyle/>
          <a:p>
            <a:fld id="{AE500CE2-4D84-4A41-9F7E-6189E3EA716A}" type="datetimeFigureOut">
              <a:rPr lang="en-IN" smtClean="0"/>
              <a:t>13-11-2024</a:t>
            </a:fld>
            <a:endParaRPr lang="en-IN"/>
          </a:p>
        </p:txBody>
      </p:sp>
      <p:sp>
        <p:nvSpPr>
          <p:cNvPr id="3" name="Footer Placeholder 2">
            <a:extLst>
              <a:ext uri="{FF2B5EF4-FFF2-40B4-BE49-F238E27FC236}">
                <a16:creationId xmlns:a16="http://schemas.microsoft.com/office/drawing/2014/main" id="{C201BB54-3B08-EEF4-89F4-C2203ECAA17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68A9B283-E6B9-0B84-1D44-04FB8D043826}"/>
              </a:ext>
            </a:extLst>
          </p:cNvPr>
          <p:cNvSpPr>
            <a:spLocks noGrp="1"/>
          </p:cNvSpPr>
          <p:nvPr>
            <p:ph type="sldNum" sz="quarter" idx="12"/>
          </p:nvPr>
        </p:nvSpPr>
        <p:spPr/>
        <p:txBody>
          <a:bodyPr/>
          <a:lstStyle/>
          <a:p>
            <a:fld id="{78FD343E-78E8-4D9B-B6D9-5C82CE89181E}" type="slidenum">
              <a:rPr lang="en-IN" smtClean="0"/>
              <a:t>‹#›</a:t>
            </a:fld>
            <a:endParaRPr lang="en-IN"/>
          </a:p>
        </p:txBody>
      </p:sp>
    </p:spTree>
    <p:extLst>
      <p:ext uri="{BB962C8B-B14F-4D97-AF65-F5344CB8AC3E}">
        <p14:creationId xmlns:p14="http://schemas.microsoft.com/office/powerpoint/2010/main" val="1093573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14800-F340-955F-8608-EE8CA0E815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51D39A8-167D-1264-559C-8E560988D3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F849FD9-E084-46FC-B5DD-009AD54DE4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344EE5-23D0-7BD9-4092-8B42A8DABDAB}"/>
              </a:ext>
            </a:extLst>
          </p:cNvPr>
          <p:cNvSpPr>
            <a:spLocks noGrp="1"/>
          </p:cNvSpPr>
          <p:nvPr>
            <p:ph type="dt" sz="half" idx="10"/>
          </p:nvPr>
        </p:nvSpPr>
        <p:spPr/>
        <p:txBody>
          <a:bodyPr/>
          <a:lstStyle/>
          <a:p>
            <a:fld id="{AE500CE2-4D84-4A41-9F7E-6189E3EA716A}" type="datetimeFigureOut">
              <a:rPr lang="en-IN" smtClean="0"/>
              <a:t>13-11-2024</a:t>
            </a:fld>
            <a:endParaRPr lang="en-IN"/>
          </a:p>
        </p:txBody>
      </p:sp>
      <p:sp>
        <p:nvSpPr>
          <p:cNvPr id="6" name="Footer Placeholder 5">
            <a:extLst>
              <a:ext uri="{FF2B5EF4-FFF2-40B4-BE49-F238E27FC236}">
                <a16:creationId xmlns:a16="http://schemas.microsoft.com/office/drawing/2014/main" id="{7CCC5080-B1A3-9904-4175-720ACFE193D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A3483EB-E473-954C-AD0C-1F4542762429}"/>
              </a:ext>
            </a:extLst>
          </p:cNvPr>
          <p:cNvSpPr>
            <a:spLocks noGrp="1"/>
          </p:cNvSpPr>
          <p:nvPr>
            <p:ph type="sldNum" sz="quarter" idx="12"/>
          </p:nvPr>
        </p:nvSpPr>
        <p:spPr/>
        <p:txBody>
          <a:bodyPr/>
          <a:lstStyle/>
          <a:p>
            <a:fld id="{78FD343E-78E8-4D9B-B6D9-5C82CE89181E}" type="slidenum">
              <a:rPr lang="en-IN" smtClean="0"/>
              <a:t>‹#›</a:t>
            </a:fld>
            <a:endParaRPr lang="en-IN"/>
          </a:p>
        </p:txBody>
      </p:sp>
    </p:spTree>
    <p:extLst>
      <p:ext uri="{BB962C8B-B14F-4D97-AF65-F5344CB8AC3E}">
        <p14:creationId xmlns:p14="http://schemas.microsoft.com/office/powerpoint/2010/main" val="105173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83FC8-5065-D4B9-FF01-971E4DA794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DFF3C0D-3A4F-BC11-635F-822BD6535F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9722F7D-E56E-E716-FC12-831E5955B5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1A67A8-845D-21B7-745B-C6F3FB627934}"/>
              </a:ext>
            </a:extLst>
          </p:cNvPr>
          <p:cNvSpPr>
            <a:spLocks noGrp="1"/>
          </p:cNvSpPr>
          <p:nvPr>
            <p:ph type="dt" sz="half" idx="10"/>
          </p:nvPr>
        </p:nvSpPr>
        <p:spPr/>
        <p:txBody>
          <a:bodyPr/>
          <a:lstStyle/>
          <a:p>
            <a:fld id="{AE500CE2-4D84-4A41-9F7E-6189E3EA716A}" type="datetimeFigureOut">
              <a:rPr lang="en-IN" smtClean="0"/>
              <a:t>13-11-2024</a:t>
            </a:fld>
            <a:endParaRPr lang="en-IN"/>
          </a:p>
        </p:txBody>
      </p:sp>
      <p:sp>
        <p:nvSpPr>
          <p:cNvPr id="6" name="Footer Placeholder 5">
            <a:extLst>
              <a:ext uri="{FF2B5EF4-FFF2-40B4-BE49-F238E27FC236}">
                <a16:creationId xmlns:a16="http://schemas.microsoft.com/office/drawing/2014/main" id="{F01F408B-4CE2-7C6E-74E3-95FDEC2EAA5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6B16E6-AD00-C106-9BAE-CFD9586E2EBF}"/>
              </a:ext>
            </a:extLst>
          </p:cNvPr>
          <p:cNvSpPr>
            <a:spLocks noGrp="1"/>
          </p:cNvSpPr>
          <p:nvPr>
            <p:ph type="sldNum" sz="quarter" idx="12"/>
          </p:nvPr>
        </p:nvSpPr>
        <p:spPr/>
        <p:txBody>
          <a:bodyPr/>
          <a:lstStyle/>
          <a:p>
            <a:fld id="{78FD343E-78E8-4D9B-B6D9-5C82CE89181E}" type="slidenum">
              <a:rPr lang="en-IN" smtClean="0"/>
              <a:t>‹#›</a:t>
            </a:fld>
            <a:endParaRPr lang="en-IN"/>
          </a:p>
        </p:txBody>
      </p:sp>
    </p:spTree>
    <p:extLst>
      <p:ext uri="{BB962C8B-B14F-4D97-AF65-F5344CB8AC3E}">
        <p14:creationId xmlns:p14="http://schemas.microsoft.com/office/powerpoint/2010/main" val="1486040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6D0E56-4188-EF5F-D6E8-411271DB73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B3DC050-7024-4DDC-A8C5-4FCCD5110C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D0BEEAD-39A3-85CE-D0F9-514C04E76B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500CE2-4D84-4A41-9F7E-6189E3EA716A}" type="datetimeFigureOut">
              <a:rPr lang="en-IN" smtClean="0"/>
              <a:t>13-11-2024</a:t>
            </a:fld>
            <a:endParaRPr lang="en-IN"/>
          </a:p>
        </p:txBody>
      </p:sp>
      <p:sp>
        <p:nvSpPr>
          <p:cNvPr id="5" name="Footer Placeholder 4">
            <a:extLst>
              <a:ext uri="{FF2B5EF4-FFF2-40B4-BE49-F238E27FC236}">
                <a16:creationId xmlns:a16="http://schemas.microsoft.com/office/drawing/2014/main" id="{202DD6F7-6579-5114-6BE0-9FEDEE7AC8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A583E69-9C7C-43B8-D2B9-BC18AA91D7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FD343E-78E8-4D9B-B6D9-5C82CE89181E}" type="slidenum">
              <a:rPr lang="en-IN" smtClean="0"/>
              <a:t>‹#›</a:t>
            </a:fld>
            <a:endParaRPr lang="en-IN"/>
          </a:p>
        </p:txBody>
      </p:sp>
    </p:spTree>
    <p:extLst>
      <p:ext uri="{BB962C8B-B14F-4D97-AF65-F5344CB8AC3E}">
        <p14:creationId xmlns:p14="http://schemas.microsoft.com/office/powerpoint/2010/main" val="1207121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BBF2A5-AF40-3057-4233-43CC30157751}"/>
              </a:ext>
            </a:extLst>
          </p:cNvPr>
          <p:cNvSpPr>
            <a:spLocks noGrp="1"/>
          </p:cNvSpPr>
          <p:nvPr>
            <p:ph idx="1"/>
          </p:nvPr>
        </p:nvSpPr>
        <p:spPr>
          <a:xfrm>
            <a:off x="1005609" y="785611"/>
            <a:ext cx="10180782" cy="4351338"/>
          </a:xfrm>
        </p:spPr>
        <p:txBody>
          <a:bodyPr>
            <a:normAutofit fontScale="92500" lnSpcReduction="10000"/>
          </a:bodyPr>
          <a:lstStyle/>
          <a:p>
            <a:pPr marL="0" indent="0">
              <a:buNone/>
            </a:pPr>
            <a:r>
              <a:rPr lang="en-US" b="1" i="0" dirty="0">
                <a:solidFill>
                  <a:srgbClr val="333333"/>
                </a:solidFill>
                <a:effectLst/>
                <a:latin typeface="Times New Roman" panose="02020603050405020304" pitchFamily="18" charset="0"/>
                <a:cs typeface="Times New Roman" panose="02020603050405020304" pitchFamily="18" charset="0"/>
              </a:rPr>
              <a:t>What is 4 Year ITEP Program?</a:t>
            </a:r>
          </a:p>
          <a:p>
            <a:pPr marL="0" indent="0">
              <a:buNone/>
            </a:pPr>
            <a:endParaRPr lang="en-US" b="1" i="0" dirty="0">
              <a:solidFill>
                <a:srgbClr val="333333"/>
              </a:solidFill>
              <a:effectLst/>
              <a:latin typeface="Times New Roman" panose="02020603050405020304" pitchFamily="18" charset="0"/>
              <a:cs typeface="Times New Roman" panose="02020603050405020304" pitchFamily="18" charset="0"/>
            </a:endParaRPr>
          </a:p>
          <a:p>
            <a:pPr algn="just"/>
            <a:r>
              <a:rPr lang="en-US" sz="2600" b="0" i="0" dirty="0">
                <a:solidFill>
                  <a:srgbClr val="333333"/>
                </a:solidFill>
                <a:effectLst/>
                <a:latin typeface="Times New Roman" panose="02020603050405020304" pitchFamily="18" charset="0"/>
                <a:cs typeface="Times New Roman" panose="02020603050405020304" pitchFamily="18" charset="0"/>
              </a:rPr>
              <a:t>The four-year Integrated Teacher Education Programme (ITEP) has been launched by National Council for Teacher Education, across 57 Teacher Education Institutes. The ITEP is being offered for the academic year 2023-25 across India.</a:t>
            </a:r>
          </a:p>
          <a:p>
            <a:pPr algn="just"/>
            <a:r>
              <a:rPr lang="en-US" sz="2600" b="0" i="0" dirty="0">
                <a:solidFill>
                  <a:srgbClr val="333333"/>
                </a:solidFill>
                <a:effectLst/>
                <a:latin typeface="Times New Roman" panose="02020603050405020304" pitchFamily="18" charset="0"/>
                <a:cs typeface="Times New Roman" panose="02020603050405020304" pitchFamily="18" charset="0"/>
              </a:rPr>
              <a:t>As per the notification of the Integrated Teacher Education Programme, in 2021, ITEP will be a four-year dual major undergraduate degree, imparting Bed programs for BA, BCom, and BSc.</a:t>
            </a:r>
          </a:p>
          <a:p>
            <a:pPr algn="just"/>
            <a:r>
              <a:rPr lang="en-US" sz="2600" b="0" i="0" dirty="0">
                <a:solidFill>
                  <a:srgbClr val="333333"/>
                </a:solidFill>
                <a:effectLst/>
                <a:latin typeface="Times New Roman" panose="02020603050405020304" pitchFamily="18" charset="0"/>
                <a:cs typeface="Times New Roman" panose="02020603050405020304" pitchFamily="18" charset="0"/>
              </a:rPr>
              <a:t>The course was conceived with a crucial objective to prepare teachers for and align their competencies with the new school structure that symbolizes 5+3+3+4  structure i.e. , Foundational, preparatory, Middle, and Secondary.</a:t>
            </a:r>
          </a:p>
          <a:p>
            <a:pPr marL="0" indent="0">
              <a:buNone/>
            </a:pPr>
            <a:endParaRPr lang="en-IN" dirty="0"/>
          </a:p>
        </p:txBody>
      </p:sp>
    </p:spTree>
    <p:extLst>
      <p:ext uri="{BB962C8B-B14F-4D97-AF65-F5344CB8AC3E}">
        <p14:creationId xmlns:p14="http://schemas.microsoft.com/office/powerpoint/2010/main" val="1205680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38408-3D17-670B-E0EF-25792B68D92F}"/>
              </a:ext>
            </a:extLst>
          </p:cNvPr>
          <p:cNvSpPr>
            <a:spLocks noGrp="1"/>
          </p:cNvSpPr>
          <p:nvPr>
            <p:ph idx="1"/>
          </p:nvPr>
        </p:nvSpPr>
        <p:spPr>
          <a:xfrm>
            <a:off x="973282" y="728547"/>
            <a:ext cx="10245436" cy="5400906"/>
          </a:xfrm>
        </p:spPr>
        <p:txBody>
          <a:bodyPr>
            <a:normAutofit/>
          </a:bodyPr>
          <a:lstStyle/>
          <a:p>
            <a:pPr algn="just"/>
            <a:r>
              <a:rPr lang="en-US" b="0" i="0" dirty="0">
                <a:effectLst/>
                <a:latin typeface="Times New Roman" panose="02020603050405020304" pitchFamily="18" charset="0"/>
                <a:cs typeface="Times New Roman" panose="02020603050405020304" pitchFamily="18" charset="0"/>
              </a:rPr>
              <a:t>One of the key highlights of the Integrated Teacher Education Programme is that it keeps the students grounded and closer to the Indian ethos, values, cultures, and traditions. ITEP helps students understand Indian languages and their diversity. It lends them an immense opportunity to be exposed to modern, effective, and experiential pedagogy and teaching advancements.</a:t>
            </a:r>
          </a:p>
          <a:p>
            <a:pPr marL="0" indent="0" algn="just">
              <a:buNone/>
            </a:pPr>
            <a:endParaRPr lang="en-US" b="0" i="0" dirty="0">
              <a:solidFill>
                <a:srgbClr val="333333"/>
              </a:solidFill>
              <a:effectLst/>
              <a:latin typeface="Times New Roman" panose="02020603050405020304" pitchFamily="18" charset="0"/>
              <a:cs typeface="Times New Roman" panose="02020603050405020304" pitchFamily="18" charset="0"/>
            </a:endParaRPr>
          </a:p>
          <a:p>
            <a:pPr algn="just"/>
            <a:r>
              <a:rPr lang="en-US" b="0" i="0" dirty="0">
                <a:solidFill>
                  <a:srgbClr val="000000"/>
                </a:solidFill>
                <a:effectLst/>
                <a:latin typeface="Times New Roman" panose="02020603050405020304" pitchFamily="18" charset="0"/>
                <a:cs typeface="Times New Roman" panose="02020603050405020304" pitchFamily="18" charset="0"/>
              </a:rPr>
              <a:t>The four-year Integrated Teacher Education Programme (ITEP) envisions the creation of passionate, motivated, qualified, professionally trained, and well-equipped teachers capable of designing and implementing developmentally appropriate learning experiences for students at different stages of school education</a:t>
            </a:r>
          </a:p>
          <a:p>
            <a:pPr marL="0" indent="0">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4002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79FF5E-2FFB-3FF2-B754-21495E552EA9}"/>
              </a:ext>
            </a:extLst>
          </p:cNvPr>
          <p:cNvSpPr>
            <a:spLocks noGrp="1"/>
          </p:cNvSpPr>
          <p:nvPr>
            <p:ph idx="1"/>
          </p:nvPr>
        </p:nvSpPr>
        <p:spPr>
          <a:xfrm>
            <a:off x="973281" y="1253331"/>
            <a:ext cx="10245437" cy="4351338"/>
          </a:xfrm>
        </p:spPr>
        <p:txBody>
          <a:bodyPr/>
          <a:lstStyle/>
          <a:p>
            <a:pPr algn="just"/>
            <a:r>
              <a:rPr lang="en-US" b="0" i="0" dirty="0">
                <a:solidFill>
                  <a:srgbClr val="000000"/>
                </a:solidFill>
                <a:effectLst/>
                <a:latin typeface="Times New Roman" panose="02020603050405020304" pitchFamily="18" charset="0"/>
                <a:cs typeface="Times New Roman" panose="02020603050405020304" pitchFamily="18" charset="0"/>
              </a:rPr>
              <a:t>The ITEP seeks to ensure that the prospective teachers are given the highest quality education in content, pedagogy, values, and practice.</a:t>
            </a:r>
            <a:endParaRPr lang="en-US" dirty="0">
              <a:solidFill>
                <a:srgbClr val="000000"/>
              </a:solidFill>
              <a:latin typeface="Times New Roman" panose="02020603050405020304" pitchFamily="18" charset="0"/>
              <a:cs typeface="Times New Roman" panose="02020603050405020304" pitchFamily="18" charset="0"/>
            </a:endParaRPr>
          </a:p>
          <a:p>
            <a:pPr algn="just"/>
            <a:r>
              <a:rPr lang="en-US" b="0" i="0" dirty="0">
                <a:solidFill>
                  <a:srgbClr val="000000"/>
                </a:solidFill>
                <a:effectLst/>
                <a:latin typeface="Times New Roman" panose="02020603050405020304" pitchFamily="18" charset="0"/>
                <a:cs typeface="Times New Roman" panose="02020603050405020304" pitchFamily="18" charset="0"/>
              </a:rPr>
              <a:t>Four-Year Integrated Teacher Education Programme (ITEP): “Recognizing that the teachers will require training in high-quality content as well as pedagogy, teacher education will gradually be moved by 2030 into multidisciplinary colleges and universities” (NEP 2020)</a:t>
            </a:r>
          </a:p>
          <a:p>
            <a:endParaRPr lang="en-IN" dirty="0"/>
          </a:p>
        </p:txBody>
      </p:sp>
    </p:spTree>
    <p:extLst>
      <p:ext uri="{BB962C8B-B14F-4D97-AF65-F5344CB8AC3E}">
        <p14:creationId xmlns:p14="http://schemas.microsoft.com/office/powerpoint/2010/main" val="2920154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ADB718-1D79-6681-4ABD-204D5227CF1A}"/>
              </a:ext>
            </a:extLst>
          </p:cNvPr>
          <p:cNvSpPr>
            <a:spLocks noGrp="1"/>
          </p:cNvSpPr>
          <p:nvPr>
            <p:ph idx="1"/>
          </p:nvPr>
        </p:nvSpPr>
        <p:spPr>
          <a:xfrm>
            <a:off x="971203" y="761595"/>
            <a:ext cx="10515600" cy="5500660"/>
          </a:xfrm>
        </p:spPr>
        <p:txBody>
          <a:bodyPr>
            <a:normAutofit/>
          </a:bodyPr>
          <a:lstStyle/>
          <a:p>
            <a:pPr marL="0" indent="0" algn="just">
              <a:buNone/>
            </a:pPr>
            <a:r>
              <a:rPr lang="en-US" sz="2400" b="1" i="0" dirty="0">
                <a:solidFill>
                  <a:srgbClr val="333333"/>
                </a:solidFill>
                <a:effectLst/>
                <a:latin typeface="Times New Roman" panose="02020603050405020304" pitchFamily="18" charset="0"/>
                <a:cs typeface="Times New Roman" panose="02020603050405020304" pitchFamily="18" charset="0"/>
              </a:rPr>
              <a:t>Some key highlights of the ITEP Program</a:t>
            </a:r>
          </a:p>
          <a:p>
            <a:pPr marL="0" indent="0" algn="just">
              <a:buNone/>
            </a:pPr>
            <a:endParaRPr lang="en-US" sz="2400" b="0" i="0" dirty="0">
              <a:solidFill>
                <a:srgbClr val="333333"/>
              </a:solidFill>
              <a:effectLst/>
              <a:latin typeface="Times New Roman" panose="02020603050405020304" pitchFamily="18" charset="0"/>
              <a:cs typeface="Times New Roman" panose="02020603050405020304" pitchFamily="18" charset="0"/>
            </a:endParaRPr>
          </a:p>
          <a:p>
            <a:pPr marL="514350" indent="-514350" algn="just">
              <a:buFont typeface="+mj-lt"/>
              <a:buAutoNum type="arabicPeriod"/>
            </a:pPr>
            <a:r>
              <a:rPr lang="en-US" sz="2400" b="0" i="0" dirty="0">
                <a:solidFill>
                  <a:srgbClr val="333333"/>
                </a:solidFill>
                <a:effectLst/>
                <a:latin typeface="Times New Roman" panose="02020603050405020304" pitchFamily="18" charset="0"/>
                <a:cs typeface="Times New Roman" panose="02020603050405020304" pitchFamily="18" charset="0"/>
              </a:rPr>
              <a:t>A futuristic approach to prepare teachers for tomorrow, who can deal with the discerning and dynamic teaching  needs of the nation</a:t>
            </a:r>
          </a:p>
          <a:p>
            <a:pPr marL="514350" indent="-514350" algn="just">
              <a:buFont typeface="+mj-lt"/>
              <a:buAutoNum type="arabicPeriod"/>
            </a:pPr>
            <a:r>
              <a:rPr lang="en-US" sz="2400" b="0" i="0" dirty="0">
                <a:solidFill>
                  <a:srgbClr val="333333"/>
                </a:solidFill>
                <a:effectLst/>
                <a:latin typeface="Times New Roman" panose="02020603050405020304" pitchFamily="18" charset="0"/>
                <a:cs typeface="Times New Roman" panose="02020603050405020304" pitchFamily="18" charset="0"/>
              </a:rPr>
              <a:t>Impart unmatched pedagogy that blends modern methods, experiential approach, and extensive use of technology</a:t>
            </a:r>
          </a:p>
          <a:p>
            <a:pPr marL="514350" indent="-514350" algn="just">
              <a:buFont typeface="+mj-lt"/>
              <a:buAutoNum type="arabicPeriod"/>
            </a:pPr>
            <a:r>
              <a:rPr lang="en-US" sz="2400" b="0" i="0" dirty="0">
                <a:solidFill>
                  <a:srgbClr val="333333"/>
                </a:solidFill>
                <a:effectLst/>
                <a:latin typeface="Times New Roman" panose="02020603050405020304" pitchFamily="18" charset="0"/>
                <a:cs typeface="Times New Roman" panose="02020603050405020304" pitchFamily="18" charset="0"/>
              </a:rPr>
              <a:t>Lay a foundation in early childhood and care education, or ECCE</a:t>
            </a:r>
          </a:p>
          <a:p>
            <a:pPr marL="514350" indent="-514350" algn="just">
              <a:buFont typeface="+mj-lt"/>
              <a:buAutoNum type="arabicPeriod"/>
            </a:pPr>
            <a:r>
              <a:rPr lang="en-US" sz="2400" b="0" i="0" dirty="0">
                <a:solidFill>
                  <a:srgbClr val="333333"/>
                </a:solidFill>
                <a:effectLst/>
                <a:latin typeface="Times New Roman" panose="02020603050405020304" pitchFamily="18" charset="0"/>
                <a:cs typeface="Times New Roman" panose="02020603050405020304" pitchFamily="18" charset="0"/>
              </a:rPr>
              <a:t>Focus on achieving foundational literacy and numeracy</a:t>
            </a:r>
          </a:p>
          <a:p>
            <a:pPr marL="514350" indent="-514350" algn="just">
              <a:buFont typeface="+mj-lt"/>
              <a:buAutoNum type="arabicPeriod"/>
            </a:pPr>
            <a:r>
              <a:rPr lang="en-US" sz="2400" b="0" i="0" dirty="0">
                <a:solidFill>
                  <a:srgbClr val="333333"/>
                </a:solidFill>
                <a:effectLst/>
                <a:latin typeface="Times New Roman" panose="02020603050405020304" pitchFamily="18" charset="0"/>
                <a:cs typeface="Times New Roman" panose="02020603050405020304" pitchFamily="18" charset="0"/>
              </a:rPr>
              <a:t>Active role in promoting inclusive education, and knowledge gaining with an Indian perspective</a:t>
            </a:r>
          </a:p>
          <a:p>
            <a:pPr marL="514350" indent="-514350" algn="just">
              <a:buFont typeface="+mj-lt"/>
              <a:buAutoNum type="arabicPeriod"/>
            </a:pPr>
            <a:r>
              <a:rPr lang="en-US" sz="2400" b="0" i="0" dirty="0">
                <a:solidFill>
                  <a:srgbClr val="333333"/>
                </a:solidFill>
                <a:effectLst/>
                <a:latin typeface="Times New Roman" panose="02020603050405020304" pitchFamily="18" charset="0"/>
                <a:cs typeface="Times New Roman" panose="02020603050405020304" pitchFamily="18" charset="0"/>
              </a:rPr>
              <a:t>The course is expected to pump in new vigor, vibes, and action into the teacher education sector</a:t>
            </a:r>
          </a:p>
          <a:p>
            <a:pPr marL="0" indent="0">
              <a:buNone/>
            </a:pPr>
            <a:endParaRPr lang="en-IN" dirty="0"/>
          </a:p>
        </p:txBody>
      </p:sp>
    </p:spTree>
    <p:extLst>
      <p:ext uri="{BB962C8B-B14F-4D97-AF65-F5344CB8AC3E}">
        <p14:creationId xmlns:p14="http://schemas.microsoft.com/office/powerpoint/2010/main" val="2169708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A84FB9-64C5-A20F-1ECE-FE585AB53184}"/>
              </a:ext>
            </a:extLst>
          </p:cNvPr>
          <p:cNvSpPr>
            <a:spLocks noGrp="1"/>
          </p:cNvSpPr>
          <p:nvPr>
            <p:ph idx="1"/>
          </p:nvPr>
        </p:nvSpPr>
        <p:spPr>
          <a:xfrm>
            <a:off x="721822" y="1253331"/>
            <a:ext cx="10515600" cy="4351338"/>
          </a:xfrm>
        </p:spPr>
        <p:txBody>
          <a:bodyPr/>
          <a:lstStyle/>
          <a:p>
            <a:pPr marL="0" indent="0" algn="l">
              <a:buNone/>
            </a:pPr>
            <a:r>
              <a:rPr lang="en-US" sz="2400" b="1" i="0" dirty="0">
                <a:solidFill>
                  <a:srgbClr val="333333"/>
                </a:solidFill>
                <a:effectLst/>
                <a:latin typeface="Times New Roman" panose="02020603050405020304" pitchFamily="18" charset="0"/>
                <a:cs typeface="Times New Roman" panose="02020603050405020304" pitchFamily="18" charset="0"/>
              </a:rPr>
              <a:t>ITEP Program Course Details</a:t>
            </a:r>
          </a:p>
          <a:p>
            <a:pPr marL="0" indent="0" algn="l">
              <a:buNone/>
            </a:pPr>
            <a:endParaRPr lang="en-US" sz="2400" b="0" i="0" dirty="0">
              <a:solidFill>
                <a:srgbClr val="333333"/>
              </a:solidFill>
              <a:effectLst/>
              <a:latin typeface="Times New Roman" panose="02020603050405020304" pitchFamily="18" charset="0"/>
              <a:cs typeface="Times New Roman" panose="02020603050405020304" pitchFamily="18" charset="0"/>
            </a:endParaRPr>
          </a:p>
          <a:p>
            <a:pPr algn="just"/>
            <a:r>
              <a:rPr lang="en-US" sz="2400" b="0" i="0" dirty="0">
                <a:solidFill>
                  <a:srgbClr val="333333"/>
                </a:solidFill>
                <a:effectLst/>
                <a:latin typeface="Times New Roman" panose="02020603050405020304" pitchFamily="18" charset="0"/>
                <a:cs typeface="Times New Roman" panose="02020603050405020304" pitchFamily="18" charset="0"/>
              </a:rPr>
              <a:t>ITEP, as notified on 26 October 2021, is a 4 Year dual-major holistic undergraduate degree offering B.A. B.Ed./ B. Sc. B. Ed. and </a:t>
            </a:r>
            <a:r>
              <a:rPr lang="en-US" sz="2400" b="0" i="0" dirty="0" err="1">
                <a:solidFill>
                  <a:srgbClr val="333333"/>
                </a:solidFill>
                <a:effectLst/>
                <a:latin typeface="Times New Roman" panose="02020603050405020304" pitchFamily="18" charset="0"/>
                <a:cs typeface="Times New Roman" panose="02020603050405020304" pitchFamily="18" charset="0"/>
              </a:rPr>
              <a:t>B.Com</a:t>
            </a:r>
            <a:r>
              <a:rPr lang="en-US" sz="2400" b="0" i="0" dirty="0">
                <a:solidFill>
                  <a:srgbClr val="333333"/>
                </a:solidFill>
                <a:effectLst/>
                <a:latin typeface="Times New Roman" panose="02020603050405020304" pitchFamily="18" charset="0"/>
                <a:cs typeface="Times New Roman" panose="02020603050405020304" pitchFamily="18" charset="0"/>
              </a:rPr>
              <a:t>. B.Ed. This course will prepare teachers for the 4 stages of the new school structure i.e. Foundational, Preparatory, Middle and Secondary (5+3+3+4).</a:t>
            </a:r>
          </a:p>
          <a:p>
            <a:pPr marL="0" indent="0">
              <a:buNone/>
            </a:pPr>
            <a:endParaRPr lang="en-IN" dirty="0"/>
          </a:p>
        </p:txBody>
      </p:sp>
    </p:spTree>
    <p:extLst>
      <p:ext uri="{BB962C8B-B14F-4D97-AF65-F5344CB8AC3E}">
        <p14:creationId xmlns:p14="http://schemas.microsoft.com/office/powerpoint/2010/main" val="2113573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F7CBF3-7BBE-411C-62D7-90984F083993}"/>
              </a:ext>
            </a:extLst>
          </p:cNvPr>
          <p:cNvSpPr>
            <a:spLocks noGrp="1"/>
          </p:cNvSpPr>
          <p:nvPr>
            <p:ph idx="1"/>
          </p:nvPr>
        </p:nvSpPr>
        <p:spPr>
          <a:xfrm>
            <a:off x="838200" y="562090"/>
            <a:ext cx="10515600" cy="5580091"/>
          </a:xfrm>
        </p:spPr>
        <p:txBody>
          <a:bodyPr>
            <a:normAutofit/>
          </a:bodyPr>
          <a:lstStyle/>
          <a:p>
            <a:pPr algn="l"/>
            <a:r>
              <a:rPr lang="en-US" i="0" dirty="0">
                <a:effectLst/>
                <a:latin typeface="Times New Roman" panose="02020603050405020304" pitchFamily="18" charset="0"/>
                <a:cs typeface="Times New Roman" panose="02020603050405020304" pitchFamily="18" charset="0"/>
              </a:rPr>
              <a:t>ITEP Course Details</a:t>
            </a:r>
          </a:p>
          <a:p>
            <a:pPr algn="l"/>
            <a:r>
              <a:rPr lang="en-US" i="1" dirty="0">
                <a:effectLst/>
                <a:latin typeface="Times New Roman" panose="02020603050405020304" pitchFamily="18" charset="0"/>
                <a:cs typeface="Times New Roman" panose="02020603050405020304" pitchFamily="18" charset="0"/>
              </a:rPr>
              <a:t>As per the government of India, release:</a:t>
            </a:r>
            <a:endParaRPr lang="en-US" i="0" dirty="0">
              <a:effectLst/>
              <a:latin typeface="Times New Roman" panose="02020603050405020304" pitchFamily="18" charset="0"/>
              <a:cs typeface="Times New Roman" panose="02020603050405020304" pitchFamily="18" charset="0"/>
            </a:endParaRPr>
          </a:p>
          <a:p>
            <a:pPr algn="just"/>
            <a:r>
              <a:rPr lang="en-US" i="0" dirty="0">
                <a:effectLst/>
                <a:latin typeface="Times New Roman" panose="02020603050405020304" pitchFamily="18" charset="0"/>
                <a:cs typeface="Times New Roman" panose="02020603050405020304" pitchFamily="18" charset="0"/>
              </a:rPr>
              <a:t>The ITEP is being offered in pilot mode initially in reputed Central/State Government Universities/Institutions. The Integrated Teacher Education Programme will be available for all students who choose teaching as a profession after their secondary, by choice. This integrated course will benefit students since they will save one year by finishing the course in 4 years rather than the customary 5 years required by the present B.Ed. plan. Admission for the same will be carried out by the National Testing Agency (NTA) through the National Common Entrance Test (NCET).</a:t>
            </a:r>
          </a:p>
          <a:p>
            <a:pPr marL="0" indent="0">
              <a:buNone/>
            </a:pPr>
            <a:endParaRPr lang="en-IN" dirty="0"/>
          </a:p>
        </p:txBody>
      </p:sp>
    </p:spTree>
    <p:extLst>
      <p:ext uri="{BB962C8B-B14F-4D97-AF65-F5344CB8AC3E}">
        <p14:creationId xmlns:p14="http://schemas.microsoft.com/office/powerpoint/2010/main" val="1870911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32D96F-78EC-7514-914E-4594207820B0}"/>
              </a:ext>
            </a:extLst>
          </p:cNvPr>
          <p:cNvSpPr>
            <a:spLocks noGrp="1"/>
          </p:cNvSpPr>
          <p:nvPr>
            <p:ph idx="1"/>
          </p:nvPr>
        </p:nvSpPr>
        <p:spPr>
          <a:xfrm>
            <a:off x="930564" y="1336098"/>
            <a:ext cx="10515600" cy="4351338"/>
          </a:xfrm>
        </p:spPr>
        <p:txBody>
          <a:bodyPr/>
          <a:lstStyle/>
          <a:p>
            <a:r>
              <a:rPr lang="en-US" i="0" dirty="0">
                <a:effectLst/>
                <a:latin typeface="Times New Roman" panose="02020603050405020304" pitchFamily="18" charset="0"/>
                <a:cs typeface="Times New Roman" panose="02020603050405020304" pitchFamily="18" charset="0"/>
              </a:rPr>
              <a:t>The 4-year integrated B.Ed. offered by such multidisciplinary HEIs will, by 2030, become the minimal degree qualification for school teachers. The 4-year integrated B.Ed. will be a dual-major holistic bachelor's degree, in Education as well as a specialized subject such as a language, history, music, mathematics, computer science, chemistry, economics, art, physical education, etc. Beyond the teaching of cutting-edge pedagogy, the teacher education will include grounding in sociology, history, science, psychology, early childhood care and education, foundational literacy and numeracy, knowledge of India and its values/ethos/art/traditions, and more” [Para 15.5, NEP 2020].</a:t>
            </a:r>
          </a:p>
          <a:p>
            <a:endParaRPr lang="en-IN" dirty="0"/>
          </a:p>
        </p:txBody>
      </p:sp>
    </p:spTree>
    <p:extLst>
      <p:ext uri="{BB962C8B-B14F-4D97-AF65-F5344CB8AC3E}">
        <p14:creationId xmlns:p14="http://schemas.microsoft.com/office/powerpoint/2010/main" val="628813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3E4A84-92FA-6598-C795-57249397DBC4}"/>
              </a:ext>
            </a:extLst>
          </p:cNvPr>
          <p:cNvSpPr>
            <a:spLocks noGrp="1"/>
          </p:cNvSpPr>
          <p:nvPr>
            <p:ph idx="1"/>
          </p:nvPr>
        </p:nvSpPr>
        <p:spPr>
          <a:xfrm>
            <a:off x="838200" y="828098"/>
            <a:ext cx="10515600" cy="5369502"/>
          </a:xfrm>
        </p:spPr>
        <p:txBody>
          <a:bodyPr>
            <a:normAutofit fontScale="77500" lnSpcReduction="20000"/>
          </a:bodyPr>
          <a:lstStyle/>
          <a:p>
            <a:pPr algn="just"/>
            <a:r>
              <a:rPr lang="en-US" sz="3400" b="1" i="0" dirty="0">
                <a:solidFill>
                  <a:srgbClr val="333333"/>
                </a:solidFill>
                <a:effectLst/>
                <a:latin typeface="Times New Roman" panose="02020603050405020304" pitchFamily="18" charset="0"/>
                <a:cs typeface="Times New Roman" panose="02020603050405020304" pitchFamily="18" charset="0"/>
              </a:rPr>
              <a:t>ITEP Course details</a:t>
            </a:r>
            <a:endParaRPr lang="en-US" sz="3400" b="0" i="0" dirty="0">
              <a:solidFill>
                <a:srgbClr val="333333"/>
              </a:solidFill>
              <a:effectLst/>
              <a:latin typeface="Times New Roman" panose="02020603050405020304" pitchFamily="18" charset="0"/>
              <a:cs typeface="Times New Roman" panose="02020603050405020304" pitchFamily="18" charset="0"/>
            </a:endParaRPr>
          </a:p>
          <a:p>
            <a:pPr marL="0" indent="0" algn="just">
              <a:buNone/>
            </a:pPr>
            <a:r>
              <a:rPr lang="en-US" sz="3400" b="0" i="0" dirty="0">
                <a:solidFill>
                  <a:srgbClr val="333333"/>
                </a:solidFill>
                <a:effectLst/>
                <a:latin typeface="Times New Roman" panose="02020603050405020304" pitchFamily="18" charset="0"/>
                <a:cs typeface="Times New Roman" panose="02020603050405020304" pitchFamily="18" charset="0"/>
              </a:rPr>
              <a:t>    BA-</a:t>
            </a:r>
            <a:r>
              <a:rPr lang="en-US" sz="3400" b="0" i="0" dirty="0" err="1">
                <a:solidFill>
                  <a:srgbClr val="333333"/>
                </a:solidFill>
                <a:effectLst/>
                <a:latin typeface="Times New Roman" panose="02020603050405020304" pitchFamily="18" charset="0"/>
                <a:cs typeface="Times New Roman" panose="02020603050405020304" pitchFamily="18" charset="0"/>
              </a:rPr>
              <a:t>BEd</a:t>
            </a:r>
            <a:r>
              <a:rPr lang="en-US" sz="3400" b="0" i="0" dirty="0">
                <a:solidFill>
                  <a:srgbClr val="333333"/>
                </a:solidFill>
                <a:effectLst/>
                <a:latin typeface="Times New Roman" panose="02020603050405020304" pitchFamily="18" charset="0"/>
                <a:cs typeface="Times New Roman" panose="02020603050405020304" pitchFamily="18" charset="0"/>
              </a:rPr>
              <a:t>, BSc-</a:t>
            </a:r>
            <a:r>
              <a:rPr lang="en-US" sz="3400" b="0" i="0" dirty="0" err="1">
                <a:solidFill>
                  <a:srgbClr val="333333"/>
                </a:solidFill>
                <a:effectLst/>
                <a:latin typeface="Times New Roman" panose="02020603050405020304" pitchFamily="18" charset="0"/>
                <a:cs typeface="Times New Roman" panose="02020603050405020304" pitchFamily="18" charset="0"/>
              </a:rPr>
              <a:t>BEd</a:t>
            </a:r>
            <a:r>
              <a:rPr lang="en-US" sz="3400" b="0" i="0" dirty="0">
                <a:solidFill>
                  <a:srgbClr val="333333"/>
                </a:solidFill>
                <a:effectLst/>
                <a:latin typeface="Times New Roman" panose="02020603050405020304" pitchFamily="18" charset="0"/>
                <a:cs typeface="Times New Roman" panose="02020603050405020304" pitchFamily="18" charset="0"/>
              </a:rPr>
              <a:t>, BCom-</a:t>
            </a:r>
            <a:r>
              <a:rPr lang="en-US" sz="3400" b="0" i="0" dirty="0" err="1">
                <a:solidFill>
                  <a:srgbClr val="333333"/>
                </a:solidFill>
                <a:effectLst/>
                <a:latin typeface="Times New Roman" panose="02020603050405020304" pitchFamily="18" charset="0"/>
                <a:cs typeface="Times New Roman" panose="02020603050405020304" pitchFamily="18" charset="0"/>
              </a:rPr>
              <a:t>BEd</a:t>
            </a:r>
            <a:r>
              <a:rPr lang="en-US" sz="3400" b="0" i="0" dirty="0">
                <a:solidFill>
                  <a:srgbClr val="333333"/>
                </a:solidFill>
                <a:effectLst/>
                <a:latin typeface="Times New Roman" panose="02020603050405020304" pitchFamily="18" charset="0"/>
                <a:cs typeface="Times New Roman" panose="02020603050405020304" pitchFamily="18" charset="0"/>
              </a:rPr>
              <a:t> ( 4 Year Integrated programs)</a:t>
            </a:r>
          </a:p>
          <a:p>
            <a:pPr algn="just"/>
            <a:r>
              <a:rPr lang="en-US" sz="3400" b="1" i="0" dirty="0">
                <a:solidFill>
                  <a:srgbClr val="333333"/>
                </a:solidFill>
                <a:effectLst/>
                <a:latin typeface="Times New Roman" panose="02020603050405020304" pitchFamily="18" charset="0"/>
                <a:cs typeface="Times New Roman" panose="02020603050405020304" pitchFamily="18" charset="0"/>
              </a:rPr>
              <a:t>The agency responsible for the National Common Education Programme</a:t>
            </a:r>
            <a:endParaRPr lang="en-US" sz="3400" b="0" i="0" dirty="0">
              <a:solidFill>
                <a:srgbClr val="333333"/>
              </a:solidFill>
              <a:effectLst/>
              <a:latin typeface="Times New Roman" panose="02020603050405020304" pitchFamily="18" charset="0"/>
              <a:cs typeface="Times New Roman" panose="02020603050405020304" pitchFamily="18" charset="0"/>
            </a:endParaRPr>
          </a:p>
          <a:p>
            <a:pPr algn="just"/>
            <a:r>
              <a:rPr lang="en-US" sz="3400" b="0" i="0" dirty="0">
                <a:solidFill>
                  <a:srgbClr val="333333"/>
                </a:solidFill>
                <a:effectLst/>
                <a:latin typeface="Times New Roman" panose="02020603050405020304" pitchFamily="18" charset="0"/>
                <a:cs typeface="Times New Roman" panose="02020603050405020304" pitchFamily="18" charset="0"/>
              </a:rPr>
              <a:t>The National Testing Agency will be responsible for conducting the National Common Entrance Test (NCET) for admission to the 4-Year Integrated Teacher Education Programme (ITEP) in selected Central / State Universities / Institutions including IITs, NITs, RIEs, and Government Colleges. The National Council for Teacher Education (NCTE) is a Statutory Body of the Government of India under the Department of School Education &amp; Literacy, Ministry of Education (</a:t>
            </a:r>
            <a:r>
              <a:rPr lang="en-US" sz="3400" b="0" i="0" dirty="0" err="1">
                <a:solidFill>
                  <a:srgbClr val="333333"/>
                </a:solidFill>
                <a:effectLst/>
                <a:latin typeface="Times New Roman" panose="02020603050405020304" pitchFamily="18" charset="0"/>
                <a:cs typeface="Times New Roman" panose="02020603050405020304" pitchFamily="18" charset="0"/>
              </a:rPr>
              <a:t>MoE</a:t>
            </a:r>
            <a:r>
              <a:rPr lang="en-US" sz="3400" b="0" i="0" dirty="0">
                <a:solidFill>
                  <a:srgbClr val="333333"/>
                </a:solidFill>
                <a:effectLst/>
                <a:latin typeface="Times New Roman" panose="02020603050405020304" pitchFamily="18" charset="0"/>
                <a:cs typeface="Times New Roman" panose="02020603050405020304" pitchFamily="18" charset="0"/>
              </a:rPr>
              <a:t>).</a:t>
            </a:r>
          </a:p>
          <a:p>
            <a:pPr algn="just"/>
            <a:r>
              <a:rPr lang="en-US" sz="3400" b="0" i="0" dirty="0">
                <a:solidFill>
                  <a:srgbClr val="333333"/>
                </a:solidFill>
                <a:effectLst/>
                <a:latin typeface="Times New Roman" panose="02020603050405020304" pitchFamily="18" charset="0"/>
                <a:cs typeface="Times New Roman" panose="02020603050405020304" pitchFamily="18" charset="0"/>
              </a:rPr>
              <a:t>NTA will be involved in candidates’ registration, conducting tests, answer keys, inviting challenges, and finalizing answer keys, results, and scorecards. It is the participating universities, institutions, and colleges that shall hold counseling for candidates, based on the NCET 2023 scorecard from NTA.</a:t>
            </a:r>
          </a:p>
          <a:p>
            <a:pPr marL="0" indent="0">
              <a:buNone/>
            </a:pPr>
            <a:endParaRPr lang="en-IN" dirty="0"/>
          </a:p>
        </p:txBody>
      </p:sp>
    </p:spTree>
    <p:extLst>
      <p:ext uri="{BB962C8B-B14F-4D97-AF65-F5344CB8AC3E}">
        <p14:creationId xmlns:p14="http://schemas.microsoft.com/office/powerpoint/2010/main" val="2612760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C93AC4-BA41-12E5-6DB2-FCCB19488839}"/>
              </a:ext>
            </a:extLst>
          </p:cNvPr>
          <p:cNvSpPr>
            <a:spLocks noGrp="1"/>
          </p:cNvSpPr>
          <p:nvPr>
            <p:ph idx="1"/>
          </p:nvPr>
        </p:nvSpPr>
        <p:spPr>
          <a:xfrm>
            <a:off x="1438563" y="1059007"/>
            <a:ext cx="9774382" cy="4351338"/>
          </a:xfrm>
        </p:spPr>
        <p:txBody>
          <a:bodyPr/>
          <a:lstStyle/>
          <a:p>
            <a:pPr marL="0" indent="0">
              <a:buNone/>
            </a:pPr>
            <a:r>
              <a:rPr lang="en-US" sz="2400" b="1" dirty="0">
                <a:latin typeface="Times New Roman" panose="02020603050405020304" pitchFamily="18" charset="0"/>
                <a:cs typeface="Times New Roman" panose="02020603050405020304" pitchFamily="18" charset="0"/>
              </a:rPr>
              <a:t>List of Institutions Recognized for ITEP Program (Academic Session 2024-2025)</a:t>
            </a:r>
          </a:p>
          <a:p>
            <a:pPr marL="514350" indent="-514350">
              <a:buFont typeface="+mj-lt"/>
              <a:buAutoNum type="arabicPeriod"/>
            </a:pPr>
            <a:r>
              <a:rPr lang="en-IN" sz="2400" dirty="0">
                <a:latin typeface="Times New Roman" panose="02020603050405020304" pitchFamily="18" charset="0"/>
                <a:cs typeface="Times New Roman" panose="02020603050405020304" pitchFamily="18" charset="0"/>
              </a:rPr>
              <a:t>Mizoram university </a:t>
            </a:r>
            <a:r>
              <a:rPr lang="en-IN" sz="2400" dirty="0" err="1">
                <a:latin typeface="Times New Roman" panose="02020603050405020304" pitchFamily="18" charset="0"/>
                <a:cs typeface="Times New Roman" panose="02020603050405020304" pitchFamily="18" charset="0"/>
              </a:rPr>
              <a:t>Tanhril</a:t>
            </a:r>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Tanhril</a:t>
            </a:r>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Aizwal</a:t>
            </a:r>
            <a:r>
              <a:rPr lang="en-IN" sz="2400" dirty="0">
                <a:latin typeface="Times New Roman" panose="02020603050405020304" pitchFamily="18" charset="0"/>
                <a:cs typeface="Times New Roman" panose="02020603050405020304" pitchFamily="18" charset="0"/>
              </a:rPr>
              <a:t>, Mizoram</a:t>
            </a:r>
          </a:p>
          <a:p>
            <a:pPr marL="514350" indent="-514350">
              <a:buFont typeface="+mj-lt"/>
              <a:buAutoNum type="arabicPeriod"/>
            </a:pPr>
            <a:r>
              <a:rPr lang="en-IN" sz="2400" dirty="0">
                <a:latin typeface="Times New Roman" panose="02020603050405020304" pitchFamily="18" charset="0"/>
                <a:cs typeface="Times New Roman" panose="02020603050405020304" pitchFamily="18" charset="0"/>
              </a:rPr>
              <a:t>Northeastern Hill University, Shillong, Meghalaya</a:t>
            </a:r>
          </a:p>
          <a:p>
            <a:pPr marL="514350" indent="-514350">
              <a:buFont typeface="+mj-lt"/>
              <a:buAutoNum type="arabicPeriod"/>
            </a:pPr>
            <a:r>
              <a:rPr lang="en-IN" sz="2400" dirty="0" err="1">
                <a:latin typeface="Times New Roman" panose="02020603050405020304" pitchFamily="18" charset="0"/>
                <a:cs typeface="Times New Roman" panose="02020603050405020304" pitchFamily="18" charset="0"/>
              </a:rPr>
              <a:t>Chaiduar</a:t>
            </a:r>
            <a:r>
              <a:rPr lang="en-IN" sz="2400" dirty="0">
                <a:latin typeface="Times New Roman" panose="02020603050405020304" pitchFamily="18" charset="0"/>
                <a:cs typeface="Times New Roman" panose="02020603050405020304" pitchFamily="18" charset="0"/>
              </a:rPr>
              <a:t> College, </a:t>
            </a:r>
            <a:r>
              <a:rPr lang="en-IN" sz="2400" dirty="0" err="1">
                <a:latin typeface="Times New Roman" panose="02020603050405020304" pitchFamily="18" charset="0"/>
                <a:cs typeface="Times New Roman" panose="02020603050405020304" pitchFamily="18" charset="0"/>
              </a:rPr>
              <a:t>Gohpur</a:t>
            </a:r>
            <a:r>
              <a:rPr lang="en-IN" sz="2400" dirty="0">
                <a:latin typeface="Times New Roman" panose="02020603050405020304" pitchFamily="18" charset="0"/>
                <a:cs typeface="Times New Roman" panose="02020603050405020304" pitchFamily="18" charset="0"/>
              </a:rPr>
              <a:t>, Tezpur , Assam</a:t>
            </a:r>
          </a:p>
          <a:p>
            <a:pPr marL="514350" indent="-514350">
              <a:buFont typeface="+mj-lt"/>
              <a:buAutoNum type="arabicPeriod"/>
            </a:pPr>
            <a:r>
              <a:rPr lang="en-IN" sz="2400" dirty="0">
                <a:latin typeface="Times New Roman" panose="02020603050405020304" pitchFamily="18" charset="0"/>
                <a:cs typeface="Times New Roman" panose="02020603050405020304" pitchFamily="18" charset="0"/>
              </a:rPr>
              <a:t>North Lakhimpur College ( Autonomous), Lakhimpur, Assam</a:t>
            </a:r>
          </a:p>
          <a:p>
            <a:pPr marL="0" indent="0">
              <a:buNone/>
            </a:pPr>
            <a:endParaRPr lang="en-IN" dirty="0"/>
          </a:p>
        </p:txBody>
      </p:sp>
    </p:spTree>
    <p:extLst>
      <p:ext uri="{BB962C8B-B14F-4D97-AF65-F5344CB8AC3E}">
        <p14:creationId xmlns:p14="http://schemas.microsoft.com/office/powerpoint/2010/main" val="29220641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912</Words>
  <Application>Microsoft Office PowerPoint</Application>
  <PresentationFormat>Widescreen</PresentationFormat>
  <Paragraphs>35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sagorika neog</dc:creator>
  <cp:lastModifiedBy>sagorika neog</cp:lastModifiedBy>
  <cp:revision>6</cp:revision>
  <dcterms:created xsi:type="dcterms:W3CDTF">2024-11-13T04:29:39Z</dcterms:created>
  <dcterms:modified xsi:type="dcterms:W3CDTF">2024-11-13T04:53:38Z</dcterms:modified>
</cp:coreProperties>
</file>