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6" r:id="rId3"/>
    <p:sldId id="257" r:id="rId4"/>
    <p:sldId id="260" r:id="rId5"/>
    <p:sldId id="270" r:id="rId6"/>
    <p:sldId id="258" r:id="rId7"/>
    <p:sldId id="259" r:id="rId8"/>
    <p:sldId id="269" r:id="rId9"/>
    <p:sldId id="261" r:id="rId10"/>
    <p:sldId id="262" r:id="rId11"/>
    <p:sldId id="263" r:id="rId12"/>
    <p:sldId id="264" r:id="rId13"/>
    <p:sldId id="265" r:id="rId14"/>
    <p:sldId id="266" r:id="rId15"/>
    <p:sldId id="267" r:id="rId16"/>
    <p:sldId id="268"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48" autoAdjust="0"/>
    <p:restoredTop sz="94660"/>
  </p:normalViewPr>
  <p:slideViewPr>
    <p:cSldViewPr snapToGrid="0">
      <p:cViewPr varScale="1">
        <p:scale>
          <a:sx n="83" d="100"/>
          <a:sy n="83" d="100"/>
        </p:scale>
        <p:origin x="384"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32A43-5688-0DE3-1750-E1C0D90039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20BD636-7C54-0AC1-7BDB-8F72ED4279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A06FAC54-CBFB-E5C4-69B5-49574D513D56}"/>
              </a:ext>
            </a:extLst>
          </p:cNvPr>
          <p:cNvSpPr>
            <a:spLocks noGrp="1"/>
          </p:cNvSpPr>
          <p:nvPr>
            <p:ph type="dt" sz="half" idx="10"/>
          </p:nvPr>
        </p:nvSpPr>
        <p:spPr/>
        <p:txBody>
          <a:bodyPr/>
          <a:lstStyle/>
          <a:p>
            <a:fld id="{52E539FF-3C4B-437C-A4B7-8484AB5A0384}" type="datetimeFigureOut">
              <a:rPr lang="en-IN" smtClean="0"/>
              <a:t>17-01-2025</a:t>
            </a:fld>
            <a:endParaRPr lang="en-IN"/>
          </a:p>
        </p:txBody>
      </p:sp>
      <p:sp>
        <p:nvSpPr>
          <p:cNvPr id="5" name="Footer Placeholder 4">
            <a:extLst>
              <a:ext uri="{FF2B5EF4-FFF2-40B4-BE49-F238E27FC236}">
                <a16:creationId xmlns:a16="http://schemas.microsoft.com/office/drawing/2014/main" id="{F9C8B263-7230-27E5-AD34-6A9577511DF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DC5E018-238C-52E7-4B45-8A205B24B036}"/>
              </a:ext>
            </a:extLst>
          </p:cNvPr>
          <p:cNvSpPr>
            <a:spLocks noGrp="1"/>
          </p:cNvSpPr>
          <p:nvPr>
            <p:ph type="sldNum" sz="quarter" idx="12"/>
          </p:nvPr>
        </p:nvSpPr>
        <p:spPr/>
        <p:txBody>
          <a:bodyPr/>
          <a:lstStyle/>
          <a:p>
            <a:fld id="{242B515F-0EB9-44E0-B92E-A53E4F5F47AC}" type="slidenum">
              <a:rPr lang="en-IN" smtClean="0"/>
              <a:t>‹#›</a:t>
            </a:fld>
            <a:endParaRPr lang="en-IN"/>
          </a:p>
        </p:txBody>
      </p:sp>
    </p:spTree>
    <p:extLst>
      <p:ext uri="{BB962C8B-B14F-4D97-AF65-F5344CB8AC3E}">
        <p14:creationId xmlns:p14="http://schemas.microsoft.com/office/powerpoint/2010/main" val="3212395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6B137-7660-77C2-4421-6C3F72ABD3B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CEB9DF9-4E24-33B3-239C-29875ED6F34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F666F56-2B3F-22AF-9C20-4EEDFD6C2BB0}"/>
              </a:ext>
            </a:extLst>
          </p:cNvPr>
          <p:cNvSpPr>
            <a:spLocks noGrp="1"/>
          </p:cNvSpPr>
          <p:nvPr>
            <p:ph type="dt" sz="half" idx="10"/>
          </p:nvPr>
        </p:nvSpPr>
        <p:spPr/>
        <p:txBody>
          <a:bodyPr/>
          <a:lstStyle/>
          <a:p>
            <a:fld id="{52E539FF-3C4B-437C-A4B7-8484AB5A0384}" type="datetimeFigureOut">
              <a:rPr lang="en-IN" smtClean="0"/>
              <a:t>17-01-2025</a:t>
            </a:fld>
            <a:endParaRPr lang="en-IN"/>
          </a:p>
        </p:txBody>
      </p:sp>
      <p:sp>
        <p:nvSpPr>
          <p:cNvPr id="5" name="Footer Placeholder 4">
            <a:extLst>
              <a:ext uri="{FF2B5EF4-FFF2-40B4-BE49-F238E27FC236}">
                <a16:creationId xmlns:a16="http://schemas.microsoft.com/office/drawing/2014/main" id="{E6487F71-AEB8-C896-B179-907700D987A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30CA9B5-B0FB-4F75-2B3D-415DE734EC81}"/>
              </a:ext>
            </a:extLst>
          </p:cNvPr>
          <p:cNvSpPr>
            <a:spLocks noGrp="1"/>
          </p:cNvSpPr>
          <p:nvPr>
            <p:ph type="sldNum" sz="quarter" idx="12"/>
          </p:nvPr>
        </p:nvSpPr>
        <p:spPr/>
        <p:txBody>
          <a:bodyPr/>
          <a:lstStyle/>
          <a:p>
            <a:fld id="{242B515F-0EB9-44E0-B92E-A53E4F5F47AC}" type="slidenum">
              <a:rPr lang="en-IN" smtClean="0"/>
              <a:t>‹#›</a:t>
            </a:fld>
            <a:endParaRPr lang="en-IN"/>
          </a:p>
        </p:txBody>
      </p:sp>
    </p:spTree>
    <p:extLst>
      <p:ext uri="{BB962C8B-B14F-4D97-AF65-F5344CB8AC3E}">
        <p14:creationId xmlns:p14="http://schemas.microsoft.com/office/powerpoint/2010/main" val="3143241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BBD20B-BE8D-DBCC-00EC-ECAB96DF202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1B8C726-1636-1451-58A7-E7C48E3B1C7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4F09860-F2E5-3604-71A1-1942A45EA3E0}"/>
              </a:ext>
            </a:extLst>
          </p:cNvPr>
          <p:cNvSpPr>
            <a:spLocks noGrp="1"/>
          </p:cNvSpPr>
          <p:nvPr>
            <p:ph type="dt" sz="half" idx="10"/>
          </p:nvPr>
        </p:nvSpPr>
        <p:spPr/>
        <p:txBody>
          <a:bodyPr/>
          <a:lstStyle/>
          <a:p>
            <a:fld id="{52E539FF-3C4B-437C-A4B7-8484AB5A0384}" type="datetimeFigureOut">
              <a:rPr lang="en-IN" smtClean="0"/>
              <a:t>17-01-2025</a:t>
            </a:fld>
            <a:endParaRPr lang="en-IN"/>
          </a:p>
        </p:txBody>
      </p:sp>
      <p:sp>
        <p:nvSpPr>
          <p:cNvPr id="5" name="Footer Placeholder 4">
            <a:extLst>
              <a:ext uri="{FF2B5EF4-FFF2-40B4-BE49-F238E27FC236}">
                <a16:creationId xmlns:a16="http://schemas.microsoft.com/office/drawing/2014/main" id="{67848B25-54B2-1327-0B40-F162BF409EF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1319B51-E666-F7AF-B71D-8E283E4A5602}"/>
              </a:ext>
            </a:extLst>
          </p:cNvPr>
          <p:cNvSpPr>
            <a:spLocks noGrp="1"/>
          </p:cNvSpPr>
          <p:nvPr>
            <p:ph type="sldNum" sz="quarter" idx="12"/>
          </p:nvPr>
        </p:nvSpPr>
        <p:spPr/>
        <p:txBody>
          <a:bodyPr/>
          <a:lstStyle/>
          <a:p>
            <a:fld id="{242B515F-0EB9-44E0-B92E-A53E4F5F47AC}" type="slidenum">
              <a:rPr lang="en-IN" smtClean="0"/>
              <a:t>‹#›</a:t>
            </a:fld>
            <a:endParaRPr lang="en-IN"/>
          </a:p>
        </p:txBody>
      </p:sp>
    </p:spTree>
    <p:extLst>
      <p:ext uri="{BB962C8B-B14F-4D97-AF65-F5344CB8AC3E}">
        <p14:creationId xmlns:p14="http://schemas.microsoft.com/office/powerpoint/2010/main" val="2231277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ABEC1-5992-78AB-56F0-676E843A105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D0497975-0D4C-FD7C-9DC1-AD7F98DFDB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AEE7E0D-009B-333D-E722-2DBD017F7812}"/>
              </a:ext>
            </a:extLst>
          </p:cNvPr>
          <p:cNvSpPr>
            <a:spLocks noGrp="1"/>
          </p:cNvSpPr>
          <p:nvPr>
            <p:ph type="dt" sz="half" idx="10"/>
          </p:nvPr>
        </p:nvSpPr>
        <p:spPr/>
        <p:txBody>
          <a:bodyPr/>
          <a:lstStyle/>
          <a:p>
            <a:fld id="{52E539FF-3C4B-437C-A4B7-8484AB5A0384}" type="datetimeFigureOut">
              <a:rPr lang="en-IN" smtClean="0"/>
              <a:t>17-01-2025</a:t>
            </a:fld>
            <a:endParaRPr lang="en-IN"/>
          </a:p>
        </p:txBody>
      </p:sp>
      <p:sp>
        <p:nvSpPr>
          <p:cNvPr id="5" name="Footer Placeholder 4">
            <a:extLst>
              <a:ext uri="{FF2B5EF4-FFF2-40B4-BE49-F238E27FC236}">
                <a16:creationId xmlns:a16="http://schemas.microsoft.com/office/drawing/2014/main" id="{6AEAE0C5-0AAB-AEE4-9315-F09C78D5E7A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561A0E5-0431-F757-5C25-E23BC07C8193}"/>
              </a:ext>
            </a:extLst>
          </p:cNvPr>
          <p:cNvSpPr>
            <a:spLocks noGrp="1"/>
          </p:cNvSpPr>
          <p:nvPr>
            <p:ph type="sldNum" sz="quarter" idx="12"/>
          </p:nvPr>
        </p:nvSpPr>
        <p:spPr/>
        <p:txBody>
          <a:bodyPr/>
          <a:lstStyle/>
          <a:p>
            <a:fld id="{242B515F-0EB9-44E0-B92E-A53E4F5F47AC}" type="slidenum">
              <a:rPr lang="en-IN" smtClean="0"/>
              <a:t>‹#›</a:t>
            </a:fld>
            <a:endParaRPr lang="en-IN"/>
          </a:p>
        </p:txBody>
      </p:sp>
    </p:spTree>
    <p:extLst>
      <p:ext uri="{BB962C8B-B14F-4D97-AF65-F5344CB8AC3E}">
        <p14:creationId xmlns:p14="http://schemas.microsoft.com/office/powerpoint/2010/main" val="2039053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873CF-8D1C-321B-6FCC-18EDBF13D4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F17F9E7-7188-82B7-C72D-065E1297B7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2314B-DBF1-26B4-FE04-D516F7D5BBCA}"/>
              </a:ext>
            </a:extLst>
          </p:cNvPr>
          <p:cNvSpPr>
            <a:spLocks noGrp="1"/>
          </p:cNvSpPr>
          <p:nvPr>
            <p:ph type="dt" sz="half" idx="10"/>
          </p:nvPr>
        </p:nvSpPr>
        <p:spPr/>
        <p:txBody>
          <a:bodyPr/>
          <a:lstStyle/>
          <a:p>
            <a:fld id="{52E539FF-3C4B-437C-A4B7-8484AB5A0384}" type="datetimeFigureOut">
              <a:rPr lang="en-IN" smtClean="0"/>
              <a:t>17-01-2025</a:t>
            </a:fld>
            <a:endParaRPr lang="en-IN"/>
          </a:p>
        </p:txBody>
      </p:sp>
      <p:sp>
        <p:nvSpPr>
          <p:cNvPr id="5" name="Footer Placeholder 4">
            <a:extLst>
              <a:ext uri="{FF2B5EF4-FFF2-40B4-BE49-F238E27FC236}">
                <a16:creationId xmlns:a16="http://schemas.microsoft.com/office/drawing/2014/main" id="{9933FD8F-A556-A50E-750E-B628AC47194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0E1D939-34D3-19D6-0653-23E49FC92EE7}"/>
              </a:ext>
            </a:extLst>
          </p:cNvPr>
          <p:cNvSpPr>
            <a:spLocks noGrp="1"/>
          </p:cNvSpPr>
          <p:nvPr>
            <p:ph type="sldNum" sz="quarter" idx="12"/>
          </p:nvPr>
        </p:nvSpPr>
        <p:spPr/>
        <p:txBody>
          <a:bodyPr/>
          <a:lstStyle/>
          <a:p>
            <a:fld id="{242B515F-0EB9-44E0-B92E-A53E4F5F47AC}" type="slidenum">
              <a:rPr lang="en-IN" smtClean="0"/>
              <a:t>‹#›</a:t>
            </a:fld>
            <a:endParaRPr lang="en-IN"/>
          </a:p>
        </p:txBody>
      </p:sp>
    </p:spTree>
    <p:extLst>
      <p:ext uri="{BB962C8B-B14F-4D97-AF65-F5344CB8AC3E}">
        <p14:creationId xmlns:p14="http://schemas.microsoft.com/office/powerpoint/2010/main" val="326839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BE7CD-F16D-3892-9157-86F4D229D85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105A237-C4CA-B32F-7F17-8082ABE2FE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F2A8DB46-48B9-E397-C17E-14BC3D4EE4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8F772DB8-7216-4958-D9D7-FE5F349ECC27}"/>
              </a:ext>
            </a:extLst>
          </p:cNvPr>
          <p:cNvSpPr>
            <a:spLocks noGrp="1"/>
          </p:cNvSpPr>
          <p:nvPr>
            <p:ph type="dt" sz="half" idx="10"/>
          </p:nvPr>
        </p:nvSpPr>
        <p:spPr/>
        <p:txBody>
          <a:bodyPr/>
          <a:lstStyle/>
          <a:p>
            <a:fld id="{52E539FF-3C4B-437C-A4B7-8484AB5A0384}" type="datetimeFigureOut">
              <a:rPr lang="en-IN" smtClean="0"/>
              <a:t>17-01-2025</a:t>
            </a:fld>
            <a:endParaRPr lang="en-IN"/>
          </a:p>
        </p:txBody>
      </p:sp>
      <p:sp>
        <p:nvSpPr>
          <p:cNvPr id="6" name="Footer Placeholder 5">
            <a:extLst>
              <a:ext uri="{FF2B5EF4-FFF2-40B4-BE49-F238E27FC236}">
                <a16:creationId xmlns:a16="http://schemas.microsoft.com/office/drawing/2014/main" id="{1ADE6C4B-4D49-5B44-8016-366C91769F9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105524A-3278-8C8F-827D-20674F7E742E}"/>
              </a:ext>
            </a:extLst>
          </p:cNvPr>
          <p:cNvSpPr>
            <a:spLocks noGrp="1"/>
          </p:cNvSpPr>
          <p:nvPr>
            <p:ph type="sldNum" sz="quarter" idx="12"/>
          </p:nvPr>
        </p:nvSpPr>
        <p:spPr/>
        <p:txBody>
          <a:bodyPr/>
          <a:lstStyle/>
          <a:p>
            <a:fld id="{242B515F-0EB9-44E0-B92E-A53E4F5F47AC}" type="slidenum">
              <a:rPr lang="en-IN" smtClean="0"/>
              <a:t>‹#›</a:t>
            </a:fld>
            <a:endParaRPr lang="en-IN"/>
          </a:p>
        </p:txBody>
      </p:sp>
    </p:spTree>
    <p:extLst>
      <p:ext uri="{BB962C8B-B14F-4D97-AF65-F5344CB8AC3E}">
        <p14:creationId xmlns:p14="http://schemas.microsoft.com/office/powerpoint/2010/main" val="3790861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C72F8-7E68-7750-2DBC-AC5B5A830503}"/>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06A838D-BA74-BC9E-022C-826DFA81DB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FF0472-1EDC-9F79-C717-CB8C368BA5F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4C8F45DF-030D-15D0-63FE-F92C86CCD2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0D03E8-7F92-92F3-F8B3-470B7DBBB5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69F2BB28-E55D-957F-E18E-57F3905D21C5}"/>
              </a:ext>
            </a:extLst>
          </p:cNvPr>
          <p:cNvSpPr>
            <a:spLocks noGrp="1"/>
          </p:cNvSpPr>
          <p:nvPr>
            <p:ph type="dt" sz="half" idx="10"/>
          </p:nvPr>
        </p:nvSpPr>
        <p:spPr/>
        <p:txBody>
          <a:bodyPr/>
          <a:lstStyle/>
          <a:p>
            <a:fld id="{52E539FF-3C4B-437C-A4B7-8484AB5A0384}" type="datetimeFigureOut">
              <a:rPr lang="en-IN" smtClean="0"/>
              <a:t>17-01-2025</a:t>
            </a:fld>
            <a:endParaRPr lang="en-IN"/>
          </a:p>
        </p:txBody>
      </p:sp>
      <p:sp>
        <p:nvSpPr>
          <p:cNvPr id="8" name="Footer Placeholder 7">
            <a:extLst>
              <a:ext uri="{FF2B5EF4-FFF2-40B4-BE49-F238E27FC236}">
                <a16:creationId xmlns:a16="http://schemas.microsoft.com/office/drawing/2014/main" id="{556E797E-3764-6C87-E2E8-F104099FCBAB}"/>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A35046A5-5322-80BA-6123-8A298A767F2C}"/>
              </a:ext>
            </a:extLst>
          </p:cNvPr>
          <p:cNvSpPr>
            <a:spLocks noGrp="1"/>
          </p:cNvSpPr>
          <p:nvPr>
            <p:ph type="sldNum" sz="quarter" idx="12"/>
          </p:nvPr>
        </p:nvSpPr>
        <p:spPr/>
        <p:txBody>
          <a:bodyPr/>
          <a:lstStyle/>
          <a:p>
            <a:fld id="{242B515F-0EB9-44E0-B92E-A53E4F5F47AC}" type="slidenum">
              <a:rPr lang="en-IN" smtClean="0"/>
              <a:t>‹#›</a:t>
            </a:fld>
            <a:endParaRPr lang="en-IN"/>
          </a:p>
        </p:txBody>
      </p:sp>
    </p:spTree>
    <p:extLst>
      <p:ext uri="{BB962C8B-B14F-4D97-AF65-F5344CB8AC3E}">
        <p14:creationId xmlns:p14="http://schemas.microsoft.com/office/powerpoint/2010/main" val="2544580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63DC6-DA2B-6CA4-BE6C-B85E95BA498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3C6C29C-CF63-E75C-5D3D-D7C79A28E770}"/>
              </a:ext>
            </a:extLst>
          </p:cNvPr>
          <p:cNvSpPr>
            <a:spLocks noGrp="1"/>
          </p:cNvSpPr>
          <p:nvPr>
            <p:ph type="dt" sz="half" idx="10"/>
          </p:nvPr>
        </p:nvSpPr>
        <p:spPr/>
        <p:txBody>
          <a:bodyPr/>
          <a:lstStyle/>
          <a:p>
            <a:fld id="{52E539FF-3C4B-437C-A4B7-8484AB5A0384}" type="datetimeFigureOut">
              <a:rPr lang="en-IN" smtClean="0"/>
              <a:t>17-01-2025</a:t>
            </a:fld>
            <a:endParaRPr lang="en-IN"/>
          </a:p>
        </p:txBody>
      </p:sp>
      <p:sp>
        <p:nvSpPr>
          <p:cNvPr id="4" name="Footer Placeholder 3">
            <a:extLst>
              <a:ext uri="{FF2B5EF4-FFF2-40B4-BE49-F238E27FC236}">
                <a16:creationId xmlns:a16="http://schemas.microsoft.com/office/drawing/2014/main" id="{8FA243F8-6331-01A8-24E2-A8E68503F11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865DEDD8-7A15-22D6-AA4B-FC225748A158}"/>
              </a:ext>
            </a:extLst>
          </p:cNvPr>
          <p:cNvSpPr>
            <a:spLocks noGrp="1"/>
          </p:cNvSpPr>
          <p:nvPr>
            <p:ph type="sldNum" sz="quarter" idx="12"/>
          </p:nvPr>
        </p:nvSpPr>
        <p:spPr/>
        <p:txBody>
          <a:bodyPr/>
          <a:lstStyle/>
          <a:p>
            <a:fld id="{242B515F-0EB9-44E0-B92E-A53E4F5F47AC}" type="slidenum">
              <a:rPr lang="en-IN" smtClean="0"/>
              <a:t>‹#›</a:t>
            </a:fld>
            <a:endParaRPr lang="en-IN"/>
          </a:p>
        </p:txBody>
      </p:sp>
    </p:spTree>
    <p:extLst>
      <p:ext uri="{BB962C8B-B14F-4D97-AF65-F5344CB8AC3E}">
        <p14:creationId xmlns:p14="http://schemas.microsoft.com/office/powerpoint/2010/main" val="4067300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FD21BD-21C5-A09E-1A66-6ECB8AA8FD9E}"/>
              </a:ext>
            </a:extLst>
          </p:cNvPr>
          <p:cNvSpPr>
            <a:spLocks noGrp="1"/>
          </p:cNvSpPr>
          <p:nvPr>
            <p:ph type="dt" sz="half" idx="10"/>
          </p:nvPr>
        </p:nvSpPr>
        <p:spPr/>
        <p:txBody>
          <a:bodyPr/>
          <a:lstStyle/>
          <a:p>
            <a:fld id="{52E539FF-3C4B-437C-A4B7-8484AB5A0384}" type="datetimeFigureOut">
              <a:rPr lang="en-IN" smtClean="0"/>
              <a:t>17-01-2025</a:t>
            </a:fld>
            <a:endParaRPr lang="en-IN"/>
          </a:p>
        </p:txBody>
      </p:sp>
      <p:sp>
        <p:nvSpPr>
          <p:cNvPr id="3" name="Footer Placeholder 2">
            <a:extLst>
              <a:ext uri="{FF2B5EF4-FFF2-40B4-BE49-F238E27FC236}">
                <a16:creationId xmlns:a16="http://schemas.microsoft.com/office/drawing/2014/main" id="{E0B6B44B-3422-AAB5-99DD-1D37842C92E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7B3D60DC-6B7A-4F96-3E2A-3FE29DBF74B3}"/>
              </a:ext>
            </a:extLst>
          </p:cNvPr>
          <p:cNvSpPr>
            <a:spLocks noGrp="1"/>
          </p:cNvSpPr>
          <p:nvPr>
            <p:ph type="sldNum" sz="quarter" idx="12"/>
          </p:nvPr>
        </p:nvSpPr>
        <p:spPr/>
        <p:txBody>
          <a:bodyPr/>
          <a:lstStyle/>
          <a:p>
            <a:fld id="{242B515F-0EB9-44E0-B92E-A53E4F5F47AC}" type="slidenum">
              <a:rPr lang="en-IN" smtClean="0"/>
              <a:t>‹#›</a:t>
            </a:fld>
            <a:endParaRPr lang="en-IN"/>
          </a:p>
        </p:txBody>
      </p:sp>
    </p:spTree>
    <p:extLst>
      <p:ext uri="{BB962C8B-B14F-4D97-AF65-F5344CB8AC3E}">
        <p14:creationId xmlns:p14="http://schemas.microsoft.com/office/powerpoint/2010/main" val="1204918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34E69-831E-2C23-2FC3-C793CF84C0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1B72B2A-300A-35BF-2C33-B371E1E3D8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63D56037-E7D9-1833-8625-19F93CD79F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92E38A-EEA8-9A84-ED5E-6D050D5060D6}"/>
              </a:ext>
            </a:extLst>
          </p:cNvPr>
          <p:cNvSpPr>
            <a:spLocks noGrp="1"/>
          </p:cNvSpPr>
          <p:nvPr>
            <p:ph type="dt" sz="half" idx="10"/>
          </p:nvPr>
        </p:nvSpPr>
        <p:spPr/>
        <p:txBody>
          <a:bodyPr/>
          <a:lstStyle/>
          <a:p>
            <a:fld id="{52E539FF-3C4B-437C-A4B7-8484AB5A0384}" type="datetimeFigureOut">
              <a:rPr lang="en-IN" smtClean="0"/>
              <a:t>17-01-2025</a:t>
            </a:fld>
            <a:endParaRPr lang="en-IN"/>
          </a:p>
        </p:txBody>
      </p:sp>
      <p:sp>
        <p:nvSpPr>
          <p:cNvPr id="6" name="Footer Placeholder 5">
            <a:extLst>
              <a:ext uri="{FF2B5EF4-FFF2-40B4-BE49-F238E27FC236}">
                <a16:creationId xmlns:a16="http://schemas.microsoft.com/office/drawing/2014/main" id="{38BF974D-FEF4-C9D2-4744-89778BD39DB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9514BD9-E958-C668-0578-813E91E784AC}"/>
              </a:ext>
            </a:extLst>
          </p:cNvPr>
          <p:cNvSpPr>
            <a:spLocks noGrp="1"/>
          </p:cNvSpPr>
          <p:nvPr>
            <p:ph type="sldNum" sz="quarter" idx="12"/>
          </p:nvPr>
        </p:nvSpPr>
        <p:spPr/>
        <p:txBody>
          <a:bodyPr/>
          <a:lstStyle/>
          <a:p>
            <a:fld id="{242B515F-0EB9-44E0-B92E-A53E4F5F47AC}" type="slidenum">
              <a:rPr lang="en-IN" smtClean="0"/>
              <a:t>‹#›</a:t>
            </a:fld>
            <a:endParaRPr lang="en-IN"/>
          </a:p>
        </p:txBody>
      </p:sp>
    </p:spTree>
    <p:extLst>
      <p:ext uri="{BB962C8B-B14F-4D97-AF65-F5344CB8AC3E}">
        <p14:creationId xmlns:p14="http://schemas.microsoft.com/office/powerpoint/2010/main" val="1593955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AECED-249D-2E1D-9F76-9CD9D54EB8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1FFF197-0BF5-32CC-9A7F-E5AC83665E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0EE550DC-0347-20E8-373E-13F61867AA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4CFD3C-3538-B560-2282-816CF6E37FC2}"/>
              </a:ext>
            </a:extLst>
          </p:cNvPr>
          <p:cNvSpPr>
            <a:spLocks noGrp="1"/>
          </p:cNvSpPr>
          <p:nvPr>
            <p:ph type="dt" sz="half" idx="10"/>
          </p:nvPr>
        </p:nvSpPr>
        <p:spPr/>
        <p:txBody>
          <a:bodyPr/>
          <a:lstStyle/>
          <a:p>
            <a:fld id="{52E539FF-3C4B-437C-A4B7-8484AB5A0384}" type="datetimeFigureOut">
              <a:rPr lang="en-IN" smtClean="0"/>
              <a:t>17-01-2025</a:t>
            </a:fld>
            <a:endParaRPr lang="en-IN"/>
          </a:p>
        </p:txBody>
      </p:sp>
      <p:sp>
        <p:nvSpPr>
          <p:cNvPr id="6" name="Footer Placeholder 5">
            <a:extLst>
              <a:ext uri="{FF2B5EF4-FFF2-40B4-BE49-F238E27FC236}">
                <a16:creationId xmlns:a16="http://schemas.microsoft.com/office/drawing/2014/main" id="{03E9E851-618D-A2A7-6FFD-263D94606B3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E7539AB-C8CA-0004-3059-E9B05BB62084}"/>
              </a:ext>
            </a:extLst>
          </p:cNvPr>
          <p:cNvSpPr>
            <a:spLocks noGrp="1"/>
          </p:cNvSpPr>
          <p:nvPr>
            <p:ph type="sldNum" sz="quarter" idx="12"/>
          </p:nvPr>
        </p:nvSpPr>
        <p:spPr/>
        <p:txBody>
          <a:bodyPr/>
          <a:lstStyle/>
          <a:p>
            <a:fld id="{242B515F-0EB9-44E0-B92E-A53E4F5F47AC}" type="slidenum">
              <a:rPr lang="en-IN" smtClean="0"/>
              <a:t>‹#›</a:t>
            </a:fld>
            <a:endParaRPr lang="en-IN"/>
          </a:p>
        </p:txBody>
      </p:sp>
    </p:spTree>
    <p:extLst>
      <p:ext uri="{BB962C8B-B14F-4D97-AF65-F5344CB8AC3E}">
        <p14:creationId xmlns:p14="http://schemas.microsoft.com/office/powerpoint/2010/main" val="3113278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A78C6F-0476-D7B2-FCB8-EBE0D5A597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87E9722-2C34-AB74-26FC-0054FFD47C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1541330-7A04-C0B4-C834-4BCFD848EB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E539FF-3C4B-437C-A4B7-8484AB5A0384}" type="datetimeFigureOut">
              <a:rPr lang="en-IN" smtClean="0"/>
              <a:t>17-01-2025</a:t>
            </a:fld>
            <a:endParaRPr lang="en-IN"/>
          </a:p>
        </p:txBody>
      </p:sp>
      <p:sp>
        <p:nvSpPr>
          <p:cNvPr id="5" name="Footer Placeholder 4">
            <a:extLst>
              <a:ext uri="{FF2B5EF4-FFF2-40B4-BE49-F238E27FC236}">
                <a16:creationId xmlns:a16="http://schemas.microsoft.com/office/drawing/2014/main" id="{47D8E540-7BA1-F818-54E6-2E29E6A6E1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40D4C6C-BBD5-AEC4-5476-1DF3326DE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2B515F-0EB9-44E0-B92E-A53E4F5F47AC}" type="slidenum">
              <a:rPr lang="en-IN" smtClean="0"/>
              <a:t>‹#›</a:t>
            </a:fld>
            <a:endParaRPr lang="en-IN"/>
          </a:p>
        </p:txBody>
      </p:sp>
    </p:spTree>
    <p:extLst>
      <p:ext uri="{BB962C8B-B14F-4D97-AF65-F5344CB8AC3E}">
        <p14:creationId xmlns:p14="http://schemas.microsoft.com/office/powerpoint/2010/main" val="3309467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EFF95-B8B0-F651-ED0F-A8E1E29552C2}"/>
              </a:ext>
            </a:extLst>
          </p:cNvPr>
          <p:cNvSpPr>
            <a:spLocks noGrp="1"/>
          </p:cNvSpPr>
          <p:nvPr>
            <p:ph type="title"/>
          </p:nvPr>
        </p:nvSpPr>
        <p:spPr>
          <a:xfrm>
            <a:off x="838200" y="1889125"/>
            <a:ext cx="10515600" cy="1325563"/>
          </a:xfrm>
        </p:spPr>
        <p:txBody>
          <a:bodyPr>
            <a:noAutofit/>
          </a:bodyPr>
          <a:lstStyle/>
          <a:p>
            <a:pPr algn="ctr"/>
            <a:r>
              <a:rPr lang="en-IN" sz="3600" dirty="0">
                <a:latin typeface="Algerian" panose="04020705040A02060702" pitchFamily="82" charset="0"/>
              </a:rPr>
              <a:t>Equality in educational opportunities, constitutional provision of ensuring equity</a:t>
            </a:r>
          </a:p>
        </p:txBody>
      </p:sp>
    </p:spTree>
    <p:extLst>
      <p:ext uri="{BB962C8B-B14F-4D97-AF65-F5344CB8AC3E}">
        <p14:creationId xmlns:p14="http://schemas.microsoft.com/office/powerpoint/2010/main" val="3956783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95C172-9EB7-690A-C507-A7E5EB1D1CD8}"/>
              </a:ext>
            </a:extLst>
          </p:cNvPr>
          <p:cNvSpPr>
            <a:spLocks noGrp="1"/>
          </p:cNvSpPr>
          <p:nvPr>
            <p:ph idx="1"/>
          </p:nvPr>
        </p:nvSpPr>
        <p:spPr>
          <a:xfrm>
            <a:off x="1863437" y="1530061"/>
            <a:ext cx="8749145" cy="4351338"/>
          </a:xfrm>
        </p:spPr>
        <p:txBody>
          <a:bodyPr/>
          <a:lstStyle/>
          <a:p>
            <a:pPr marL="0" indent="0">
              <a:buNone/>
            </a:pPr>
            <a:r>
              <a:rPr lang="en-IN" b="1" dirty="0"/>
              <a:t>2. </a:t>
            </a:r>
            <a:r>
              <a:rPr lang="en-IN" b="1" dirty="0">
                <a:latin typeface="Times New Roman" panose="02020603050405020304" pitchFamily="18" charset="0"/>
                <a:cs typeface="Times New Roman" panose="02020603050405020304" pitchFamily="18" charset="0"/>
              </a:rPr>
              <a:t>Education of Minorities:</a:t>
            </a:r>
          </a:p>
          <a:p>
            <a:pPr marL="0" indent="0">
              <a:buNone/>
            </a:pPr>
            <a:r>
              <a:rPr lang="en-IN" dirty="0">
                <a:latin typeface="Times New Roman" panose="02020603050405020304" pitchFamily="18" charset="0"/>
                <a:cs typeface="Times New Roman" panose="02020603050405020304" pitchFamily="18" charset="0"/>
              </a:rPr>
              <a:t>Article30: Cultural and Educational rights</a:t>
            </a:r>
          </a:p>
          <a:p>
            <a:pPr marL="0" indent="0">
              <a:buNone/>
            </a:pPr>
            <a:r>
              <a:rPr lang="en-IN" dirty="0">
                <a:latin typeface="Times New Roman" panose="02020603050405020304" pitchFamily="18" charset="0"/>
                <a:cs typeface="Times New Roman" panose="02020603050405020304" pitchFamily="18" charset="0"/>
              </a:rPr>
              <a:t>30(</a:t>
            </a:r>
            <a:r>
              <a:rPr lang="en-IN" dirty="0" err="1">
                <a:latin typeface="Times New Roman" panose="02020603050405020304" pitchFamily="18" charset="0"/>
                <a:cs typeface="Times New Roman" panose="02020603050405020304" pitchFamily="18" charset="0"/>
              </a:rPr>
              <a:t>i</a:t>
            </a:r>
            <a:r>
              <a:rPr lang="en-IN" dirty="0">
                <a:latin typeface="Times New Roman" panose="02020603050405020304" pitchFamily="18" charset="0"/>
                <a:cs typeface="Times New Roman" panose="02020603050405020304" pitchFamily="18" charset="0"/>
              </a:rPr>
              <a:t>)- all minorities have right to establish and administer educational institution of their choice.</a:t>
            </a:r>
          </a:p>
          <a:p>
            <a:pPr marL="0" indent="0">
              <a:buNone/>
            </a:pPr>
            <a:r>
              <a:rPr lang="en-IN" dirty="0">
                <a:latin typeface="Times New Roman" panose="02020603050405020304" pitchFamily="18" charset="0"/>
                <a:cs typeface="Times New Roman" panose="02020603050405020304" pitchFamily="18" charset="0"/>
              </a:rPr>
              <a:t>30(ii)- state shall not do any kind of discrimination in giving grant to such institutions.</a:t>
            </a:r>
          </a:p>
          <a:p>
            <a:pPr marL="0" indent="0">
              <a:buNone/>
            </a:pPr>
            <a:endParaRPr lang="en-IN" dirty="0"/>
          </a:p>
        </p:txBody>
      </p:sp>
    </p:spTree>
    <p:extLst>
      <p:ext uri="{BB962C8B-B14F-4D97-AF65-F5344CB8AC3E}">
        <p14:creationId xmlns:p14="http://schemas.microsoft.com/office/powerpoint/2010/main" val="3296956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DC3F19-50F3-6707-8001-8DE921B03076}"/>
              </a:ext>
            </a:extLst>
          </p:cNvPr>
          <p:cNvSpPr>
            <a:spLocks noGrp="1"/>
          </p:cNvSpPr>
          <p:nvPr>
            <p:ph idx="1"/>
          </p:nvPr>
        </p:nvSpPr>
        <p:spPr>
          <a:xfrm>
            <a:off x="1401618" y="1770207"/>
            <a:ext cx="10515600" cy="4351338"/>
          </a:xfrm>
        </p:spPr>
        <p:txBody>
          <a:bodyPr/>
          <a:lstStyle/>
          <a:p>
            <a:pPr marL="0" indent="0">
              <a:buNone/>
            </a:pPr>
            <a:r>
              <a:rPr lang="en-IN" b="1" dirty="0">
                <a:latin typeface="Times New Roman" panose="02020603050405020304" pitchFamily="18" charset="0"/>
                <a:cs typeface="Times New Roman" panose="02020603050405020304" pitchFamily="18" charset="0"/>
              </a:rPr>
              <a:t>3. Language equality</a:t>
            </a:r>
          </a:p>
          <a:p>
            <a:pPr marL="0" indent="0">
              <a:buNone/>
            </a:pPr>
            <a:r>
              <a:rPr lang="en-IN" dirty="0">
                <a:latin typeface="Times New Roman" panose="02020603050405020304" pitchFamily="18" charset="0"/>
                <a:cs typeface="Times New Roman" panose="02020603050405020304" pitchFamily="18" charset="0"/>
              </a:rPr>
              <a:t>29(1)- citizens of India have right to preserve or safeguard its language, script or culture</a:t>
            </a:r>
          </a:p>
          <a:p>
            <a:pPr marL="0" indent="0">
              <a:buNone/>
            </a:pPr>
            <a:r>
              <a:rPr lang="en-IN" dirty="0">
                <a:latin typeface="Times New Roman" panose="02020603050405020304" pitchFamily="18" charset="0"/>
                <a:cs typeface="Times New Roman" panose="02020603050405020304" pitchFamily="18" charset="0"/>
              </a:rPr>
              <a:t>350 B- appointment of special officers, Commissioner for Linguistic Minorities(CLM) for linguistic minorities to investigate all matters related to linguistic minorities.</a:t>
            </a:r>
          </a:p>
          <a:p>
            <a:pPr marL="0" indent="0">
              <a:buNone/>
            </a:pPr>
            <a:endParaRPr lang="en-IN" dirty="0"/>
          </a:p>
        </p:txBody>
      </p:sp>
    </p:spTree>
    <p:extLst>
      <p:ext uri="{BB962C8B-B14F-4D97-AF65-F5344CB8AC3E}">
        <p14:creationId xmlns:p14="http://schemas.microsoft.com/office/powerpoint/2010/main" val="974372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2A472B-9728-2BBF-38A9-92E94484512C}"/>
              </a:ext>
            </a:extLst>
          </p:cNvPr>
          <p:cNvSpPr>
            <a:spLocks noGrp="1"/>
          </p:cNvSpPr>
          <p:nvPr>
            <p:ph idx="1"/>
          </p:nvPr>
        </p:nvSpPr>
        <p:spPr>
          <a:xfrm>
            <a:off x="2038927" y="1253331"/>
            <a:ext cx="8943109" cy="4351338"/>
          </a:xfrm>
        </p:spPr>
        <p:txBody>
          <a:bodyPr/>
          <a:lstStyle/>
          <a:p>
            <a:pPr marL="0" indent="0">
              <a:buNone/>
            </a:pPr>
            <a:r>
              <a:rPr lang="en-IN" b="1" dirty="0">
                <a:latin typeface="Times New Roman" panose="02020603050405020304" pitchFamily="18" charset="0"/>
                <a:cs typeface="Times New Roman" panose="02020603050405020304" pitchFamily="18" charset="0"/>
              </a:rPr>
              <a:t>4. Education for weaker sections</a:t>
            </a:r>
          </a:p>
          <a:p>
            <a:pPr marL="0" indent="0">
              <a:buNone/>
            </a:pPr>
            <a:r>
              <a:rPr lang="en-IN" dirty="0">
                <a:latin typeface="Times New Roman" panose="02020603050405020304" pitchFamily="18" charset="0"/>
                <a:cs typeface="Times New Roman" panose="02020603050405020304" pitchFamily="18" charset="0"/>
              </a:rPr>
              <a:t>Article 15- no one can prevent state from making any special provision for socially and educationally backward classes or for ST/SC.</a:t>
            </a:r>
          </a:p>
          <a:p>
            <a:pPr marL="0" indent="0">
              <a:buNone/>
            </a:pPr>
            <a:r>
              <a:rPr lang="en-IN" dirty="0">
                <a:latin typeface="Times New Roman" panose="02020603050405020304" pitchFamily="18" charset="0"/>
                <a:cs typeface="Times New Roman" panose="02020603050405020304" pitchFamily="18" charset="0"/>
              </a:rPr>
              <a:t>Article 46- state shall protect weaker section from social injustice  and all form of exploitation</a:t>
            </a:r>
          </a:p>
        </p:txBody>
      </p:sp>
    </p:spTree>
    <p:extLst>
      <p:ext uri="{BB962C8B-B14F-4D97-AF65-F5344CB8AC3E}">
        <p14:creationId xmlns:p14="http://schemas.microsoft.com/office/powerpoint/2010/main" val="37341505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A1B239-F5E1-ED18-1E40-6247CCD449C2}"/>
              </a:ext>
            </a:extLst>
          </p:cNvPr>
          <p:cNvSpPr>
            <a:spLocks noGrp="1"/>
          </p:cNvSpPr>
          <p:nvPr>
            <p:ph idx="1"/>
          </p:nvPr>
        </p:nvSpPr>
        <p:spPr>
          <a:xfrm>
            <a:off x="1161473" y="1253331"/>
            <a:ext cx="10106891" cy="4351338"/>
          </a:xfrm>
        </p:spPr>
        <p:txBody>
          <a:bodyPr>
            <a:normAutofit fontScale="92500"/>
          </a:bodyPr>
          <a:lstStyle/>
          <a:p>
            <a:pPr marL="0" indent="0">
              <a:buNone/>
            </a:pPr>
            <a:r>
              <a:rPr lang="en-IN" b="1" dirty="0">
                <a:latin typeface="Times New Roman" panose="02020603050405020304" pitchFamily="18" charset="0"/>
                <a:cs typeface="Times New Roman" panose="02020603050405020304" pitchFamily="18" charset="0"/>
              </a:rPr>
              <a:t>5. Secular education</a:t>
            </a:r>
          </a:p>
          <a:p>
            <a:pPr marL="0" indent="0">
              <a:buNone/>
            </a:pPr>
            <a:r>
              <a:rPr lang="en-IN" dirty="0">
                <a:latin typeface="Times New Roman" panose="02020603050405020304" pitchFamily="18" charset="0"/>
                <a:cs typeface="Times New Roman" panose="02020603050405020304" pitchFamily="18" charset="0"/>
              </a:rPr>
              <a:t>India is a secular country and religion had always been a high esteem in our society</a:t>
            </a:r>
          </a:p>
          <a:p>
            <a:pPr marL="0" indent="0">
              <a:buNone/>
            </a:pPr>
            <a:r>
              <a:rPr lang="en-IN" dirty="0">
                <a:latin typeface="Times New Roman" panose="02020603050405020304" pitchFamily="18" charset="0"/>
                <a:cs typeface="Times New Roman" panose="02020603050405020304" pitchFamily="18" charset="0"/>
              </a:rPr>
              <a:t>Article 25(1)- every citizen have right to progress, practice and propagate religion of their choice</a:t>
            </a:r>
          </a:p>
          <a:p>
            <a:pPr marL="0" indent="0">
              <a:buNone/>
            </a:pPr>
            <a:r>
              <a:rPr lang="en-IN" dirty="0">
                <a:latin typeface="Times New Roman" panose="02020603050405020304" pitchFamily="18" charset="0"/>
                <a:cs typeface="Times New Roman" panose="02020603050405020304" pitchFamily="18" charset="0"/>
              </a:rPr>
              <a:t>Article 28(1)-no religious instruction shall be provided in government educational institutions( i.e. wholly maintained out of state funds)</a:t>
            </a:r>
          </a:p>
          <a:p>
            <a:pPr marL="0" indent="0">
              <a:buNone/>
            </a:pPr>
            <a:r>
              <a:rPr lang="en-IN" dirty="0">
                <a:latin typeface="Times New Roman" panose="02020603050405020304" pitchFamily="18" charset="0"/>
                <a:cs typeface="Times New Roman" panose="02020603050405020304" pitchFamily="18" charset="0"/>
              </a:rPr>
              <a:t>Article28(2)- nothing in clause 1 will be applicable to educational institution which is under endowment or trust.</a:t>
            </a:r>
          </a:p>
          <a:p>
            <a:pPr marL="0" indent="0">
              <a:buNone/>
            </a:pPr>
            <a:r>
              <a:rPr lang="en-IN" dirty="0">
                <a:latin typeface="Times New Roman" panose="02020603050405020304" pitchFamily="18" charset="0"/>
                <a:cs typeface="Times New Roman" panose="02020603050405020304" pitchFamily="18" charset="0"/>
              </a:rPr>
              <a:t>Religious instructions can be given but not against constitution of India</a:t>
            </a:r>
            <a:r>
              <a:rPr lang="en-IN" dirty="0"/>
              <a:t>.</a:t>
            </a:r>
          </a:p>
        </p:txBody>
      </p:sp>
    </p:spTree>
    <p:extLst>
      <p:ext uri="{BB962C8B-B14F-4D97-AF65-F5344CB8AC3E}">
        <p14:creationId xmlns:p14="http://schemas.microsoft.com/office/powerpoint/2010/main" val="24672278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A5FE64-AA4C-40C4-3FFC-9B11A2D3562A}"/>
              </a:ext>
            </a:extLst>
          </p:cNvPr>
          <p:cNvSpPr>
            <a:spLocks noGrp="1"/>
          </p:cNvSpPr>
          <p:nvPr>
            <p:ph idx="1"/>
          </p:nvPr>
        </p:nvSpPr>
        <p:spPr>
          <a:xfrm>
            <a:off x="838200" y="929698"/>
            <a:ext cx="10515600" cy="4351338"/>
          </a:xfrm>
        </p:spPr>
        <p:txBody>
          <a:bodyPr/>
          <a:lstStyle/>
          <a:p>
            <a:pPr marL="0" indent="0">
              <a:buNone/>
            </a:pPr>
            <a:r>
              <a:rPr lang="en-IN" dirty="0">
                <a:latin typeface="Times New Roman" panose="02020603050405020304" pitchFamily="18" charset="0"/>
                <a:cs typeface="Times New Roman" panose="02020603050405020304" pitchFamily="18" charset="0"/>
              </a:rPr>
              <a:t>Article 28(3)- with consent of guardian can follow religious instruction</a:t>
            </a:r>
          </a:p>
          <a:p>
            <a:pPr marL="0" indent="0">
              <a:buNone/>
            </a:pPr>
            <a:r>
              <a:rPr lang="en-IN" dirty="0">
                <a:latin typeface="Times New Roman" panose="02020603050405020304" pitchFamily="18" charset="0"/>
                <a:cs typeface="Times New Roman" panose="02020603050405020304" pitchFamily="18" charset="0"/>
              </a:rPr>
              <a:t>Article 30- state shall not discriminate in granting aids to educational institution on ground of religion, caste, race or language</a:t>
            </a:r>
          </a:p>
          <a:p>
            <a:pPr marL="0" indent="0">
              <a:buNone/>
            </a:pPr>
            <a:endParaRPr lang="en-IN" dirty="0">
              <a:latin typeface="Times New Roman" panose="02020603050405020304" pitchFamily="18" charset="0"/>
              <a:cs typeface="Times New Roman" panose="02020603050405020304" pitchFamily="18" charset="0"/>
            </a:endParaRPr>
          </a:p>
          <a:p>
            <a:pPr marL="0" indent="0">
              <a:buNone/>
            </a:pPr>
            <a:r>
              <a:rPr lang="en-IN" b="1" dirty="0">
                <a:latin typeface="Times New Roman" panose="02020603050405020304" pitchFamily="18" charset="0"/>
                <a:cs typeface="Times New Roman" panose="02020603050405020304" pitchFamily="18" charset="0"/>
              </a:rPr>
              <a:t>6. Equality of opportunity in educational institutes</a:t>
            </a:r>
          </a:p>
          <a:p>
            <a:pPr marL="0" indent="0">
              <a:buNone/>
            </a:pPr>
            <a:r>
              <a:rPr lang="en-IN" dirty="0">
                <a:latin typeface="Times New Roman" panose="02020603050405020304" pitchFamily="18" charset="0"/>
                <a:cs typeface="Times New Roman" panose="02020603050405020304" pitchFamily="18" charset="0"/>
              </a:rPr>
              <a:t>Article 29(2) – no citizen shall be denied admission to any institution on basis of religion, race, caste, creed or language.</a:t>
            </a:r>
          </a:p>
        </p:txBody>
      </p:sp>
    </p:spTree>
    <p:extLst>
      <p:ext uri="{BB962C8B-B14F-4D97-AF65-F5344CB8AC3E}">
        <p14:creationId xmlns:p14="http://schemas.microsoft.com/office/powerpoint/2010/main" val="527963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5D93DE-17F1-1C51-25EF-36CB9D26A456}"/>
              </a:ext>
            </a:extLst>
          </p:cNvPr>
          <p:cNvSpPr>
            <a:spLocks noGrp="1"/>
          </p:cNvSpPr>
          <p:nvPr>
            <p:ph idx="1"/>
          </p:nvPr>
        </p:nvSpPr>
        <p:spPr>
          <a:xfrm>
            <a:off x="1706418" y="1557770"/>
            <a:ext cx="9478818" cy="4351338"/>
          </a:xfrm>
        </p:spPr>
        <p:txBody>
          <a:bodyPr/>
          <a:lstStyle/>
          <a:p>
            <a:pPr marL="0" indent="0">
              <a:buNone/>
            </a:pPr>
            <a:r>
              <a:rPr lang="en-IN" b="1" dirty="0">
                <a:latin typeface="Times New Roman" panose="02020603050405020304" pitchFamily="18" charset="0"/>
                <a:cs typeface="Times New Roman" panose="02020603050405020304" pitchFamily="18" charset="0"/>
              </a:rPr>
              <a:t>7. Instruction in mother tongue</a:t>
            </a:r>
          </a:p>
          <a:p>
            <a:pPr marL="0" indent="0">
              <a:buNone/>
            </a:pPr>
            <a:r>
              <a:rPr lang="en-IN" dirty="0">
                <a:latin typeface="Times New Roman" panose="02020603050405020304" pitchFamily="18" charset="0"/>
                <a:cs typeface="Times New Roman" panose="02020603050405020304" pitchFamily="18" charset="0"/>
              </a:rPr>
              <a:t>Article 26(1) – any section of citizen residing in territory of India having distinct language, script or culture have right to conserve the same</a:t>
            </a:r>
          </a:p>
          <a:p>
            <a:pPr marL="0" indent="0">
              <a:buNone/>
            </a:pPr>
            <a:r>
              <a:rPr lang="en-IN" dirty="0">
                <a:latin typeface="Times New Roman" panose="02020603050405020304" pitchFamily="18" charset="0"/>
                <a:cs typeface="Times New Roman" panose="02020603050405020304" pitchFamily="18" charset="0"/>
              </a:rPr>
              <a:t>Article 350(A)- State shall provide adequate facilities for instruction in mother tongue at primary stage of education to children belonging to linguistic minorities</a:t>
            </a:r>
          </a:p>
        </p:txBody>
      </p:sp>
    </p:spTree>
    <p:extLst>
      <p:ext uri="{BB962C8B-B14F-4D97-AF65-F5344CB8AC3E}">
        <p14:creationId xmlns:p14="http://schemas.microsoft.com/office/powerpoint/2010/main" val="14109163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3B55EC-02FA-E31E-EE03-1475769C47A3}"/>
              </a:ext>
            </a:extLst>
          </p:cNvPr>
          <p:cNvSpPr>
            <a:spLocks noGrp="1"/>
          </p:cNvSpPr>
          <p:nvPr>
            <p:ph idx="1"/>
          </p:nvPr>
        </p:nvSpPr>
        <p:spPr>
          <a:xfrm>
            <a:off x="1735282" y="1382279"/>
            <a:ext cx="8721436" cy="4351338"/>
          </a:xfrm>
        </p:spPr>
        <p:txBody>
          <a:bodyPr/>
          <a:lstStyle/>
          <a:p>
            <a:pPr marL="0" indent="0">
              <a:buNone/>
            </a:pPr>
            <a:r>
              <a:rPr lang="en-IN" b="1" dirty="0">
                <a:latin typeface="Times New Roman" panose="02020603050405020304" pitchFamily="18" charset="0"/>
                <a:cs typeface="Times New Roman" panose="02020603050405020304" pitchFamily="18" charset="0"/>
              </a:rPr>
              <a:t>8. Women education</a:t>
            </a:r>
          </a:p>
          <a:p>
            <a:pPr marL="0" indent="0">
              <a:buNone/>
            </a:pPr>
            <a:r>
              <a:rPr lang="en-IN" dirty="0">
                <a:latin typeface="Times New Roman" panose="02020603050405020304" pitchFamily="18" charset="0"/>
                <a:cs typeface="Times New Roman" panose="02020603050405020304" pitchFamily="18" charset="0"/>
              </a:rPr>
              <a:t>Article 15(1)- state shall not discriminate any citizen on the basis of sex</a:t>
            </a:r>
          </a:p>
          <a:p>
            <a:pPr marL="0" indent="0">
              <a:buNone/>
            </a:pPr>
            <a:r>
              <a:rPr lang="en-IN" dirty="0">
                <a:latin typeface="Times New Roman" panose="02020603050405020304" pitchFamily="18" charset="0"/>
                <a:cs typeface="Times New Roman" panose="02020603050405020304" pitchFamily="18" charset="0"/>
              </a:rPr>
              <a:t>Article 15(2)- nothing can prevent state from making any special provision for women and children.</a:t>
            </a:r>
          </a:p>
        </p:txBody>
      </p:sp>
    </p:spTree>
    <p:extLst>
      <p:ext uri="{BB962C8B-B14F-4D97-AF65-F5344CB8AC3E}">
        <p14:creationId xmlns:p14="http://schemas.microsoft.com/office/powerpoint/2010/main" val="9328287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2B0E2-4C71-450D-929D-481CEBD435F4}"/>
              </a:ext>
            </a:extLst>
          </p:cNvPr>
          <p:cNvSpPr>
            <a:spLocks noGrp="1"/>
          </p:cNvSpPr>
          <p:nvPr>
            <p:ph type="title"/>
          </p:nvPr>
        </p:nvSpPr>
        <p:spPr>
          <a:xfrm>
            <a:off x="838200" y="402071"/>
            <a:ext cx="10515600" cy="1325563"/>
          </a:xfrm>
        </p:spPr>
        <p:txBody>
          <a:bodyPr/>
          <a:lstStyle/>
          <a:p>
            <a:pPr algn="ctr"/>
            <a:r>
              <a:rPr lang="en-US" b="1" i="0" dirty="0">
                <a:effectLst/>
                <a:latin typeface="Times New Roman" panose="02020603050405020304" pitchFamily="18" charset="0"/>
                <a:cs typeface="Times New Roman" panose="02020603050405020304" pitchFamily="18" charset="0"/>
              </a:rPr>
              <a:t>Educational inequality</a:t>
            </a:r>
            <a:endParaRPr lang="en-IN"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4414F05-37B1-DC49-D109-3288E6C44D5B}"/>
              </a:ext>
            </a:extLst>
          </p:cNvPr>
          <p:cNvSpPr>
            <a:spLocks noGrp="1"/>
          </p:cNvSpPr>
          <p:nvPr>
            <p:ph idx="1"/>
          </p:nvPr>
        </p:nvSpPr>
        <p:spPr>
          <a:xfrm>
            <a:off x="1545936" y="1890279"/>
            <a:ext cx="9100127" cy="4351338"/>
          </a:xfrm>
        </p:spPr>
        <p:txBody>
          <a:bodyPr/>
          <a:lstStyle/>
          <a:p>
            <a:pPr marL="0" indent="0" algn="just">
              <a:buNone/>
            </a:pPr>
            <a:r>
              <a:rPr lang="en-US" b="0" i="0" dirty="0">
                <a:effectLst/>
                <a:latin typeface="Times New Roman" panose="02020603050405020304" pitchFamily="18" charset="0"/>
                <a:cs typeface="Times New Roman" panose="02020603050405020304" pitchFamily="18" charset="0"/>
              </a:rPr>
              <a:t>Educational inequality refers to the unequal distribution of academic resources, opportunities, and outcomes among different groups, often influenced by factors such as socioeconomic status, race, ethnicity, and geographical location. This disparity results in significant achievement gaps, where students from disadvantaged backgrounds face systemic barriers that hinder their educational success compared to their more privileged peers.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4660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E1253D-F7B8-1BD9-579F-D8F4125C6EF5}"/>
              </a:ext>
            </a:extLst>
          </p:cNvPr>
          <p:cNvSpPr>
            <a:spLocks noGrp="1"/>
          </p:cNvSpPr>
          <p:nvPr>
            <p:ph idx="1"/>
          </p:nvPr>
        </p:nvSpPr>
        <p:spPr>
          <a:xfrm>
            <a:off x="1328882" y="1031298"/>
            <a:ext cx="9534236" cy="4351338"/>
          </a:xfrm>
        </p:spPr>
        <p:txBody>
          <a:bodyPr>
            <a:normAutofit fontScale="92500"/>
          </a:bodyPr>
          <a:lstStyle/>
          <a:p>
            <a:pPr marL="742950" indent="-742950" algn="l">
              <a:buAutoNum type="arabicPeriod"/>
            </a:pPr>
            <a:r>
              <a:rPr lang="en-US" sz="4000" b="1" i="0" dirty="0">
                <a:effectLst/>
                <a:latin typeface="Times New Roman" panose="02020603050405020304" pitchFamily="18" charset="0"/>
                <a:cs typeface="Times New Roman" panose="02020603050405020304" pitchFamily="18" charset="0"/>
              </a:rPr>
              <a:t>Socioeconomic Status (SES)</a:t>
            </a:r>
          </a:p>
          <a:p>
            <a:pPr marL="0" indent="0" algn="l">
              <a:buNone/>
            </a:pPr>
            <a:endParaRPr lang="en-US" sz="4000" b="0" i="0" dirty="0">
              <a:effectLst/>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b="1" i="0" dirty="0">
                <a:effectLst/>
                <a:latin typeface="Times New Roman" panose="02020603050405020304" pitchFamily="18" charset="0"/>
                <a:cs typeface="Times New Roman" panose="02020603050405020304" pitchFamily="18" charset="0"/>
              </a:rPr>
              <a:t>Family Income</a:t>
            </a:r>
            <a:r>
              <a:rPr lang="en-US" b="0" i="0" dirty="0">
                <a:effectLst/>
                <a:latin typeface="Times New Roman" panose="02020603050405020304" pitchFamily="18" charset="0"/>
                <a:cs typeface="Times New Roman" panose="02020603050405020304" pitchFamily="18" charset="0"/>
              </a:rPr>
              <a:t>: Families in rural areas often have lower incomes, which limits their ability to invest in educational resources such as tutoring, extracurricular activities, and technology. This economic disadvantage directly affects children's educational outcomes.</a:t>
            </a:r>
          </a:p>
          <a:p>
            <a:pPr algn="just">
              <a:buFont typeface="Wingdings" panose="05000000000000000000" pitchFamily="2" charset="2"/>
              <a:buChar char="Ø"/>
            </a:pPr>
            <a:r>
              <a:rPr lang="en-US" b="1" i="0" dirty="0">
                <a:effectLst/>
                <a:latin typeface="Times New Roman" panose="02020603050405020304" pitchFamily="18" charset="0"/>
                <a:cs typeface="Times New Roman" panose="02020603050405020304" pitchFamily="18" charset="0"/>
              </a:rPr>
              <a:t>Parental Education</a:t>
            </a:r>
            <a:r>
              <a:rPr lang="en-US" b="0" i="0" dirty="0">
                <a:effectLst/>
                <a:latin typeface="Times New Roman" panose="02020603050405020304" pitchFamily="18" charset="0"/>
                <a:cs typeface="Times New Roman" panose="02020603050405020304" pitchFamily="18" charset="0"/>
              </a:rPr>
              <a:t>: Parents with lower educational attainment tend to have less knowledge about navigating the education system, which can impact their children's academic success and aspirations</a:t>
            </a:r>
          </a:p>
          <a:p>
            <a:pPr marL="0" indent="0">
              <a:buNone/>
            </a:pPr>
            <a:endParaRPr lang="en-IN" dirty="0"/>
          </a:p>
        </p:txBody>
      </p:sp>
    </p:spTree>
    <p:extLst>
      <p:ext uri="{BB962C8B-B14F-4D97-AF65-F5344CB8AC3E}">
        <p14:creationId xmlns:p14="http://schemas.microsoft.com/office/powerpoint/2010/main" val="1812749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4E4047-D637-7C5F-225D-9E68BCCC6B95}"/>
              </a:ext>
            </a:extLst>
          </p:cNvPr>
          <p:cNvSpPr>
            <a:spLocks noGrp="1"/>
          </p:cNvSpPr>
          <p:nvPr>
            <p:ph idx="1"/>
          </p:nvPr>
        </p:nvSpPr>
        <p:spPr>
          <a:xfrm>
            <a:off x="773545" y="735733"/>
            <a:ext cx="10515600" cy="5729721"/>
          </a:xfrm>
        </p:spPr>
        <p:txBody>
          <a:bodyPr>
            <a:normAutofit/>
          </a:bodyPr>
          <a:lstStyle/>
          <a:p>
            <a:pPr marL="0" indent="0" algn="just">
              <a:buNone/>
            </a:pPr>
            <a:r>
              <a:rPr lang="en-US" sz="3600" b="1" i="0" dirty="0">
                <a:effectLst/>
                <a:latin typeface="Times New Roman" panose="02020603050405020304" pitchFamily="18" charset="0"/>
                <a:cs typeface="Times New Roman" panose="02020603050405020304" pitchFamily="18" charset="0"/>
              </a:rPr>
              <a:t>2. Access to Resources</a:t>
            </a:r>
          </a:p>
          <a:p>
            <a:pPr marL="0" indent="0" algn="just">
              <a:buNone/>
            </a:pPr>
            <a:endParaRPr lang="en-US" sz="4400" b="0" i="0" dirty="0">
              <a:effectLst/>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Funding Disparities</a:t>
            </a:r>
            <a:r>
              <a:rPr lang="en-US" b="0" i="0" dirty="0">
                <a:effectLst/>
                <a:latin typeface="Times New Roman" panose="02020603050405020304" pitchFamily="18" charset="0"/>
                <a:cs typeface="Times New Roman" panose="02020603050405020304" pitchFamily="18" charset="0"/>
              </a:rPr>
              <a:t>: Urban schools typically receive more funding compared to rural schools due to higher property taxes and state funding formulas that favor densely populated areas. This leads to better facilities, more qualified teachers, and a wider range of educational programs in urban settings</a:t>
            </a:r>
          </a:p>
          <a:p>
            <a:pPr algn="just">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Teacher Quality</a:t>
            </a:r>
            <a:r>
              <a:rPr lang="en-US" b="0" i="0" dirty="0">
                <a:effectLst/>
                <a:latin typeface="Times New Roman" panose="02020603050405020304" pitchFamily="18" charset="0"/>
                <a:cs typeface="Times New Roman" panose="02020603050405020304" pitchFamily="18" charset="0"/>
              </a:rPr>
              <a:t>: Rural schools often struggle to attract and retain qualified teachers, leading to a higher proportion of inexperienced or unqualified educators. In contrast, urban schools may have better access to experienced teaching staff</a:t>
            </a:r>
          </a:p>
          <a:p>
            <a:pPr marL="0" indent="0">
              <a:buNone/>
            </a:pPr>
            <a:endParaRPr lang="en-IN" dirty="0"/>
          </a:p>
        </p:txBody>
      </p:sp>
    </p:spTree>
    <p:extLst>
      <p:ext uri="{BB962C8B-B14F-4D97-AF65-F5344CB8AC3E}">
        <p14:creationId xmlns:p14="http://schemas.microsoft.com/office/powerpoint/2010/main" val="3015232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18967B-1B4A-60BB-3D4D-49299F3340E6}"/>
              </a:ext>
            </a:extLst>
          </p:cNvPr>
          <p:cNvSpPr txBox="1"/>
          <p:nvPr/>
        </p:nvSpPr>
        <p:spPr>
          <a:xfrm>
            <a:off x="1311564" y="1505396"/>
            <a:ext cx="9568872" cy="3847207"/>
          </a:xfrm>
          <a:prstGeom prst="rect">
            <a:avLst/>
          </a:prstGeom>
          <a:noFill/>
        </p:spPr>
        <p:txBody>
          <a:bodyPr wrap="square" rtlCol="0">
            <a:spAutoFit/>
          </a:bodyPr>
          <a:lstStyle/>
          <a:p>
            <a:pPr algn="just"/>
            <a:r>
              <a:rPr lang="en-IN" sz="2800" b="1" dirty="0">
                <a:latin typeface="Times New Roman" panose="02020603050405020304" pitchFamily="18" charset="0"/>
                <a:cs typeface="Times New Roman" panose="02020603050405020304" pitchFamily="18" charset="0"/>
              </a:rPr>
              <a:t>Equality of educational opportunity</a:t>
            </a:r>
          </a:p>
          <a:p>
            <a:pPr algn="just"/>
            <a:endParaRPr lang="en-IN" sz="2800" dirty="0">
              <a:latin typeface="Times New Roman" panose="02020603050405020304" pitchFamily="18" charset="0"/>
              <a:cs typeface="Times New Roman" panose="02020603050405020304" pitchFamily="18" charset="0"/>
            </a:endParaRPr>
          </a:p>
          <a:p>
            <a:pPr algn="just"/>
            <a:r>
              <a:rPr lang="en-IN" sz="2800" dirty="0">
                <a:latin typeface="Times New Roman" panose="02020603050405020304" pitchFamily="18" charset="0"/>
                <a:cs typeface="Times New Roman" panose="02020603050405020304" pitchFamily="18" charset="0"/>
              </a:rPr>
              <a:t>Equality of opportunity means to give equal chance to every individual for development of his/her capacity. No one should be stopped from “going up the ladder” except if he/she himself or herself lacks ability to go up.</a:t>
            </a:r>
          </a:p>
          <a:p>
            <a:pPr algn="just"/>
            <a:endParaRPr lang="en-IN" sz="2800" dirty="0">
              <a:latin typeface="Times New Roman" panose="02020603050405020304" pitchFamily="18"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8008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2D1A3C-D41C-E18E-66C8-70914644ABA0}"/>
              </a:ext>
            </a:extLst>
          </p:cNvPr>
          <p:cNvSpPr>
            <a:spLocks noGrp="1"/>
          </p:cNvSpPr>
          <p:nvPr>
            <p:ph idx="1"/>
          </p:nvPr>
        </p:nvSpPr>
        <p:spPr>
          <a:xfrm>
            <a:off x="1070263" y="1040534"/>
            <a:ext cx="10051473" cy="4351338"/>
          </a:xfrm>
        </p:spPr>
        <p:txBody>
          <a:bodyPr>
            <a:normAutofit/>
          </a:bodyPr>
          <a:lstStyle/>
          <a:p>
            <a:pPr marL="0" indent="0" algn="just">
              <a:buNone/>
            </a:pPr>
            <a:r>
              <a:rPr lang="en-US" b="1" i="0" dirty="0">
                <a:effectLst/>
                <a:latin typeface="Times New Roman" panose="02020603050405020304" pitchFamily="18" charset="0"/>
                <a:cs typeface="Times New Roman" panose="02020603050405020304" pitchFamily="18" charset="0"/>
              </a:rPr>
              <a:t>3. Infrastructure Challenges</a:t>
            </a:r>
          </a:p>
          <a:p>
            <a:pPr marL="0" indent="0" algn="just">
              <a:buNone/>
            </a:pPr>
            <a:endParaRPr lang="en-US" b="1" i="0" dirty="0">
              <a:effectLst/>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School Facilities</a:t>
            </a:r>
            <a:r>
              <a:rPr lang="en-US" b="0" i="0" dirty="0">
                <a:effectLst/>
                <a:latin typeface="Times New Roman" panose="02020603050405020304" pitchFamily="18" charset="0"/>
                <a:cs typeface="Times New Roman" panose="02020603050405020304" pitchFamily="18" charset="0"/>
              </a:rPr>
              <a:t>: Many rural schools lack essential infrastructure, such as modern classrooms, libraries, and technology access. This contrasts with urban schools that generally have better facilities and resources available to students.</a:t>
            </a:r>
          </a:p>
          <a:p>
            <a:pPr algn="just">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Transportation Issues</a:t>
            </a:r>
            <a:r>
              <a:rPr lang="en-US" b="0" i="0" dirty="0">
                <a:effectLst/>
                <a:latin typeface="Times New Roman" panose="02020603050405020304" pitchFamily="18" charset="0"/>
                <a:cs typeface="Times New Roman" panose="02020603050405020304" pitchFamily="18" charset="0"/>
              </a:rPr>
              <a:t>: Geographic isolation in rural areas can make it difficult for students to attend school regularly, particularly if they live far from educational institutions. This can lead to higher absenteeism rates and lower academic performance</a:t>
            </a:r>
          </a:p>
          <a:p>
            <a:pPr marL="0" indent="0">
              <a:buNone/>
            </a:pPr>
            <a:endParaRPr lang="en-IN" dirty="0"/>
          </a:p>
        </p:txBody>
      </p:sp>
    </p:spTree>
    <p:extLst>
      <p:ext uri="{BB962C8B-B14F-4D97-AF65-F5344CB8AC3E}">
        <p14:creationId xmlns:p14="http://schemas.microsoft.com/office/powerpoint/2010/main" val="8753794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5FB6CC-7E5A-B139-5428-798FE2541772}"/>
              </a:ext>
            </a:extLst>
          </p:cNvPr>
          <p:cNvSpPr>
            <a:spLocks noGrp="1"/>
          </p:cNvSpPr>
          <p:nvPr>
            <p:ph idx="1"/>
          </p:nvPr>
        </p:nvSpPr>
        <p:spPr>
          <a:xfrm>
            <a:off x="1079500" y="911225"/>
            <a:ext cx="10033000" cy="4351338"/>
          </a:xfrm>
        </p:spPr>
        <p:txBody>
          <a:bodyPr/>
          <a:lstStyle/>
          <a:p>
            <a:pPr marL="0" indent="0" algn="just">
              <a:buNone/>
            </a:pPr>
            <a:r>
              <a:rPr lang="en-US" b="1" i="0" dirty="0">
                <a:effectLst/>
                <a:latin typeface="Times New Roman" panose="02020603050405020304" pitchFamily="18" charset="0"/>
                <a:cs typeface="Times New Roman" panose="02020603050405020304" pitchFamily="18" charset="0"/>
              </a:rPr>
              <a:t>4. Cultural and Social Factors</a:t>
            </a:r>
          </a:p>
          <a:p>
            <a:pPr marL="0" indent="0" algn="just">
              <a:buNone/>
            </a:pPr>
            <a:endParaRPr lang="en-US" b="1" i="0" dirty="0">
              <a:effectLst/>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Community Support</a:t>
            </a:r>
            <a:r>
              <a:rPr lang="en-US" b="0" i="0" dirty="0">
                <a:effectLst/>
                <a:latin typeface="Times New Roman" panose="02020603050405020304" pitchFamily="18" charset="0"/>
                <a:cs typeface="Times New Roman" panose="02020603050405020304" pitchFamily="18" charset="0"/>
              </a:rPr>
              <a:t>: Rural communities may lack the same level of support systems for education as urban areas, including mentorship programs, after-school activities, and parental engagement initiatives. This can hinder students' educational experiences and outcomes.</a:t>
            </a:r>
          </a:p>
          <a:p>
            <a:pPr algn="just">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Cultural Attitudes: </a:t>
            </a:r>
            <a:r>
              <a:rPr lang="en-US" b="0" i="0" dirty="0">
                <a:effectLst/>
                <a:latin typeface="Times New Roman" panose="02020603050405020304" pitchFamily="18" charset="0"/>
                <a:cs typeface="Times New Roman" panose="02020603050405020304" pitchFamily="18" charset="0"/>
              </a:rPr>
              <a:t>In some rural areas, cultural norms may not prioritize higher education, leading to lower expectations for academic achievement among students</a:t>
            </a:r>
          </a:p>
          <a:p>
            <a:pPr marL="0" indent="0">
              <a:buNone/>
            </a:pPr>
            <a:endParaRPr lang="en-IN" dirty="0"/>
          </a:p>
        </p:txBody>
      </p:sp>
    </p:spTree>
    <p:extLst>
      <p:ext uri="{BB962C8B-B14F-4D97-AF65-F5344CB8AC3E}">
        <p14:creationId xmlns:p14="http://schemas.microsoft.com/office/powerpoint/2010/main" val="23590672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E0B6F8-160A-6CF3-E6F9-C1ED3376A2DE}"/>
              </a:ext>
            </a:extLst>
          </p:cNvPr>
          <p:cNvSpPr>
            <a:spLocks noGrp="1"/>
          </p:cNvSpPr>
          <p:nvPr>
            <p:ph idx="1"/>
          </p:nvPr>
        </p:nvSpPr>
        <p:spPr>
          <a:xfrm>
            <a:off x="1190336" y="1031298"/>
            <a:ext cx="9811328" cy="4351338"/>
          </a:xfrm>
        </p:spPr>
        <p:txBody>
          <a:bodyPr>
            <a:normAutofit/>
          </a:bodyPr>
          <a:lstStyle/>
          <a:p>
            <a:pPr marL="0" indent="0" algn="just">
              <a:buNone/>
            </a:pPr>
            <a:r>
              <a:rPr lang="en-US" b="1" dirty="0">
                <a:latin typeface="Times New Roman" panose="02020603050405020304" pitchFamily="18" charset="0"/>
                <a:cs typeface="Times New Roman" panose="02020603050405020304" pitchFamily="18" charset="0"/>
              </a:rPr>
              <a:t>5. </a:t>
            </a:r>
            <a:r>
              <a:rPr lang="en-US" b="1" i="0" dirty="0">
                <a:effectLst/>
                <a:latin typeface="Times New Roman" panose="02020603050405020304" pitchFamily="18" charset="0"/>
                <a:cs typeface="Times New Roman" panose="02020603050405020304" pitchFamily="18" charset="0"/>
              </a:rPr>
              <a:t>Policy Inefficiencies</a:t>
            </a:r>
          </a:p>
          <a:p>
            <a:pPr marL="0" indent="0" algn="just">
              <a:buNone/>
            </a:pPr>
            <a:endParaRPr lang="en-US" b="1" i="0" dirty="0">
              <a:effectLst/>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Inequitable Policies: </a:t>
            </a:r>
            <a:r>
              <a:rPr lang="en-US" b="0" i="0" dirty="0">
                <a:effectLst/>
                <a:latin typeface="Times New Roman" panose="02020603050405020304" pitchFamily="18" charset="0"/>
                <a:cs typeface="Times New Roman" panose="02020603050405020304" pitchFamily="18" charset="0"/>
              </a:rPr>
              <a:t>Government policies often fail to adequately address the unique challenges faced by rural education systems. This includes insufficient funding allocations and lack of targeted programs designed to support rural schools</a:t>
            </a:r>
          </a:p>
          <a:p>
            <a:pPr algn="just">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Tracking Systems</a:t>
            </a:r>
            <a:r>
              <a:rPr lang="en-US" b="0" i="0" dirty="0">
                <a:effectLst/>
                <a:latin typeface="Times New Roman" panose="02020603050405020304" pitchFamily="18" charset="0"/>
                <a:cs typeface="Times New Roman" panose="02020603050405020304" pitchFamily="18" charset="0"/>
              </a:rPr>
              <a:t>: Educational tracking can exacerbate inequalities by placing disadvantaged students in lower academic tracks with fewer resources and opportunities for advanced coursework</a:t>
            </a:r>
          </a:p>
          <a:p>
            <a:pPr marL="0" indent="0">
              <a:buNone/>
            </a:pPr>
            <a:endParaRPr lang="en-IN" dirty="0"/>
          </a:p>
        </p:txBody>
      </p:sp>
    </p:spTree>
    <p:extLst>
      <p:ext uri="{BB962C8B-B14F-4D97-AF65-F5344CB8AC3E}">
        <p14:creationId xmlns:p14="http://schemas.microsoft.com/office/powerpoint/2010/main" val="13342383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557D55-B433-F07D-DA36-4B54E77CE391}"/>
              </a:ext>
            </a:extLst>
          </p:cNvPr>
          <p:cNvSpPr>
            <a:spLocks noGrp="1"/>
          </p:cNvSpPr>
          <p:nvPr>
            <p:ph idx="1"/>
          </p:nvPr>
        </p:nvSpPr>
        <p:spPr>
          <a:xfrm>
            <a:off x="1241136" y="1169843"/>
            <a:ext cx="9709727" cy="4351338"/>
          </a:xfrm>
        </p:spPr>
        <p:txBody>
          <a:bodyPr/>
          <a:lstStyle/>
          <a:p>
            <a:pPr marL="0" indent="0" algn="l">
              <a:buNone/>
            </a:pPr>
            <a:r>
              <a:rPr lang="en-US" b="1" i="0" dirty="0">
                <a:effectLst/>
                <a:latin typeface="Times New Roman" panose="02020603050405020304" pitchFamily="18" charset="0"/>
                <a:cs typeface="Times New Roman" panose="02020603050405020304" pitchFamily="18" charset="0"/>
              </a:rPr>
              <a:t>6. Impact of External Events</a:t>
            </a:r>
          </a:p>
          <a:p>
            <a:pPr marL="0" indent="0" algn="l">
              <a:buNone/>
            </a:pPr>
            <a:endParaRPr lang="en-US" b="1" i="0" dirty="0">
              <a:effectLst/>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Pandemic Effects: Events like the COVID-19 pandemic have highlighted and intensified existing inequalities in education. Rural students faced significant challenges accessing remote learning resources compared to their urban counterparts, leading to greater learning losses during school closures</a:t>
            </a:r>
          </a:p>
          <a:p>
            <a:pPr marL="0" indent="0">
              <a:buNone/>
            </a:pPr>
            <a:endParaRPr lang="en-IN" dirty="0"/>
          </a:p>
        </p:txBody>
      </p:sp>
    </p:spTree>
    <p:extLst>
      <p:ext uri="{BB962C8B-B14F-4D97-AF65-F5344CB8AC3E}">
        <p14:creationId xmlns:p14="http://schemas.microsoft.com/office/powerpoint/2010/main" val="223532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D75112-8D57-3F13-CB1A-FC1A1EC1E59C}"/>
              </a:ext>
            </a:extLst>
          </p:cNvPr>
          <p:cNvSpPr>
            <a:spLocks noGrp="1"/>
          </p:cNvSpPr>
          <p:nvPr>
            <p:ph idx="1"/>
          </p:nvPr>
        </p:nvSpPr>
        <p:spPr>
          <a:xfrm>
            <a:off x="967509" y="1114425"/>
            <a:ext cx="10515600" cy="4351338"/>
          </a:xfrm>
        </p:spPr>
        <p:txBody>
          <a:bodyPr/>
          <a:lstStyle/>
          <a:p>
            <a:pPr marL="0" indent="0">
              <a:buNone/>
            </a:pPr>
            <a:r>
              <a:rPr lang="en-IN" b="1" dirty="0">
                <a:latin typeface="Times New Roman" panose="02020603050405020304" pitchFamily="18" charset="0"/>
                <a:cs typeface="Times New Roman" panose="02020603050405020304" pitchFamily="18" charset="0"/>
              </a:rPr>
              <a:t>Key components of equality in educational opportunities</a:t>
            </a:r>
          </a:p>
          <a:p>
            <a:pPr marL="0" indent="0">
              <a:buNone/>
            </a:pPr>
            <a:endParaRPr lang="en-IN" sz="2800" b="1"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IN" sz="2800" dirty="0">
                <a:latin typeface="Times New Roman" panose="02020603050405020304" pitchFamily="18" charset="0"/>
                <a:cs typeface="Times New Roman" panose="02020603050405020304" pitchFamily="18" charset="0"/>
              </a:rPr>
              <a:t>No individual is denied access to any level or type of education</a:t>
            </a:r>
          </a:p>
          <a:p>
            <a:pPr marL="285750" indent="-285750">
              <a:buFont typeface="Wingdings" panose="05000000000000000000" pitchFamily="2" charset="2"/>
              <a:buChar char="Ø"/>
            </a:pPr>
            <a:r>
              <a:rPr lang="en-IN" sz="2800" dirty="0">
                <a:latin typeface="Times New Roman" panose="02020603050405020304" pitchFamily="18" charset="0"/>
                <a:cs typeface="Times New Roman" panose="02020603050405020304" pitchFamily="18" charset="0"/>
              </a:rPr>
              <a:t>All individuals have equal access to education</a:t>
            </a:r>
          </a:p>
          <a:p>
            <a:pPr marL="285750" indent="-285750">
              <a:buFont typeface="Wingdings" panose="05000000000000000000" pitchFamily="2" charset="2"/>
              <a:buChar char="Ø"/>
            </a:pPr>
            <a:r>
              <a:rPr lang="en-IN" sz="2800" dirty="0">
                <a:latin typeface="Times New Roman" panose="02020603050405020304" pitchFamily="18" charset="0"/>
                <a:cs typeface="Times New Roman" panose="02020603050405020304" pitchFamily="18" charset="0"/>
              </a:rPr>
              <a:t>Everyone must be equal before law. (Article 14)</a:t>
            </a:r>
          </a:p>
          <a:p>
            <a:pPr marL="285750" indent="-285750">
              <a:buFont typeface="Wingdings" panose="05000000000000000000" pitchFamily="2" charset="2"/>
              <a:buChar char="Ø"/>
            </a:pPr>
            <a:r>
              <a:rPr lang="en-IN" sz="2800" dirty="0">
                <a:latin typeface="Times New Roman" panose="02020603050405020304" pitchFamily="18" charset="0"/>
                <a:cs typeface="Times New Roman" panose="02020603050405020304" pitchFamily="18" charset="0"/>
              </a:rPr>
              <a:t>The state shall not discriminate any citizen on grounds of religion, race, caste, sex, place of birth or any of them.( Article 15)</a:t>
            </a:r>
          </a:p>
          <a:p>
            <a:pPr marL="285750" indent="-285750">
              <a:buFont typeface="Wingdings" panose="05000000000000000000" pitchFamily="2" charset="2"/>
              <a:buChar char="Ø"/>
            </a:pPr>
            <a:r>
              <a:rPr lang="en-IN" sz="2800" dirty="0">
                <a:latin typeface="Times New Roman" panose="02020603050405020304" pitchFamily="18" charset="0"/>
                <a:cs typeface="Times New Roman" panose="02020603050405020304" pitchFamily="18" charset="0"/>
              </a:rPr>
              <a:t>It also provides that state can make special provisions for advancement of women, children, SC and ST.</a:t>
            </a:r>
          </a:p>
          <a:p>
            <a:pPr marL="0" indent="0">
              <a:buNone/>
            </a:pPr>
            <a:endParaRPr lang="en-IN" dirty="0"/>
          </a:p>
        </p:txBody>
      </p:sp>
    </p:spTree>
    <p:extLst>
      <p:ext uri="{BB962C8B-B14F-4D97-AF65-F5344CB8AC3E}">
        <p14:creationId xmlns:p14="http://schemas.microsoft.com/office/powerpoint/2010/main" val="3562961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0853DA-51D8-A38D-FC6D-FCC0B937CAED}"/>
              </a:ext>
            </a:extLst>
          </p:cNvPr>
          <p:cNvSpPr>
            <a:spLocks noGrp="1"/>
          </p:cNvSpPr>
          <p:nvPr>
            <p:ph idx="1"/>
          </p:nvPr>
        </p:nvSpPr>
        <p:spPr>
          <a:xfrm>
            <a:off x="838200" y="1169843"/>
            <a:ext cx="10515600" cy="4351338"/>
          </a:xfrm>
        </p:spPr>
        <p:txBody>
          <a:bodyPr>
            <a:normAutofit/>
          </a:bodyPr>
          <a:lstStyle/>
          <a:p>
            <a:pPr marL="0" indent="0" algn="just">
              <a:buNone/>
            </a:pPr>
            <a:r>
              <a:rPr lang="en-IN" dirty="0">
                <a:latin typeface="Times New Roman" panose="02020603050405020304" pitchFamily="18" charset="0"/>
                <a:cs typeface="Times New Roman" panose="02020603050405020304" pitchFamily="18" charset="0"/>
              </a:rPr>
              <a:t>After independence, one of the main concerns of the government and the educational administrations is to equalize educational opportunity. </a:t>
            </a:r>
            <a:r>
              <a:rPr lang="en-IN" b="1" dirty="0">
                <a:latin typeface="Times New Roman" panose="02020603050405020304" pitchFamily="18" charset="0"/>
                <a:cs typeface="Times New Roman" panose="02020603050405020304" pitchFamily="18" charset="0"/>
              </a:rPr>
              <a:t>This means education should go down to every citizen of India , every SC, every ST, every rural child, every girl and to every economically poor child</a:t>
            </a:r>
          </a:p>
          <a:p>
            <a:pPr marL="0" indent="0" algn="just">
              <a:buNone/>
            </a:pPr>
            <a:r>
              <a:rPr lang="en-IN" dirty="0">
                <a:latin typeface="Times New Roman" panose="02020603050405020304" pitchFamily="18" charset="0"/>
                <a:cs typeface="Times New Roman" panose="02020603050405020304" pitchFamily="18" charset="0"/>
              </a:rPr>
              <a:t>According to Dr. S Radhakrishnan, equality in education means providing educational opportunities to everyone to develop their innate potentialities to the maximum level.</a:t>
            </a:r>
          </a:p>
          <a:p>
            <a:pPr marL="0" indent="0">
              <a:buNone/>
            </a:pPr>
            <a:endParaRPr lang="en-IN" dirty="0"/>
          </a:p>
        </p:txBody>
      </p:sp>
    </p:spTree>
    <p:extLst>
      <p:ext uri="{BB962C8B-B14F-4D97-AF65-F5344CB8AC3E}">
        <p14:creationId xmlns:p14="http://schemas.microsoft.com/office/powerpoint/2010/main" val="1834150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3DC5DC-B260-1E55-9730-4C3BE1F1C059}"/>
              </a:ext>
            </a:extLst>
          </p:cNvPr>
          <p:cNvSpPr>
            <a:spLocks noGrp="1"/>
          </p:cNvSpPr>
          <p:nvPr>
            <p:ph idx="1"/>
          </p:nvPr>
        </p:nvSpPr>
        <p:spPr>
          <a:xfrm>
            <a:off x="1551709" y="1419225"/>
            <a:ext cx="8758382" cy="4351338"/>
          </a:xfrm>
        </p:spPr>
        <p:txBody>
          <a:bodyPr/>
          <a:lstStyle/>
          <a:p>
            <a:pPr algn="just"/>
            <a:r>
              <a:rPr lang="en-IN" sz="3200" dirty="0">
                <a:latin typeface="Times New Roman" panose="02020603050405020304" pitchFamily="18" charset="0"/>
                <a:cs typeface="Times New Roman" panose="02020603050405020304" pitchFamily="18" charset="0"/>
              </a:rPr>
              <a:t>Education Commission 1964-66 states that “One of the important social objectives of education is to equalize opportunities, enabling the backward underprivileged classes and individuals to use education as a lever for improvement of their condition.”</a:t>
            </a:r>
          </a:p>
          <a:p>
            <a:endParaRPr lang="en-IN" dirty="0"/>
          </a:p>
        </p:txBody>
      </p:sp>
    </p:spTree>
    <p:extLst>
      <p:ext uri="{BB962C8B-B14F-4D97-AF65-F5344CB8AC3E}">
        <p14:creationId xmlns:p14="http://schemas.microsoft.com/office/powerpoint/2010/main" val="814946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A4F9DC-CB2D-0D95-7032-8CAD2F00A329}"/>
              </a:ext>
            </a:extLst>
          </p:cNvPr>
          <p:cNvSpPr>
            <a:spLocks noGrp="1"/>
          </p:cNvSpPr>
          <p:nvPr>
            <p:ph idx="1"/>
          </p:nvPr>
        </p:nvSpPr>
        <p:spPr>
          <a:xfrm>
            <a:off x="1309254" y="1095952"/>
            <a:ext cx="9792855" cy="4351338"/>
          </a:xfrm>
        </p:spPr>
        <p:txBody>
          <a:bodyPr/>
          <a:lstStyle/>
          <a:p>
            <a:pPr marL="0" indent="0">
              <a:buNone/>
            </a:pPr>
            <a:r>
              <a:rPr lang="en-IN" b="1" dirty="0">
                <a:latin typeface="Times New Roman" panose="02020603050405020304" pitchFamily="18" charset="0"/>
                <a:cs typeface="Times New Roman" panose="02020603050405020304" pitchFamily="18" charset="0"/>
              </a:rPr>
              <a:t>Needs and importance</a:t>
            </a:r>
          </a:p>
          <a:p>
            <a:r>
              <a:rPr lang="en-IN" dirty="0">
                <a:latin typeface="Times New Roman" panose="02020603050405020304" pitchFamily="18" charset="0"/>
                <a:cs typeface="Times New Roman" panose="02020603050405020304" pitchFamily="18" charset="0"/>
              </a:rPr>
              <a:t>for establishment of developed society.</a:t>
            </a:r>
          </a:p>
          <a:p>
            <a:r>
              <a:rPr lang="en-IN" dirty="0">
                <a:latin typeface="Times New Roman" panose="02020603050405020304" pitchFamily="18" charset="0"/>
                <a:cs typeface="Times New Roman" panose="02020603050405020304" pitchFamily="18" charset="0"/>
              </a:rPr>
              <a:t>It is only through education that democratic values are inculcated in society member.</a:t>
            </a:r>
          </a:p>
          <a:p>
            <a:r>
              <a:rPr lang="en-IN" dirty="0">
                <a:latin typeface="Times New Roman" panose="02020603050405020304" pitchFamily="18" charset="0"/>
                <a:cs typeface="Times New Roman" panose="02020603050405020304" pitchFamily="18" charset="0"/>
              </a:rPr>
              <a:t>It ensures rapid advancement of nation</a:t>
            </a:r>
          </a:p>
          <a:p>
            <a:r>
              <a:rPr lang="en-IN" dirty="0">
                <a:latin typeface="Times New Roman" panose="02020603050405020304" pitchFamily="18" charset="0"/>
                <a:cs typeface="Times New Roman" panose="02020603050405020304" pitchFamily="18" charset="0"/>
              </a:rPr>
              <a:t>Extend search of talent among all the people of nation</a:t>
            </a:r>
          </a:p>
          <a:p>
            <a:r>
              <a:rPr lang="en-IN" dirty="0">
                <a:latin typeface="Times New Roman" panose="02020603050405020304" pitchFamily="18" charset="0"/>
                <a:cs typeface="Times New Roman" panose="02020603050405020304" pitchFamily="18" charset="0"/>
              </a:rPr>
              <a:t>Will develop close link between manpower, needs of society and availability of skilled personnel</a:t>
            </a:r>
          </a:p>
          <a:p>
            <a:r>
              <a:rPr lang="en-IN" dirty="0">
                <a:latin typeface="Times New Roman" panose="02020603050405020304" pitchFamily="18" charset="0"/>
                <a:cs typeface="Times New Roman" panose="02020603050405020304" pitchFamily="18" charset="0"/>
              </a:rPr>
              <a:t>For human resource development</a:t>
            </a:r>
          </a:p>
          <a:p>
            <a:pPr marL="0" indent="0">
              <a:buNone/>
            </a:pPr>
            <a:endParaRPr lang="en-IN" dirty="0"/>
          </a:p>
        </p:txBody>
      </p:sp>
    </p:spTree>
    <p:extLst>
      <p:ext uri="{BB962C8B-B14F-4D97-AF65-F5344CB8AC3E}">
        <p14:creationId xmlns:p14="http://schemas.microsoft.com/office/powerpoint/2010/main" val="3798377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9C3FB4-4597-EDE9-9454-B5A7AF2FB09B}"/>
              </a:ext>
            </a:extLst>
          </p:cNvPr>
          <p:cNvSpPr>
            <a:spLocks noGrp="1"/>
          </p:cNvSpPr>
          <p:nvPr>
            <p:ph idx="1"/>
          </p:nvPr>
        </p:nvSpPr>
        <p:spPr>
          <a:xfrm>
            <a:off x="2127827" y="1539298"/>
            <a:ext cx="7936345" cy="4351338"/>
          </a:xfrm>
        </p:spPr>
        <p:txBody>
          <a:bodyPr/>
          <a:lstStyle/>
          <a:p>
            <a:r>
              <a:rPr lang="en-IN" dirty="0">
                <a:latin typeface="Times New Roman" panose="02020603050405020304" pitchFamily="18" charset="0"/>
                <a:cs typeface="Times New Roman" panose="02020603050405020304" pitchFamily="18" charset="0"/>
              </a:rPr>
              <a:t>For successful functioning of democracy</a:t>
            </a:r>
          </a:p>
          <a:p>
            <a:r>
              <a:rPr lang="en-IN" dirty="0">
                <a:latin typeface="Times New Roman" panose="02020603050405020304" pitchFamily="18" charset="0"/>
                <a:cs typeface="Times New Roman" panose="02020603050405020304" pitchFamily="18" charset="0"/>
              </a:rPr>
              <a:t>For employment of citizens</a:t>
            </a:r>
          </a:p>
          <a:p>
            <a:r>
              <a:rPr lang="en-IN" dirty="0">
                <a:latin typeface="Times New Roman" panose="02020603050405020304" pitchFamily="18" charset="0"/>
                <a:cs typeface="Times New Roman" panose="02020603050405020304" pitchFamily="18" charset="0"/>
              </a:rPr>
              <a:t>For healthy wealthy society</a:t>
            </a:r>
          </a:p>
        </p:txBody>
      </p:sp>
    </p:spTree>
    <p:extLst>
      <p:ext uri="{BB962C8B-B14F-4D97-AF65-F5344CB8AC3E}">
        <p14:creationId xmlns:p14="http://schemas.microsoft.com/office/powerpoint/2010/main" val="827686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CC747A-F6E6-EB18-6A02-72D84B005BC3}"/>
              </a:ext>
            </a:extLst>
          </p:cNvPr>
          <p:cNvSpPr>
            <a:spLocks noGrp="1"/>
          </p:cNvSpPr>
          <p:nvPr>
            <p:ph idx="1"/>
          </p:nvPr>
        </p:nvSpPr>
        <p:spPr>
          <a:xfrm>
            <a:off x="1485900" y="1484240"/>
            <a:ext cx="9220200" cy="4351338"/>
          </a:xfrm>
        </p:spPr>
        <p:txBody>
          <a:bodyPr/>
          <a:lstStyle/>
          <a:p>
            <a:pPr marL="0" indent="0">
              <a:buNone/>
            </a:pPr>
            <a:r>
              <a:rPr lang="en-IN" b="1" dirty="0">
                <a:latin typeface="Times New Roman" panose="02020603050405020304" pitchFamily="18" charset="0"/>
                <a:cs typeface="Times New Roman" panose="02020603050405020304" pitchFamily="18" charset="0"/>
              </a:rPr>
              <a:t>Causes of inequality in respect of Educational opportunity:</a:t>
            </a:r>
          </a:p>
          <a:p>
            <a:pPr marL="0" indent="0">
              <a:buNone/>
            </a:pPr>
            <a:endParaRPr lang="en-IN" b="1" dirty="0">
              <a:latin typeface="Times New Roman" panose="02020603050405020304" pitchFamily="18" charset="0"/>
              <a:cs typeface="Times New Roman" panose="02020603050405020304" pitchFamily="18" charset="0"/>
            </a:endParaRPr>
          </a:p>
          <a:p>
            <a:r>
              <a:rPr lang="en-IN" dirty="0">
                <a:latin typeface="Times New Roman" panose="02020603050405020304" pitchFamily="18" charset="0"/>
                <a:cs typeface="Times New Roman" panose="02020603050405020304" pitchFamily="18" charset="0"/>
              </a:rPr>
              <a:t>Poverty of parents</a:t>
            </a:r>
          </a:p>
          <a:p>
            <a:r>
              <a:rPr lang="en-IN" dirty="0">
                <a:latin typeface="Times New Roman" panose="02020603050405020304" pitchFamily="18" charset="0"/>
                <a:cs typeface="Times New Roman" panose="02020603050405020304" pitchFamily="18" charset="0"/>
              </a:rPr>
              <a:t>Illiteracy of parents</a:t>
            </a:r>
          </a:p>
          <a:p>
            <a:r>
              <a:rPr lang="en-IN" dirty="0">
                <a:latin typeface="Times New Roman" panose="02020603050405020304" pitchFamily="18" charset="0"/>
                <a:cs typeface="Times New Roman" panose="02020603050405020304" pitchFamily="18" charset="0"/>
              </a:rPr>
              <a:t>Gender disparity</a:t>
            </a:r>
          </a:p>
          <a:p>
            <a:r>
              <a:rPr lang="en-IN" dirty="0">
                <a:latin typeface="Times New Roman" panose="02020603050405020304" pitchFamily="18" charset="0"/>
                <a:cs typeface="Times New Roman" panose="02020603050405020304" pitchFamily="18" charset="0"/>
              </a:rPr>
              <a:t>Disparity between backward and advanced class</a:t>
            </a:r>
          </a:p>
          <a:p>
            <a:r>
              <a:rPr lang="en-IN" dirty="0">
                <a:latin typeface="Times New Roman" panose="02020603050405020304" pitchFamily="18" charset="0"/>
                <a:cs typeface="Times New Roman" panose="02020603050405020304" pitchFamily="18" charset="0"/>
              </a:rPr>
              <a:t>Differences in physical and mental abilities</a:t>
            </a:r>
          </a:p>
          <a:p>
            <a:r>
              <a:rPr lang="en-IN" dirty="0">
                <a:latin typeface="Times New Roman" panose="02020603050405020304" pitchFamily="18" charset="0"/>
                <a:cs typeface="Times New Roman" panose="02020603050405020304" pitchFamily="18" charset="0"/>
              </a:rPr>
              <a:t>Differences in home environment</a:t>
            </a:r>
          </a:p>
        </p:txBody>
      </p:sp>
    </p:spTree>
    <p:extLst>
      <p:ext uri="{BB962C8B-B14F-4D97-AF65-F5344CB8AC3E}">
        <p14:creationId xmlns:p14="http://schemas.microsoft.com/office/powerpoint/2010/main" val="2010819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311CA8-E1B2-846B-8219-2A9B6B132739}"/>
              </a:ext>
            </a:extLst>
          </p:cNvPr>
          <p:cNvSpPr>
            <a:spLocks noGrp="1"/>
          </p:cNvSpPr>
          <p:nvPr>
            <p:ph idx="1"/>
          </p:nvPr>
        </p:nvSpPr>
        <p:spPr>
          <a:xfrm>
            <a:off x="1310409" y="883517"/>
            <a:ext cx="9571182" cy="4351338"/>
          </a:xfrm>
        </p:spPr>
        <p:txBody>
          <a:bodyPr/>
          <a:lstStyle/>
          <a:p>
            <a:pPr marL="0" indent="0">
              <a:buNone/>
            </a:pPr>
            <a:r>
              <a:rPr lang="en-IN" b="1" dirty="0">
                <a:latin typeface="Times New Roman" panose="02020603050405020304" pitchFamily="18" charset="0"/>
                <a:cs typeface="Times New Roman" panose="02020603050405020304" pitchFamily="18" charset="0"/>
              </a:rPr>
              <a:t>Constitutional provisions</a:t>
            </a:r>
          </a:p>
          <a:p>
            <a:pPr marL="0" indent="0">
              <a:buNone/>
            </a:pPr>
            <a:endParaRPr lang="en-IN" dirty="0">
              <a:latin typeface="Times New Roman" panose="02020603050405020304" pitchFamily="18" charset="0"/>
              <a:cs typeface="Times New Roman" panose="02020603050405020304" pitchFamily="18" charset="0"/>
            </a:endParaRPr>
          </a:p>
          <a:p>
            <a:pPr marL="514350" indent="-514350">
              <a:buAutoNum type="arabicPeriod"/>
            </a:pPr>
            <a:r>
              <a:rPr lang="en-IN" b="1" dirty="0">
                <a:latin typeface="Times New Roman" panose="02020603050405020304" pitchFamily="18" charset="0"/>
                <a:cs typeface="Times New Roman" panose="02020603050405020304" pitchFamily="18" charset="0"/>
              </a:rPr>
              <a:t>Free and compulsory education</a:t>
            </a:r>
          </a:p>
          <a:p>
            <a:pPr marL="0" indent="0">
              <a:buNone/>
            </a:pPr>
            <a:r>
              <a:rPr lang="en-IN" dirty="0">
                <a:latin typeface="Times New Roman" panose="02020603050405020304" pitchFamily="18" charset="0"/>
                <a:cs typeface="Times New Roman" panose="02020603050405020304" pitchFamily="18" charset="0"/>
              </a:rPr>
              <a:t>Article 21(A): Guarantees the right to Free and compulsory education for all children between the age of 6 and 14 years.</a:t>
            </a:r>
          </a:p>
          <a:p>
            <a:pPr marL="0" indent="0">
              <a:buNone/>
            </a:pPr>
            <a:r>
              <a:rPr lang="en-IN" dirty="0">
                <a:latin typeface="Times New Roman" panose="02020603050405020304" pitchFamily="18" charset="0"/>
                <a:cs typeface="Times New Roman" panose="02020603050405020304" pitchFamily="18" charset="0"/>
              </a:rPr>
              <a:t>Article 45: aims to ensure the well-rounded development of young children through early childhood education.</a:t>
            </a:r>
          </a:p>
        </p:txBody>
      </p:sp>
    </p:spTree>
    <p:extLst>
      <p:ext uri="{BB962C8B-B14F-4D97-AF65-F5344CB8AC3E}">
        <p14:creationId xmlns:p14="http://schemas.microsoft.com/office/powerpoint/2010/main" val="18593776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TotalTime>
  <Words>1296</Words>
  <Application>Microsoft Office PowerPoint</Application>
  <PresentationFormat>Widescreen</PresentationFormat>
  <Paragraphs>90</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Algerian</vt:lpstr>
      <vt:lpstr>Arial</vt:lpstr>
      <vt:lpstr>Calibri</vt:lpstr>
      <vt:lpstr>Calibri Light</vt:lpstr>
      <vt:lpstr>Times New Roman</vt:lpstr>
      <vt:lpstr>Wingdings</vt:lpstr>
      <vt:lpstr>Office Theme</vt:lpstr>
      <vt:lpstr>Equality in educational opportunities, constitutional provision of ensuring equity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Educational inequality</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sagorika neog</dc:creator>
  <cp:lastModifiedBy>sagorika neog</cp:lastModifiedBy>
  <cp:revision>4</cp:revision>
  <dcterms:created xsi:type="dcterms:W3CDTF">2025-01-07T18:11:39Z</dcterms:created>
  <dcterms:modified xsi:type="dcterms:W3CDTF">2025-01-17T07:29:11Z</dcterms:modified>
</cp:coreProperties>
</file>