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8" r:id="rId5"/>
    <p:sldId id="259"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83" d="100"/>
          <a:sy n="83" d="100"/>
        </p:scale>
        <p:origin x="5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1BEC3-B3C2-F9E6-BD6B-AC83CCDF006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D6D36960-763E-5282-71EB-C0CAAFFB0D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748A1EAB-1919-1F53-2043-23DF7D3B0CE0}"/>
              </a:ext>
            </a:extLst>
          </p:cNvPr>
          <p:cNvSpPr>
            <a:spLocks noGrp="1"/>
          </p:cNvSpPr>
          <p:nvPr>
            <p:ph type="dt" sz="half" idx="10"/>
          </p:nvPr>
        </p:nvSpPr>
        <p:spPr/>
        <p:txBody>
          <a:bodyPr/>
          <a:lstStyle/>
          <a:p>
            <a:fld id="{A233009E-F1F8-4AE7-8EB7-C0A660A93E39}" type="datetimeFigureOut">
              <a:rPr lang="en-IN" smtClean="0"/>
              <a:t>14-11-2024</a:t>
            </a:fld>
            <a:endParaRPr lang="en-IN"/>
          </a:p>
        </p:txBody>
      </p:sp>
      <p:sp>
        <p:nvSpPr>
          <p:cNvPr id="5" name="Footer Placeholder 4">
            <a:extLst>
              <a:ext uri="{FF2B5EF4-FFF2-40B4-BE49-F238E27FC236}">
                <a16:creationId xmlns:a16="http://schemas.microsoft.com/office/drawing/2014/main" id="{1797083B-FC0F-634C-A631-301C42E4AAB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E4E66F6-A1C1-8897-938C-11890AADB6BC}"/>
              </a:ext>
            </a:extLst>
          </p:cNvPr>
          <p:cNvSpPr>
            <a:spLocks noGrp="1"/>
          </p:cNvSpPr>
          <p:nvPr>
            <p:ph type="sldNum" sz="quarter" idx="12"/>
          </p:nvPr>
        </p:nvSpPr>
        <p:spPr/>
        <p:txBody>
          <a:bodyPr/>
          <a:lstStyle/>
          <a:p>
            <a:fld id="{CC304D63-359C-45A1-BCAC-43EFB57DEC17}" type="slidenum">
              <a:rPr lang="en-IN" smtClean="0"/>
              <a:t>‹#›</a:t>
            </a:fld>
            <a:endParaRPr lang="en-IN"/>
          </a:p>
        </p:txBody>
      </p:sp>
    </p:spTree>
    <p:extLst>
      <p:ext uri="{BB962C8B-B14F-4D97-AF65-F5344CB8AC3E}">
        <p14:creationId xmlns:p14="http://schemas.microsoft.com/office/powerpoint/2010/main" val="3779944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2229B-E995-88FC-FF58-AA2880348007}"/>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D5484C0-91D5-A4C1-9F66-178393C7F9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4727A5D-691E-B603-DC67-A1251BF1A9D5}"/>
              </a:ext>
            </a:extLst>
          </p:cNvPr>
          <p:cNvSpPr>
            <a:spLocks noGrp="1"/>
          </p:cNvSpPr>
          <p:nvPr>
            <p:ph type="dt" sz="half" idx="10"/>
          </p:nvPr>
        </p:nvSpPr>
        <p:spPr/>
        <p:txBody>
          <a:bodyPr/>
          <a:lstStyle/>
          <a:p>
            <a:fld id="{A233009E-F1F8-4AE7-8EB7-C0A660A93E39}" type="datetimeFigureOut">
              <a:rPr lang="en-IN" smtClean="0"/>
              <a:t>14-11-2024</a:t>
            </a:fld>
            <a:endParaRPr lang="en-IN"/>
          </a:p>
        </p:txBody>
      </p:sp>
      <p:sp>
        <p:nvSpPr>
          <p:cNvPr id="5" name="Footer Placeholder 4">
            <a:extLst>
              <a:ext uri="{FF2B5EF4-FFF2-40B4-BE49-F238E27FC236}">
                <a16:creationId xmlns:a16="http://schemas.microsoft.com/office/drawing/2014/main" id="{A51C1735-0438-D5B5-3EA5-9520FC32187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BAE09AE-99D4-A2EE-9B6B-4631877AF0B8}"/>
              </a:ext>
            </a:extLst>
          </p:cNvPr>
          <p:cNvSpPr>
            <a:spLocks noGrp="1"/>
          </p:cNvSpPr>
          <p:nvPr>
            <p:ph type="sldNum" sz="quarter" idx="12"/>
          </p:nvPr>
        </p:nvSpPr>
        <p:spPr/>
        <p:txBody>
          <a:bodyPr/>
          <a:lstStyle/>
          <a:p>
            <a:fld id="{CC304D63-359C-45A1-BCAC-43EFB57DEC17}" type="slidenum">
              <a:rPr lang="en-IN" smtClean="0"/>
              <a:t>‹#›</a:t>
            </a:fld>
            <a:endParaRPr lang="en-IN"/>
          </a:p>
        </p:txBody>
      </p:sp>
    </p:spTree>
    <p:extLst>
      <p:ext uri="{BB962C8B-B14F-4D97-AF65-F5344CB8AC3E}">
        <p14:creationId xmlns:p14="http://schemas.microsoft.com/office/powerpoint/2010/main" val="3513991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160B4D-018C-041F-5401-1D338FF0FBB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814A3A3-F938-9E48-7759-CECED82984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851B4FC-65EA-2D50-6B6C-FF21D4587139}"/>
              </a:ext>
            </a:extLst>
          </p:cNvPr>
          <p:cNvSpPr>
            <a:spLocks noGrp="1"/>
          </p:cNvSpPr>
          <p:nvPr>
            <p:ph type="dt" sz="half" idx="10"/>
          </p:nvPr>
        </p:nvSpPr>
        <p:spPr/>
        <p:txBody>
          <a:bodyPr/>
          <a:lstStyle/>
          <a:p>
            <a:fld id="{A233009E-F1F8-4AE7-8EB7-C0A660A93E39}" type="datetimeFigureOut">
              <a:rPr lang="en-IN" smtClean="0"/>
              <a:t>14-11-2024</a:t>
            </a:fld>
            <a:endParaRPr lang="en-IN"/>
          </a:p>
        </p:txBody>
      </p:sp>
      <p:sp>
        <p:nvSpPr>
          <p:cNvPr id="5" name="Footer Placeholder 4">
            <a:extLst>
              <a:ext uri="{FF2B5EF4-FFF2-40B4-BE49-F238E27FC236}">
                <a16:creationId xmlns:a16="http://schemas.microsoft.com/office/drawing/2014/main" id="{EAD4DCC5-8A8F-487D-9381-6012228B159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656D69C-551C-9851-01CF-BF6A1B89639F}"/>
              </a:ext>
            </a:extLst>
          </p:cNvPr>
          <p:cNvSpPr>
            <a:spLocks noGrp="1"/>
          </p:cNvSpPr>
          <p:nvPr>
            <p:ph type="sldNum" sz="quarter" idx="12"/>
          </p:nvPr>
        </p:nvSpPr>
        <p:spPr/>
        <p:txBody>
          <a:bodyPr/>
          <a:lstStyle/>
          <a:p>
            <a:fld id="{CC304D63-359C-45A1-BCAC-43EFB57DEC17}" type="slidenum">
              <a:rPr lang="en-IN" smtClean="0"/>
              <a:t>‹#›</a:t>
            </a:fld>
            <a:endParaRPr lang="en-IN"/>
          </a:p>
        </p:txBody>
      </p:sp>
    </p:spTree>
    <p:extLst>
      <p:ext uri="{BB962C8B-B14F-4D97-AF65-F5344CB8AC3E}">
        <p14:creationId xmlns:p14="http://schemas.microsoft.com/office/powerpoint/2010/main" val="3489340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FF543-88CF-D84C-AD02-9F8A1279964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D8196D3-A51F-53EB-BDB3-52A283575A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665FAEB-055B-D250-C08D-3B036BB4FE80}"/>
              </a:ext>
            </a:extLst>
          </p:cNvPr>
          <p:cNvSpPr>
            <a:spLocks noGrp="1"/>
          </p:cNvSpPr>
          <p:nvPr>
            <p:ph type="dt" sz="half" idx="10"/>
          </p:nvPr>
        </p:nvSpPr>
        <p:spPr/>
        <p:txBody>
          <a:bodyPr/>
          <a:lstStyle/>
          <a:p>
            <a:fld id="{A233009E-F1F8-4AE7-8EB7-C0A660A93E39}" type="datetimeFigureOut">
              <a:rPr lang="en-IN" smtClean="0"/>
              <a:t>14-11-2024</a:t>
            </a:fld>
            <a:endParaRPr lang="en-IN"/>
          </a:p>
        </p:txBody>
      </p:sp>
      <p:sp>
        <p:nvSpPr>
          <p:cNvPr id="5" name="Footer Placeholder 4">
            <a:extLst>
              <a:ext uri="{FF2B5EF4-FFF2-40B4-BE49-F238E27FC236}">
                <a16:creationId xmlns:a16="http://schemas.microsoft.com/office/drawing/2014/main" id="{A0878694-6466-3830-D8F2-7361C94632D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80EB1C0-C614-E5EA-0195-5323870AF47B}"/>
              </a:ext>
            </a:extLst>
          </p:cNvPr>
          <p:cNvSpPr>
            <a:spLocks noGrp="1"/>
          </p:cNvSpPr>
          <p:nvPr>
            <p:ph type="sldNum" sz="quarter" idx="12"/>
          </p:nvPr>
        </p:nvSpPr>
        <p:spPr/>
        <p:txBody>
          <a:bodyPr/>
          <a:lstStyle/>
          <a:p>
            <a:fld id="{CC304D63-359C-45A1-BCAC-43EFB57DEC17}" type="slidenum">
              <a:rPr lang="en-IN" smtClean="0"/>
              <a:t>‹#›</a:t>
            </a:fld>
            <a:endParaRPr lang="en-IN"/>
          </a:p>
        </p:txBody>
      </p:sp>
    </p:spTree>
    <p:extLst>
      <p:ext uri="{BB962C8B-B14F-4D97-AF65-F5344CB8AC3E}">
        <p14:creationId xmlns:p14="http://schemas.microsoft.com/office/powerpoint/2010/main" val="155648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D2065-C2B2-CC22-B1F5-1BEA396613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E7F0FA0C-92D1-2E91-4DC4-5B17D0DD3F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FAE23F-13B1-374D-AD78-80D283841B4D}"/>
              </a:ext>
            </a:extLst>
          </p:cNvPr>
          <p:cNvSpPr>
            <a:spLocks noGrp="1"/>
          </p:cNvSpPr>
          <p:nvPr>
            <p:ph type="dt" sz="half" idx="10"/>
          </p:nvPr>
        </p:nvSpPr>
        <p:spPr/>
        <p:txBody>
          <a:bodyPr/>
          <a:lstStyle/>
          <a:p>
            <a:fld id="{A233009E-F1F8-4AE7-8EB7-C0A660A93E39}" type="datetimeFigureOut">
              <a:rPr lang="en-IN" smtClean="0"/>
              <a:t>14-11-2024</a:t>
            </a:fld>
            <a:endParaRPr lang="en-IN"/>
          </a:p>
        </p:txBody>
      </p:sp>
      <p:sp>
        <p:nvSpPr>
          <p:cNvPr id="5" name="Footer Placeholder 4">
            <a:extLst>
              <a:ext uri="{FF2B5EF4-FFF2-40B4-BE49-F238E27FC236}">
                <a16:creationId xmlns:a16="http://schemas.microsoft.com/office/drawing/2014/main" id="{0D8951EB-B479-505B-BD4D-986D7EDCF16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7C12204-D896-62D5-D6B1-A1374152AB00}"/>
              </a:ext>
            </a:extLst>
          </p:cNvPr>
          <p:cNvSpPr>
            <a:spLocks noGrp="1"/>
          </p:cNvSpPr>
          <p:nvPr>
            <p:ph type="sldNum" sz="quarter" idx="12"/>
          </p:nvPr>
        </p:nvSpPr>
        <p:spPr/>
        <p:txBody>
          <a:bodyPr/>
          <a:lstStyle/>
          <a:p>
            <a:fld id="{CC304D63-359C-45A1-BCAC-43EFB57DEC17}" type="slidenum">
              <a:rPr lang="en-IN" smtClean="0"/>
              <a:t>‹#›</a:t>
            </a:fld>
            <a:endParaRPr lang="en-IN"/>
          </a:p>
        </p:txBody>
      </p:sp>
    </p:spTree>
    <p:extLst>
      <p:ext uri="{BB962C8B-B14F-4D97-AF65-F5344CB8AC3E}">
        <p14:creationId xmlns:p14="http://schemas.microsoft.com/office/powerpoint/2010/main" val="1877135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52A16-9CE7-680E-A852-F40D33114A0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E1B149C-4020-A583-D5E7-4D5DDC0174E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B9803F96-7F35-3748-2FAA-D076EC897D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DB9E005-7AEF-DE19-BF70-5071BB7DAA34}"/>
              </a:ext>
            </a:extLst>
          </p:cNvPr>
          <p:cNvSpPr>
            <a:spLocks noGrp="1"/>
          </p:cNvSpPr>
          <p:nvPr>
            <p:ph type="dt" sz="half" idx="10"/>
          </p:nvPr>
        </p:nvSpPr>
        <p:spPr/>
        <p:txBody>
          <a:bodyPr/>
          <a:lstStyle/>
          <a:p>
            <a:fld id="{A233009E-F1F8-4AE7-8EB7-C0A660A93E39}" type="datetimeFigureOut">
              <a:rPr lang="en-IN" smtClean="0"/>
              <a:t>14-11-2024</a:t>
            </a:fld>
            <a:endParaRPr lang="en-IN"/>
          </a:p>
        </p:txBody>
      </p:sp>
      <p:sp>
        <p:nvSpPr>
          <p:cNvPr id="6" name="Footer Placeholder 5">
            <a:extLst>
              <a:ext uri="{FF2B5EF4-FFF2-40B4-BE49-F238E27FC236}">
                <a16:creationId xmlns:a16="http://schemas.microsoft.com/office/drawing/2014/main" id="{886022ED-51EC-AF5D-ADF2-8A6BEEDB244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F93B137-4069-7CE1-5F9D-AB0A73952DD0}"/>
              </a:ext>
            </a:extLst>
          </p:cNvPr>
          <p:cNvSpPr>
            <a:spLocks noGrp="1"/>
          </p:cNvSpPr>
          <p:nvPr>
            <p:ph type="sldNum" sz="quarter" idx="12"/>
          </p:nvPr>
        </p:nvSpPr>
        <p:spPr/>
        <p:txBody>
          <a:bodyPr/>
          <a:lstStyle/>
          <a:p>
            <a:fld id="{CC304D63-359C-45A1-BCAC-43EFB57DEC17}" type="slidenum">
              <a:rPr lang="en-IN" smtClean="0"/>
              <a:t>‹#›</a:t>
            </a:fld>
            <a:endParaRPr lang="en-IN"/>
          </a:p>
        </p:txBody>
      </p:sp>
    </p:spTree>
    <p:extLst>
      <p:ext uri="{BB962C8B-B14F-4D97-AF65-F5344CB8AC3E}">
        <p14:creationId xmlns:p14="http://schemas.microsoft.com/office/powerpoint/2010/main" val="177612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E91C6-969B-3230-F3F9-E50CD7D6314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B455224-77A5-8D21-A782-74BF980D94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26C312-3DD6-EE52-0268-88C96EFDDE6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F37D5D8-88B2-7B24-4888-B3C6B0F1CD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47BF201-13D7-3F43-A73F-A0786E6C386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FE68E14D-DDDF-AD55-6E61-1235C8402103}"/>
              </a:ext>
            </a:extLst>
          </p:cNvPr>
          <p:cNvSpPr>
            <a:spLocks noGrp="1"/>
          </p:cNvSpPr>
          <p:nvPr>
            <p:ph type="dt" sz="half" idx="10"/>
          </p:nvPr>
        </p:nvSpPr>
        <p:spPr/>
        <p:txBody>
          <a:bodyPr/>
          <a:lstStyle/>
          <a:p>
            <a:fld id="{A233009E-F1F8-4AE7-8EB7-C0A660A93E39}" type="datetimeFigureOut">
              <a:rPr lang="en-IN" smtClean="0"/>
              <a:t>14-11-2024</a:t>
            </a:fld>
            <a:endParaRPr lang="en-IN"/>
          </a:p>
        </p:txBody>
      </p:sp>
      <p:sp>
        <p:nvSpPr>
          <p:cNvPr id="8" name="Footer Placeholder 7">
            <a:extLst>
              <a:ext uri="{FF2B5EF4-FFF2-40B4-BE49-F238E27FC236}">
                <a16:creationId xmlns:a16="http://schemas.microsoft.com/office/drawing/2014/main" id="{43E68942-D028-8BDB-4702-DB519E4BD8EE}"/>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6F90F833-4B86-0AE7-9514-9A99E746780C}"/>
              </a:ext>
            </a:extLst>
          </p:cNvPr>
          <p:cNvSpPr>
            <a:spLocks noGrp="1"/>
          </p:cNvSpPr>
          <p:nvPr>
            <p:ph type="sldNum" sz="quarter" idx="12"/>
          </p:nvPr>
        </p:nvSpPr>
        <p:spPr/>
        <p:txBody>
          <a:bodyPr/>
          <a:lstStyle/>
          <a:p>
            <a:fld id="{CC304D63-359C-45A1-BCAC-43EFB57DEC17}" type="slidenum">
              <a:rPr lang="en-IN" smtClean="0"/>
              <a:t>‹#›</a:t>
            </a:fld>
            <a:endParaRPr lang="en-IN"/>
          </a:p>
        </p:txBody>
      </p:sp>
    </p:spTree>
    <p:extLst>
      <p:ext uri="{BB962C8B-B14F-4D97-AF65-F5344CB8AC3E}">
        <p14:creationId xmlns:p14="http://schemas.microsoft.com/office/powerpoint/2010/main" val="3784928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36A13-D868-AC07-2E49-66829EB35937}"/>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0863BE7A-93E2-CD8E-0260-41717E4F41C1}"/>
              </a:ext>
            </a:extLst>
          </p:cNvPr>
          <p:cNvSpPr>
            <a:spLocks noGrp="1"/>
          </p:cNvSpPr>
          <p:nvPr>
            <p:ph type="dt" sz="half" idx="10"/>
          </p:nvPr>
        </p:nvSpPr>
        <p:spPr/>
        <p:txBody>
          <a:bodyPr/>
          <a:lstStyle/>
          <a:p>
            <a:fld id="{A233009E-F1F8-4AE7-8EB7-C0A660A93E39}" type="datetimeFigureOut">
              <a:rPr lang="en-IN" smtClean="0"/>
              <a:t>14-11-2024</a:t>
            </a:fld>
            <a:endParaRPr lang="en-IN"/>
          </a:p>
        </p:txBody>
      </p:sp>
      <p:sp>
        <p:nvSpPr>
          <p:cNvPr id="4" name="Footer Placeholder 3">
            <a:extLst>
              <a:ext uri="{FF2B5EF4-FFF2-40B4-BE49-F238E27FC236}">
                <a16:creationId xmlns:a16="http://schemas.microsoft.com/office/drawing/2014/main" id="{CF34FF87-1A61-02CC-AE67-82BFA4BC088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19752617-9291-E6EA-1F37-F85F57D8FFA3}"/>
              </a:ext>
            </a:extLst>
          </p:cNvPr>
          <p:cNvSpPr>
            <a:spLocks noGrp="1"/>
          </p:cNvSpPr>
          <p:nvPr>
            <p:ph type="sldNum" sz="quarter" idx="12"/>
          </p:nvPr>
        </p:nvSpPr>
        <p:spPr/>
        <p:txBody>
          <a:bodyPr/>
          <a:lstStyle/>
          <a:p>
            <a:fld id="{CC304D63-359C-45A1-BCAC-43EFB57DEC17}" type="slidenum">
              <a:rPr lang="en-IN" smtClean="0"/>
              <a:t>‹#›</a:t>
            </a:fld>
            <a:endParaRPr lang="en-IN"/>
          </a:p>
        </p:txBody>
      </p:sp>
    </p:spTree>
    <p:extLst>
      <p:ext uri="{BB962C8B-B14F-4D97-AF65-F5344CB8AC3E}">
        <p14:creationId xmlns:p14="http://schemas.microsoft.com/office/powerpoint/2010/main" val="597990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50E06D-F5D6-9915-6C06-10BA13831F9C}"/>
              </a:ext>
            </a:extLst>
          </p:cNvPr>
          <p:cNvSpPr>
            <a:spLocks noGrp="1"/>
          </p:cNvSpPr>
          <p:nvPr>
            <p:ph type="dt" sz="half" idx="10"/>
          </p:nvPr>
        </p:nvSpPr>
        <p:spPr/>
        <p:txBody>
          <a:bodyPr/>
          <a:lstStyle/>
          <a:p>
            <a:fld id="{A233009E-F1F8-4AE7-8EB7-C0A660A93E39}" type="datetimeFigureOut">
              <a:rPr lang="en-IN" smtClean="0"/>
              <a:t>14-11-2024</a:t>
            </a:fld>
            <a:endParaRPr lang="en-IN"/>
          </a:p>
        </p:txBody>
      </p:sp>
      <p:sp>
        <p:nvSpPr>
          <p:cNvPr id="3" name="Footer Placeholder 2">
            <a:extLst>
              <a:ext uri="{FF2B5EF4-FFF2-40B4-BE49-F238E27FC236}">
                <a16:creationId xmlns:a16="http://schemas.microsoft.com/office/drawing/2014/main" id="{7C369141-0017-4663-479E-95AAA5CCA75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3EAF418E-183D-3D23-FA27-809DB374B4DD}"/>
              </a:ext>
            </a:extLst>
          </p:cNvPr>
          <p:cNvSpPr>
            <a:spLocks noGrp="1"/>
          </p:cNvSpPr>
          <p:nvPr>
            <p:ph type="sldNum" sz="quarter" idx="12"/>
          </p:nvPr>
        </p:nvSpPr>
        <p:spPr/>
        <p:txBody>
          <a:bodyPr/>
          <a:lstStyle/>
          <a:p>
            <a:fld id="{CC304D63-359C-45A1-BCAC-43EFB57DEC17}" type="slidenum">
              <a:rPr lang="en-IN" smtClean="0"/>
              <a:t>‹#›</a:t>
            </a:fld>
            <a:endParaRPr lang="en-IN"/>
          </a:p>
        </p:txBody>
      </p:sp>
    </p:spTree>
    <p:extLst>
      <p:ext uri="{BB962C8B-B14F-4D97-AF65-F5344CB8AC3E}">
        <p14:creationId xmlns:p14="http://schemas.microsoft.com/office/powerpoint/2010/main" val="3282252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3B513-FA12-EC2B-2536-940FA09635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5034F6E-D50B-EC16-26AC-DF29445ED8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8280AF94-1FD8-D96F-D0D1-9A9DC3B51A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07695A-DACB-AF56-B0E0-55B7BE99A50E}"/>
              </a:ext>
            </a:extLst>
          </p:cNvPr>
          <p:cNvSpPr>
            <a:spLocks noGrp="1"/>
          </p:cNvSpPr>
          <p:nvPr>
            <p:ph type="dt" sz="half" idx="10"/>
          </p:nvPr>
        </p:nvSpPr>
        <p:spPr/>
        <p:txBody>
          <a:bodyPr/>
          <a:lstStyle/>
          <a:p>
            <a:fld id="{A233009E-F1F8-4AE7-8EB7-C0A660A93E39}" type="datetimeFigureOut">
              <a:rPr lang="en-IN" smtClean="0"/>
              <a:t>14-11-2024</a:t>
            </a:fld>
            <a:endParaRPr lang="en-IN"/>
          </a:p>
        </p:txBody>
      </p:sp>
      <p:sp>
        <p:nvSpPr>
          <p:cNvPr id="6" name="Footer Placeholder 5">
            <a:extLst>
              <a:ext uri="{FF2B5EF4-FFF2-40B4-BE49-F238E27FC236}">
                <a16:creationId xmlns:a16="http://schemas.microsoft.com/office/drawing/2014/main" id="{936231E6-827E-A50D-59E0-C7544782BD4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74A3BA5-6390-C100-C759-BCB2FAA14DED}"/>
              </a:ext>
            </a:extLst>
          </p:cNvPr>
          <p:cNvSpPr>
            <a:spLocks noGrp="1"/>
          </p:cNvSpPr>
          <p:nvPr>
            <p:ph type="sldNum" sz="quarter" idx="12"/>
          </p:nvPr>
        </p:nvSpPr>
        <p:spPr/>
        <p:txBody>
          <a:bodyPr/>
          <a:lstStyle/>
          <a:p>
            <a:fld id="{CC304D63-359C-45A1-BCAC-43EFB57DEC17}" type="slidenum">
              <a:rPr lang="en-IN" smtClean="0"/>
              <a:t>‹#›</a:t>
            </a:fld>
            <a:endParaRPr lang="en-IN"/>
          </a:p>
        </p:txBody>
      </p:sp>
    </p:spTree>
    <p:extLst>
      <p:ext uri="{BB962C8B-B14F-4D97-AF65-F5344CB8AC3E}">
        <p14:creationId xmlns:p14="http://schemas.microsoft.com/office/powerpoint/2010/main" val="830165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EA984-29BF-EB33-771B-DDAA737FF7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A21F697F-1C55-AB29-C179-527ACA28BD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C413B20-C7F4-A511-FDC1-2286D88283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AE5D7B-1590-0E4B-CF08-22635CC77301}"/>
              </a:ext>
            </a:extLst>
          </p:cNvPr>
          <p:cNvSpPr>
            <a:spLocks noGrp="1"/>
          </p:cNvSpPr>
          <p:nvPr>
            <p:ph type="dt" sz="half" idx="10"/>
          </p:nvPr>
        </p:nvSpPr>
        <p:spPr/>
        <p:txBody>
          <a:bodyPr/>
          <a:lstStyle/>
          <a:p>
            <a:fld id="{A233009E-F1F8-4AE7-8EB7-C0A660A93E39}" type="datetimeFigureOut">
              <a:rPr lang="en-IN" smtClean="0"/>
              <a:t>14-11-2024</a:t>
            </a:fld>
            <a:endParaRPr lang="en-IN"/>
          </a:p>
        </p:txBody>
      </p:sp>
      <p:sp>
        <p:nvSpPr>
          <p:cNvPr id="6" name="Footer Placeholder 5">
            <a:extLst>
              <a:ext uri="{FF2B5EF4-FFF2-40B4-BE49-F238E27FC236}">
                <a16:creationId xmlns:a16="http://schemas.microsoft.com/office/drawing/2014/main" id="{AB87CD04-6EC2-20A1-F6A3-6F94705740A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EF53792-8CC4-9E48-8046-6F828F751869}"/>
              </a:ext>
            </a:extLst>
          </p:cNvPr>
          <p:cNvSpPr>
            <a:spLocks noGrp="1"/>
          </p:cNvSpPr>
          <p:nvPr>
            <p:ph type="sldNum" sz="quarter" idx="12"/>
          </p:nvPr>
        </p:nvSpPr>
        <p:spPr/>
        <p:txBody>
          <a:bodyPr/>
          <a:lstStyle/>
          <a:p>
            <a:fld id="{CC304D63-359C-45A1-BCAC-43EFB57DEC17}" type="slidenum">
              <a:rPr lang="en-IN" smtClean="0"/>
              <a:t>‹#›</a:t>
            </a:fld>
            <a:endParaRPr lang="en-IN"/>
          </a:p>
        </p:txBody>
      </p:sp>
    </p:spTree>
    <p:extLst>
      <p:ext uri="{BB962C8B-B14F-4D97-AF65-F5344CB8AC3E}">
        <p14:creationId xmlns:p14="http://schemas.microsoft.com/office/powerpoint/2010/main" val="2035890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0101BB-41E8-53F2-EFAC-3982AED3F0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6CEE202-CA62-478F-ABCB-928E4DE7A6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4A00A2E-4E5A-DFEA-2563-956C82A6D7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3009E-F1F8-4AE7-8EB7-C0A660A93E39}" type="datetimeFigureOut">
              <a:rPr lang="en-IN" smtClean="0"/>
              <a:t>14-11-2024</a:t>
            </a:fld>
            <a:endParaRPr lang="en-IN"/>
          </a:p>
        </p:txBody>
      </p:sp>
      <p:sp>
        <p:nvSpPr>
          <p:cNvPr id="5" name="Footer Placeholder 4">
            <a:extLst>
              <a:ext uri="{FF2B5EF4-FFF2-40B4-BE49-F238E27FC236}">
                <a16:creationId xmlns:a16="http://schemas.microsoft.com/office/drawing/2014/main" id="{29F464DB-198F-E5ED-675A-44324C9B6A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CD06AD97-CB2C-A164-103D-D23F0DE73E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304D63-359C-45A1-BCAC-43EFB57DEC17}" type="slidenum">
              <a:rPr lang="en-IN" smtClean="0"/>
              <a:t>‹#›</a:t>
            </a:fld>
            <a:endParaRPr lang="en-IN"/>
          </a:p>
        </p:txBody>
      </p:sp>
    </p:spTree>
    <p:extLst>
      <p:ext uri="{BB962C8B-B14F-4D97-AF65-F5344CB8AC3E}">
        <p14:creationId xmlns:p14="http://schemas.microsoft.com/office/powerpoint/2010/main" val="2737707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5F76EE-29FB-35DA-2850-2AA58BC6355F}"/>
              </a:ext>
            </a:extLst>
          </p:cNvPr>
          <p:cNvSpPr>
            <a:spLocks noGrp="1"/>
          </p:cNvSpPr>
          <p:nvPr>
            <p:ph idx="1"/>
          </p:nvPr>
        </p:nvSpPr>
        <p:spPr>
          <a:xfrm>
            <a:off x="838200" y="986963"/>
            <a:ext cx="10515600" cy="4351338"/>
          </a:xfrm>
        </p:spPr>
        <p:txBody>
          <a:bodyPr/>
          <a:lstStyle/>
          <a:p>
            <a:pPr marL="0" indent="0" algn="just">
              <a:buNone/>
            </a:pPr>
            <a:r>
              <a:rPr lang="en-US" dirty="0">
                <a:solidFill>
                  <a:srgbClr val="FF0000"/>
                </a:solidFill>
                <a:latin typeface="Times New Roman" panose="02020603050405020304" pitchFamily="18" charset="0"/>
                <a:cs typeface="Times New Roman" panose="02020603050405020304" pitchFamily="18" charset="0"/>
              </a:rPr>
              <a:t>INCLUSION IN EDUCATION- A HUMAN RIGHT </a:t>
            </a:r>
          </a:p>
          <a:p>
            <a:pPr marL="0" indent="0" algn="just">
              <a:buNone/>
            </a:pPr>
            <a:endParaRPr lang="en-IN" dirty="0">
              <a:latin typeface="Times New Roman" panose="02020603050405020304" pitchFamily="18" charset="0"/>
              <a:cs typeface="Times New Roman" panose="02020603050405020304" pitchFamily="18" charset="0"/>
            </a:endParaRPr>
          </a:p>
          <a:p>
            <a:pPr algn="just"/>
            <a:r>
              <a:rPr lang="en-IN" dirty="0">
                <a:latin typeface="Times New Roman" panose="02020603050405020304" pitchFamily="18" charset="0"/>
                <a:cs typeface="Times New Roman" panose="02020603050405020304" pitchFamily="18" charset="0"/>
              </a:rPr>
              <a:t>Education is a human right, so inclusion in education is important, so that each individual irrespective of their disability or any other kind of discrimination can be provided education.</a:t>
            </a:r>
          </a:p>
          <a:p>
            <a:pPr marL="0" indent="0" algn="just">
              <a:buNone/>
            </a:pPr>
            <a:endParaRPr lang="en-IN" dirty="0">
              <a:latin typeface="Times New Roman" panose="02020603050405020304" pitchFamily="18" charset="0"/>
              <a:cs typeface="Times New Roman" panose="02020603050405020304" pitchFamily="18" charset="0"/>
            </a:endParaRPr>
          </a:p>
          <a:p>
            <a:pPr algn="just"/>
            <a:r>
              <a:rPr lang="en-IN" dirty="0">
                <a:latin typeface="Times New Roman" panose="02020603050405020304" pitchFamily="18" charset="0"/>
                <a:cs typeface="Times New Roman" panose="02020603050405020304" pitchFamily="18" charset="0"/>
              </a:rPr>
              <a:t>The principles of inclusion that are set out in various international declarations can be used as a foundation. These can be interpreted and adapted to the context of individual countries</a:t>
            </a:r>
          </a:p>
          <a:p>
            <a:pPr marL="0" indent="0">
              <a:buNone/>
            </a:pPr>
            <a:endParaRPr lang="en-IN" dirty="0"/>
          </a:p>
          <a:p>
            <a:pPr marL="0" indent="0">
              <a:buNone/>
            </a:pPr>
            <a:endParaRPr lang="en-US" dirty="0"/>
          </a:p>
        </p:txBody>
      </p:sp>
    </p:spTree>
    <p:extLst>
      <p:ext uri="{BB962C8B-B14F-4D97-AF65-F5344CB8AC3E}">
        <p14:creationId xmlns:p14="http://schemas.microsoft.com/office/powerpoint/2010/main" val="2828145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7F2170-26D9-DF78-8670-DB58347D5BD4}"/>
              </a:ext>
            </a:extLst>
          </p:cNvPr>
          <p:cNvSpPr>
            <a:spLocks noGrp="1"/>
          </p:cNvSpPr>
          <p:nvPr>
            <p:ph idx="1"/>
          </p:nvPr>
        </p:nvSpPr>
        <p:spPr>
          <a:xfrm>
            <a:off x="1364672" y="984574"/>
            <a:ext cx="10005291" cy="4888851"/>
          </a:xfrm>
        </p:spPr>
        <p:txBody>
          <a:bodyPr>
            <a:normAutofit fontScale="92500"/>
          </a:bodyPr>
          <a:lstStyle/>
          <a:p>
            <a:pPr marL="0" indent="0" algn="just">
              <a:buNone/>
            </a:pPr>
            <a:r>
              <a:rPr lang="en-US" dirty="0">
                <a:solidFill>
                  <a:srgbClr val="FF0000"/>
                </a:solidFill>
                <a:latin typeface="Times New Roman" panose="02020603050405020304" pitchFamily="18" charset="0"/>
                <a:cs typeface="Times New Roman" panose="02020603050405020304" pitchFamily="18" charset="0"/>
              </a:rPr>
              <a:t>UN(CRPD) Convention on the Rights of Persons with Disabilities(2006):</a:t>
            </a:r>
          </a:p>
          <a:p>
            <a:pPr marL="0" indent="0" algn="just">
              <a:buNone/>
            </a:pPr>
            <a:endParaRPr lang="en-US" dirty="0">
              <a:solidFill>
                <a:srgbClr val="FF0000"/>
              </a:solidFill>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Article 24 recognizes the right of persons with disabilities to education in an Inclusive Education System</a:t>
            </a:r>
          </a:p>
          <a:p>
            <a:pPr algn="just"/>
            <a:r>
              <a:rPr lang="en-US" dirty="0">
                <a:latin typeface="Times New Roman" panose="02020603050405020304" pitchFamily="18" charset="0"/>
                <a:cs typeface="Times New Roman" panose="02020603050405020304" pitchFamily="18" charset="0"/>
              </a:rPr>
              <a:t>They set out the central elements that need to be addressed in order to ensure the right to access to education, right to quality education, and right to respect in the learning environment.</a:t>
            </a:r>
          </a:p>
          <a:p>
            <a:pPr algn="just"/>
            <a:r>
              <a:rPr lang="en-US" dirty="0">
                <a:latin typeface="Times New Roman" panose="02020603050405020304" pitchFamily="18" charset="0"/>
                <a:cs typeface="Times New Roman" panose="02020603050405020304" pitchFamily="18" charset="0"/>
              </a:rPr>
              <a:t>CRPD , which is the first international human rights treaty of the 21</a:t>
            </a:r>
            <a:r>
              <a:rPr lang="en-US" baseline="30000" dirty="0">
                <a:latin typeface="Times New Roman" panose="02020603050405020304" pitchFamily="18" charset="0"/>
                <a:cs typeface="Times New Roman" panose="02020603050405020304" pitchFamily="18" charset="0"/>
              </a:rPr>
              <a:t>st</a:t>
            </a:r>
            <a:r>
              <a:rPr lang="en-US" dirty="0">
                <a:latin typeface="Times New Roman" panose="02020603050405020304" pitchFamily="18" charset="0"/>
                <a:cs typeface="Times New Roman" panose="02020603050405020304" pitchFamily="18" charset="0"/>
              </a:rPr>
              <a:t> century, fills a considerable gap in international human rights law.</a:t>
            </a:r>
          </a:p>
          <a:p>
            <a:pPr algn="just"/>
            <a:r>
              <a:rPr lang="en-US" dirty="0">
                <a:latin typeface="Times New Roman" panose="02020603050405020304" pitchFamily="18" charset="0"/>
                <a:cs typeface="Times New Roman" panose="02020603050405020304" pitchFamily="18" charset="0"/>
              </a:rPr>
              <a:t>The CPRD was accepted in 2006 and entered in force on 3 May 2008.</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6619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5514A06-E9F9-F54F-DAA6-52CC22A5C46E}"/>
              </a:ext>
            </a:extLst>
          </p:cNvPr>
          <p:cNvSpPr txBox="1"/>
          <p:nvPr/>
        </p:nvSpPr>
        <p:spPr>
          <a:xfrm>
            <a:off x="1468582" y="954328"/>
            <a:ext cx="9509760" cy="5109091"/>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A rights-based approach to education is founded upon three principles:</a:t>
            </a:r>
          </a:p>
          <a:p>
            <a:pPr marL="3429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 </a:t>
            </a:r>
            <a:r>
              <a:rPr lang="en-US" sz="2800" dirty="0">
                <a:solidFill>
                  <a:srgbClr val="FF0000"/>
                </a:solidFill>
                <a:latin typeface="Times New Roman" panose="02020603050405020304" pitchFamily="18" charset="0"/>
                <a:cs typeface="Times New Roman" panose="02020603050405020304" pitchFamily="18" charset="0"/>
              </a:rPr>
              <a:t>Access</a:t>
            </a:r>
            <a:r>
              <a:rPr lang="en-US" sz="2800" dirty="0">
                <a:latin typeface="Times New Roman" panose="02020603050405020304" pitchFamily="18" charset="0"/>
                <a:cs typeface="Times New Roman" panose="02020603050405020304" pitchFamily="18" charset="0"/>
              </a:rPr>
              <a:t> to free and compulsory education</a:t>
            </a:r>
          </a:p>
          <a:p>
            <a:pPr marL="342900" indent="-342900">
              <a:buFont typeface="Arial" panose="020B0604020202020204" pitchFamily="34" charset="0"/>
              <a:buChar char="•"/>
            </a:pPr>
            <a:r>
              <a:rPr lang="en-US" sz="2800" dirty="0">
                <a:solidFill>
                  <a:srgbClr val="FF0000"/>
                </a:solidFill>
                <a:latin typeface="Times New Roman" panose="02020603050405020304" pitchFamily="18" charset="0"/>
                <a:cs typeface="Times New Roman" panose="02020603050405020304" pitchFamily="18" charset="0"/>
              </a:rPr>
              <a:t>Equality</a:t>
            </a:r>
            <a:r>
              <a:rPr lang="en-US" sz="2800" dirty="0">
                <a:latin typeface="Times New Roman" panose="02020603050405020304" pitchFamily="18" charset="0"/>
                <a:cs typeface="Times New Roman" panose="02020603050405020304" pitchFamily="18" charset="0"/>
              </a:rPr>
              <a:t>, Inclusion and non-discrimination</a:t>
            </a:r>
          </a:p>
          <a:p>
            <a:pPr marL="3429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The right to </a:t>
            </a:r>
            <a:r>
              <a:rPr lang="en-US" sz="2800" dirty="0">
                <a:solidFill>
                  <a:srgbClr val="FF0000"/>
                </a:solidFill>
                <a:latin typeface="Times New Roman" panose="02020603050405020304" pitchFamily="18" charset="0"/>
                <a:cs typeface="Times New Roman" panose="02020603050405020304" pitchFamily="18" charset="0"/>
              </a:rPr>
              <a:t>quality education</a:t>
            </a:r>
            <a:r>
              <a:rPr lang="en-US" sz="2800" dirty="0">
                <a:latin typeface="Times New Roman" panose="02020603050405020304" pitchFamily="18" charset="0"/>
                <a:cs typeface="Times New Roman" panose="02020603050405020304" pitchFamily="18" charset="0"/>
              </a:rPr>
              <a:t>, content and processes.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At the core of inclusive education is the human right to education , pronounced in the Universal Declaration of Human Rights in 1948 </a:t>
            </a:r>
            <a:r>
              <a:rPr lang="en-US" sz="2800" dirty="0" err="1">
                <a:latin typeface="Times New Roman" panose="02020603050405020304" pitchFamily="18" charset="0"/>
                <a:cs typeface="Times New Roman" panose="02020603050405020304" pitchFamily="18" charset="0"/>
              </a:rPr>
              <a:t>swhich</a:t>
            </a:r>
            <a:r>
              <a:rPr lang="en-US" sz="2800" dirty="0">
                <a:latin typeface="Times New Roman" panose="02020603050405020304" pitchFamily="18" charset="0"/>
                <a:cs typeface="Times New Roman" panose="02020603050405020304" pitchFamily="18" charset="0"/>
              </a:rPr>
              <a:t> states, “everyone has the right to education . Education shall be fee, </a:t>
            </a:r>
            <a:r>
              <a:rPr lang="en-US" sz="2800" dirty="0" err="1">
                <a:latin typeface="Times New Roman" panose="02020603050405020304" pitchFamily="18" charset="0"/>
                <a:cs typeface="Times New Roman" panose="02020603050405020304" pitchFamily="18" charset="0"/>
              </a:rPr>
              <a:t>atleast</a:t>
            </a:r>
            <a:r>
              <a:rPr lang="en-US" sz="2800" dirty="0">
                <a:latin typeface="Times New Roman" panose="02020603050405020304" pitchFamily="18" charset="0"/>
                <a:cs typeface="Times New Roman" panose="02020603050405020304" pitchFamily="18" charset="0"/>
              </a:rPr>
              <a:t> in the elementary and fundamental stages.” Elementary education shall be compulsory</a:t>
            </a:r>
          </a:p>
          <a:p>
            <a:endParaRPr lang="en-IN" dirty="0"/>
          </a:p>
        </p:txBody>
      </p:sp>
    </p:spTree>
    <p:extLst>
      <p:ext uri="{BB962C8B-B14F-4D97-AF65-F5344CB8AC3E}">
        <p14:creationId xmlns:p14="http://schemas.microsoft.com/office/powerpoint/2010/main" val="1930122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28F79D-3357-0B0C-55DF-DB3CEFAA74A1}"/>
              </a:ext>
            </a:extLst>
          </p:cNvPr>
          <p:cNvSpPr>
            <a:spLocks noGrp="1"/>
          </p:cNvSpPr>
          <p:nvPr>
            <p:ph idx="1"/>
          </p:nvPr>
        </p:nvSpPr>
        <p:spPr>
          <a:xfrm>
            <a:off x="838200" y="1068244"/>
            <a:ext cx="10515600" cy="4351338"/>
          </a:xfrm>
        </p:spPr>
        <p:txBody>
          <a:bodyPr/>
          <a:lstStyle/>
          <a:p>
            <a:r>
              <a:rPr lang="en-US" dirty="0">
                <a:solidFill>
                  <a:srgbClr val="FF0000"/>
                </a:solidFill>
                <a:latin typeface="Times New Roman" panose="02020603050405020304" pitchFamily="18" charset="0"/>
                <a:cs typeface="Times New Roman" panose="02020603050405020304" pitchFamily="18" charset="0"/>
              </a:rPr>
              <a:t>UNESCO Convention against Discrimination in Education (1960)</a:t>
            </a:r>
          </a:p>
          <a:p>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This convention, which entered into force on may22, 1962 and is UNESCO’S first major international instrument which has binding force in international law</a:t>
            </a:r>
          </a:p>
          <a:p>
            <a:pPr algn="just"/>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It prohibits all discrimination based on race, </a:t>
            </a:r>
            <a:r>
              <a:rPr lang="en-US" dirty="0" err="1">
                <a:latin typeface="Times New Roman" panose="02020603050405020304" pitchFamily="18" charset="0"/>
                <a:cs typeface="Times New Roman" panose="02020603050405020304" pitchFamily="18" charset="0"/>
              </a:rPr>
              <a:t>colour</a:t>
            </a:r>
            <a:r>
              <a:rPr lang="en-US" dirty="0">
                <a:latin typeface="Times New Roman" panose="02020603050405020304" pitchFamily="18" charset="0"/>
                <a:cs typeface="Times New Roman" panose="02020603050405020304" pitchFamily="18" charset="0"/>
              </a:rPr>
              <a:t>, sex, language, religion, political or other opinion, national or social origins, economic condition or birth</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7143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C89BAE-E53E-01A3-945A-C373AF29CC5D}"/>
              </a:ext>
            </a:extLst>
          </p:cNvPr>
          <p:cNvSpPr>
            <a:spLocks noGrp="1"/>
          </p:cNvSpPr>
          <p:nvPr>
            <p:ph idx="1"/>
          </p:nvPr>
        </p:nvSpPr>
        <p:spPr>
          <a:xfrm>
            <a:off x="838200" y="1400752"/>
            <a:ext cx="10515600" cy="4351338"/>
          </a:xfrm>
        </p:spPr>
        <p:txBody>
          <a:bodyPr/>
          <a:lstStyle/>
          <a:p>
            <a:r>
              <a:rPr lang="en-US" dirty="0">
                <a:solidFill>
                  <a:srgbClr val="FF0000"/>
                </a:solidFill>
                <a:latin typeface="Times New Roman" panose="02020603050405020304" pitchFamily="18" charset="0"/>
                <a:cs typeface="Times New Roman" panose="02020603050405020304" pitchFamily="18" charset="0"/>
              </a:rPr>
              <a:t>UN Declaration for right of disable persons (1975):</a:t>
            </a:r>
          </a:p>
          <a:p>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Statement adopted by the United Nations(UN) General Assembly on December 9, 1975. In essence, the Declaration on the Right of Disable Persons states that all person with disability have the same rights as other persons</a:t>
            </a:r>
          </a:p>
          <a:p>
            <a:endParaRPr lang="en-IN" dirty="0"/>
          </a:p>
        </p:txBody>
      </p:sp>
    </p:spTree>
    <p:extLst>
      <p:ext uri="{BB962C8B-B14F-4D97-AF65-F5344CB8AC3E}">
        <p14:creationId xmlns:p14="http://schemas.microsoft.com/office/powerpoint/2010/main" val="3157800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B12201-CCE3-FA0B-EACA-821BD03CAE9D}"/>
              </a:ext>
            </a:extLst>
          </p:cNvPr>
          <p:cNvSpPr>
            <a:spLocks noGrp="1"/>
          </p:cNvSpPr>
          <p:nvPr>
            <p:ph idx="1"/>
          </p:nvPr>
        </p:nvSpPr>
        <p:spPr>
          <a:xfrm>
            <a:off x="838200" y="1253331"/>
            <a:ext cx="10515600" cy="4351338"/>
          </a:xfrm>
        </p:spPr>
        <p:txBody>
          <a:bodyPr/>
          <a:lstStyle/>
          <a:p>
            <a:pPr marL="0" indent="0" algn="just">
              <a:buNone/>
            </a:pPr>
            <a:r>
              <a:rPr lang="en-US" dirty="0">
                <a:solidFill>
                  <a:srgbClr val="FF0000"/>
                </a:solidFill>
                <a:latin typeface="Times New Roman" panose="02020603050405020304" pitchFamily="18" charset="0"/>
                <a:cs typeface="Times New Roman" panose="02020603050405020304" pitchFamily="18" charset="0"/>
              </a:rPr>
              <a:t>Convention on the Elimination of all Forms of Discrimination against Women(1979):</a:t>
            </a:r>
          </a:p>
          <a:p>
            <a:pPr marL="0" indent="0" algn="just">
              <a:buNone/>
            </a:pPr>
            <a:r>
              <a:rPr lang="en-US" dirty="0">
                <a:latin typeface="Times New Roman" panose="02020603050405020304" pitchFamily="18" charset="0"/>
                <a:cs typeface="Times New Roman" panose="02020603050405020304" pitchFamily="18" charset="0"/>
              </a:rPr>
              <a:t>The convention defines discrimination against women as any distinction, exclusion or restriction made on the basis of sex.</a:t>
            </a: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r>
              <a:rPr lang="en-US" dirty="0">
                <a:solidFill>
                  <a:srgbClr val="FF0000"/>
                </a:solidFill>
                <a:latin typeface="Times New Roman" panose="02020603050405020304" pitchFamily="18" charset="0"/>
                <a:cs typeface="Times New Roman" panose="02020603050405020304" pitchFamily="18" charset="0"/>
              </a:rPr>
              <a:t>United Nation’s Conference on Right of Children:</a:t>
            </a:r>
          </a:p>
          <a:p>
            <a:pPr algn="just"/>
            <a:r>
              <a:rPr lang="en-US" dirty="0">
                <a:latin typeface="Times New Roman" panose="02020603050405020304" pitchFamily="18" charset="0"/>
                <a:cs typeface="Times New Roman" panose="02020603050405020304" pitchFamily="18" charset="0"/>
              </a:rPr>
              <a:t>State ensures right of children without discrimination</a:t>
            </a:r>
          </a:p>
          <a:p>
            <a:pPr algn="just"/>
            <a:r>
              <a:rPr lang="en-US" dirty="0">
                <a:latin typeface="Times New Roman" panose="02020603050405020304" pitchFamily="18" charset="0"/>
                <a:cs typeface="Times New Roman" panose="02020603050405020304" pitchFamily="18" charset="0"/>
              </a:rPr>
              <a:t>State recognizes the rights of disable children and will make special arrangement for care of them</a:t>
            </a:r>
          </a:p>
          <a:p>
            <a:pPr marL="0" indent="0">
              <a:buNone/>
            </a:pPr>
            <a:endParaRPr lang="en-IN" dirty="0"/>
          </a:p>
        </p:txBody>
      </p:sp>
    </p:spTree>
    <p:extLst>
      <p:ext uri="{BB962C8B-B14F-4D97-AF65-F5344CB8AC3E}">
        <p14:creationId xmlns:p14="http://schemas.microsoft.com/office/powerpoint/2010/main" val="1927992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E8E141-F230-C12F-DDF1-9E9AA699BD31}"/>
              </a:ext>
            </a:extLst>
          </p:cNvPr>
          <p:cNvSpPr>
            <a:spLocks noGrp="1"/>
          </p:cNvSpPr>
          <p:nvPr>
            <p:ph idx="1"/>
          </p:nvPr>
        </p:nvSpPr>
        <p:spPr>
          <a:xfrm>
            <a:off x="1246678" y="1493476"/>
            <a:ext cx="9698644" cy="4351338"/>
          </a:xfrm>
        </p:spPr>
        <p:txBody>
          <a:bodyPr/>
          <a:lstStyle/>
          <a:p>
            <a:r>
              <a:rPr lang="en-US" dirty="0">
                <a:latin typeface="Times New Roman" panose="02020603050405020304" pitchFamily="18" charset="0"/>
                <a:cs typeface="Times New Roman" panose="02020603050405020304" pitchFamily="18" charset="0"/>
              </a:rPr>
              <a:t>State will ensure for satisfactory and active participation in the society of the mental and physically disable children</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err="1">
                <a:solidFill>
                  <a:srgbClr val="FF0000"/>
                </a:solidFill>
                <a:latin typeface="Times New Roman" panose="02020603050405020304" pitchFamily="18" charset="0"/>
                <a:cs typeface="Times New Roman" panose="02020603050405020304" pitchFamily="18" charset="0"/>
              </a:rPr>
              <a:t>Jomtein</a:t>
            </a:r>
            <a:r>
              <a:rPr lang="en-US" dirty="0">
                <a:solidFill>
                  <a:srgbClr val="FF0000"/>
                </a:solidFill>
                <a:latin typeface="Times New Roman" panose="02020603050405020304" pitchFamily="18" charset="0"/>
                <a:cs typeface="Times New Roman" panose="02020603050405020304" pitchFamily="18" charset="0"/>
              </a:rPr>
              <a:t> World Declaration on Education for All(1990):</a:t>
            </a:r>
          </a:p>
          <a:p>
            <a:pPr marL="0" indent="0">
              <a:buNone/>
            </a:pPr>
            <a:r>
              <a:rPr lang="en-US" dirty="0">
                <a:latin typeface="Times New Roman" panose="02020603050405020304" pitchFamily="18" charset="0"/>
                <a:cs typeface="Times New Roman" panose="02020603050405020304" pitchFamily="18" charset="0"/>
              </a:rPr>
              <a:t>Highlights the dedication to a child focused teaching method where singular contrasts are acknowledged as a challenge and not an issue</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8267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40E28F-70F6-BA00-C62A-07EF87544D08}"/>
              </a:ext>
            </a:extLst>
          </p:cNvPr>
          <p:cNvSpPr>
            <a:spLocks noGrp="1"/>
          </p:cNvSpPr>
          <p:nvPr>
            <p:ph idx="1"/>
          </p:nvPr>
        </p:nvSpPr>
        <p:spPr>
          <a:xfrm>
            <a:off x="1134918" y="1105189"/>
            <a:ext cx="9922164" cy="4351338"/>
          </a:xfrm>
        </p:spPr>
        <p:txBody>
          <a:bodyPr/>
          <a:lstStyle/>
          <a:p>
            <a:pPr marL="0" indent="0" algn="just">
              <a:buNone/>
            </a:pPr>
            <a:r>
              <a:rPr lang="en-US" dirty="0">
                <a:solidFill>
                  <a:srgbClr val="FF0000"/>
                </a:solidFill>
                <a:latin typeface="Times New Roman" panose="02020603050405020304" pitchFamily="18" charset="0"/>
                <a:cs typeface="Times New Roman" panose="02020603050405020304" pitchFamily="18" charset="0"/>
              </a:rPr>
              <a:t>Salamanca statement and Framework for Action( UNESCO,1994)</a:t>
            </a:r>
          </a:p>
          <a:p>
            <a:pPr algn="just"/>
            <a:r>
              <a:rPr lang="en-US" dirty="0">
                <a:latin typeface="Times New Roman" panose="02020603050405020304" pitchFamily="18" charset="0"/>
                <a:cs typeface="Times New Roman" panose="02020603050405020304" pitchFamily="18" charset="0"/>
              </a:rPr>
              <a:t>Reinforces the schools obligation to accommodate all children, regardless of their physical , intellectual, social, emotional, linguistic or other conditions.</a:t>
            </a:r>
          </a:p>
          <a:p>
            <a:pPr algn="just"/>
            <a:r>
              <a:rPr lang="en-US" dirty="0">
                <a:latin typeface="Times New Roman" panose="02020603050405020304" pitchFamily="18" charset="0"/>
                <a:cs typeface="Times New Roman" panose="02020603050405020304" pitchFamily="18" charset="0"/>
              </a:rPr>
              <a:t>Further, more than 92 governments and 25 worldwide associations considered the essential arrangement shifts required to advance the approach of inclusive education, along these lines empowering schools to serve all pupils, especially those with special education needs.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2359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A341C4-F7C6-9170-3DB3-DE3B84D03AF6}"/>
              </a:ext>
            </a:extLst>
          </p:cNvPr>
          <p:cNvSpPr>
            <a:spLocks noGrp="1"/>
          </p:cNvSpPr>
          <p:nvPr>
            <p:ph idx="1"/>
          </p:nvPr>
        </p:nvSpPr>
        <p:spPr>
          <a:xfrm>
            <a:off x="912091" y="1332403"/>
            <a:ext cx="10515600" cy="4351338"/>
          </a:xfrm>
        </p:spPr>
        <p:txBody>
          <a:bodyPr/>
          <a:lstStyle/>
          <a:p>
            <a:pPr marL="0" indent="0" algn="just">
              <a:buNone/>
            </a:pPr>
            <a:r>
              <a:rPr lang="en-US" dirty="0">
                <a:solidFill>
                  <a:srgbClr val="FF0000"/>
                </a:solidFill>
                <a:latin typeface="Times New Roman" panose="02020603050405020304" pitchFamily="18" charset="0"/>
                <a:cs typeface="Times New Roman" panose="02020603050405020304" pitchFamily="18" charset="0"/>
              </a:rPr>
              <a:t>Dakar Framework for Action (Dakar World Education Conference, (UNESCO,2000)):</a:t>
            </a:r>
          </a:p>
          <a:p>
            <a:pPr marL="0" indent="0" algn="just">
              <a:buNone/>
            </a:pPr>
            <a:r>
              <a:rPr lang="en-US" dirty="0">
                <a:latin typeface="Times New Roman" panose="02020603050405020304" pitchFamily="18" charset="0"/>
                <a:cs typeface="Times New Roman" panose="02020603050405020304" pitchFamily="18" charset="0"/>
              </a:rPr>
              <a:t>In notes on the Dakar Framework for Action(2000), the World Education Forum highlights the importance of Inclusive Education and reiterates that “the inclusion of children with various educationally disadvantaged positions, such as children with special needs, from ethnic minorities, remote communities and other excluded from education, must be an integral part of strategies to achieve universal primary education”</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1710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59BA17-C541-0632-5BB3-CD5D3EC29CF3}"/>
              </a:ext>
            </a:extLst>
          </p:cNvPr>
          <p:cNvSpPr>
            <a:spLocks noGrp="1"/>
          </p:cNvSpPr>
          <p:nvPr>
            <p:ph idx="1"/>
          </p:nvPr>
        </p:nvSpPr>
        <p:spPr>
          <a:xfrm>
            <a:off x="1139536" y="979574"/>
            <a:ext cx="9912927" cy="4351338"/>
          </a:xfrm>
        </p:spPr>
        <p:txBody>
          <a:bodyPr/>
          <a:lstStyle/>
          <a:p>
            <a:pPr marL="0" indent="0" algn="just">
              <a:buNone/>
            </a:pPr>
            <a:r>
              <a:rPr lang="en-US" dirty="0" err="1">
                <a:solidFill>
                  <a:srgbClr val="FF0000"/>
                </a:solidFill>
                <a:latin typeface="Times New Roman" panose="02020603050405020304" pitchFamily="18" charset="0"/>
                <a:cs typeface="Times New Roman" panose="02020603050405020304" pitchFamily="18" charset="0"/>
              </a:rPr>
              <a:t>Biwako</a:t>
            </a:r>
            <a:r>
              <a:rPr lang="en-US" dirty="0">
                <a:solidFill>
                  <a:srgbClr val="FF0000"/>
                </a:solidFill>
                <a:latin typeface="Times New Roman" panose="02020603050405020304" pitchFamily="18" charset="0"/>
                <a:cs typeface="Times New Roman" panose="02020603050405020304" pitchFamily="18" charset="0"/>
              </a:rPr>
              <a:t> Millenium Framework:</a:t>
            </a:r>
          </a:p>
          <a:p>
            <a:pPr marL="0" indent="0" algn="just">
              <a:buNone/>
            </a:pPr>
            <a:r>
              <a:rPr lang="en-US" dirty="0">
                <a:latin typeface="Times New Roman" panose="02020603050405020304" pitchFamily="18" charset="0"/>
                <a:cs typeface="Times New Roman" panose="02020603050405020304" pitchFamily="18" charset="0"/>
              </a:rPr>
              <a:t>In may 2002 the United Nations Economic and Social Commission for Asia and the Pacific(ESCAP) adopted the resolution “Promoting an inclusive, barrier-free and rights based society for people with disabilities in the Asian and Pacific regions in the 21</a:t>
            </a:r>
            <a:r>
              <a:rPr lang="en-US" baseline="30000" dirty="0">
                <a:latin typeface="Times New Roman" panose="02020603050405020304" pitchFamily="18" charset="0"/>
                <a:cs typeface="Times New Roman" panose="02020603050405020304" pitchFamily="18" charset="0"/>
              </a:rPr>
              <a:t>st</a:t>
            </a:r>
            <a:r>
              <a:rPr lang="en-US" dirty="0">
                <a:latin typeface="Times New Roman" panose="02020603050405020304" pitchFamily="18" charset="0"/>
                <a:cs typeface="Times New Roman" panose="02020603050405020304" pitchFamily="18" charset="0"/>
              </a:rPr>
              <a:t> century”</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8606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699</Words>
  <Application>Microsoft Office PowerPoint</Application>
  <PresentationFormat>Widescreen</PresentationFormat>
  <Paragraphs>42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sagorika neog</dc:creator>
  <cp:lastModifiedBy>sagorika neog</cp:lastModifiedBy>
  <cp:revision>3</cp:revision>
  <dcterms:created xsi:type="dcterms:W3CDTF">2024-11-14T05:19:10Z</dcterms:created>
  <dcterms:modified xsi:type="dcterms:W3CDTF">2024-11-14T05:28:08Z</dcterms:modified>
</cp:coreProperties>
</file>