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59"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83" d="100"/>
          <a:sy n="83" d="100"/>
        </p:scale>
        <p:origin x="5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9179C-490E-3230-903B-E02C334B4C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B56AEA68-C17E-08CF-2155-0E6FBF9AD2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481070A-96B1-E0DB-BDC0-62B3C8AF9287}"/>
              </a:ext>
            </a:extLst>
          </p:cNvPr>
          <p:cNvSpPr>
            <a:spLocks noGrp="1"/>
          </p:cNvSpPr>
          <p:nvPr>
            <p:ph type="dt" sz="half" idx="10"/>
          </p:nvPr>
        </p:nvSpPr>
        <p:spPr/>
        <p:txBody>
          <a:bodyPr/>
          <a:lstStyle/>
          <a:p>
            <a:fld id="{4F2A15F0-6C71-4293-85A8-FC18053614DC}" type="datetimeFigureOut">
              <a:rPr lang="en-IN" smtClean="0"/>
              <a:t>07-11-2024</a:t>
            </a:fld>
            <a:endParaRPr lang="en-IN"/>
          </a:p>
        </p:txBody>
      </p:sp>
      <p:sp>
        <p:nvSpPr>
          <p:cNvPr id="5" name="Footer Placeholder 4">
            <a:extLst>
              <a:ext uri="{FF2B5EF4-FFF2-40B4-BE49-F238E27FC236}">
                <a16:creationId xmlns:a16="http://schemas.microsoft.com/office/drawing/2014/main" id="{D065464D-ACF0-0C3A-C25A-B73226697BF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0898238-5C91-B928-816A-FBB8AA0F621F}"/>
              </a:ext>
            </a:extLst>
          </p:cNvPr>
          <p:cNvSpPr>
            <a:spLocks noGrp="1"/>
          </p:cNvSpPr>
          <p:nvPr>
            <p:ph type="sldNum" sz="quarter" idx="12"/>
          </p:nvPr>
        </p:nvSpPr>
        <p:spPr/>
        <p:txBody>
          <a:bodyPr/>
          <a:lstStyle/>
          <a:p>
            <a:fld id="{CCA4AE67-0807-429A-82E6-D8CCF856A188}" type="slidenum">
              <a:rPr lang="en-IN" smtClean="0"/>
              <a:t>‹#›</a:t>
            </a:fld>
            <a:endParaRPr lang="en-IN"/>
          </a:p>
        </p:txBody>
      </p:sp>
    </p:spTree>
    <p:extLst>
      <p:ext uri="{BB962C8B-B14F-4D97-AF65-F5344CB8AC3E}">
        <p14:creationId xmlns:p14="http://schemas.microsoft.com/office/powerpoint/2010/main" val="2871070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E81F5-F57C-8DB7-9374-EDD54FBF089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FF3CB2D-B9B0-8B53-AF3C-D4323FCDEB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BEC172B-2112-5FC4-5D9F-B96F0FCC449F}"/>
              </a:ext>
            </a:extLst>
          </p:cNvPr>
          <p:cNvSpPr>
            <a:spLocks noGrp="1"/>
          </p:cNvSpPr>
          <p:nvPr>
            <p:ph type="dt" sz="half" idx="10"/>
          </p:nvPr>
        </p:nvSpPr>
        <p:spPr/>
        <p:txBody>
          <a:bodyPr/>
          <a:lstStyle/>
          <a:p>
            <a:fld id="{4F2A15F0-6C71-4293-85A8-FC18053614DC}" type="datetimeFigureOut">
              <a:rPr lang="en-IN" smtClean="0"/>
              <a:t>07-11-2024</a:t>
            </a:fld>
            <a:endParaRPr lang="en-IN"/>
          </a:p>
        </p:txBody>
      </p:sp>
      <p:sp>
        <p:nvSpPr>
          <p:cNvPr id="5" name="Footer Placeholder 4">
            <a:extLst>
              <a:ext uri="{FF2B5EF4-FFF2-40B4-BE49-F238E27FC236}">
                <a16:creationId xmlns:a16="http://schemas.microsoft.com/office/drawing/2014/main" id="{FB9AF089-BC70-C4E5-9D7F-D31EF3C48B4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BB2F125-2DC2-5414-4826-CE5DA836A08E}"/>
              </a:ext>
            </a:extLst>
          </p:cNvPr>
          <p:cNvSpPr>
            <a:spLocks noGrp="1"/>
          </p:cNvSpPr>
          <p:nvPr>
            <p:ph type="sldNum" sz="quarter" idx="12"/>
          </p:nvPr>
        </p:nvSpPr>
        <p:spPr/>
        <p:txBody>
          <a:bodyPr/>
          <a:lstStyle/>
          <a:p>
            <a:fld id="{CCA4AE67-0807-429A-82E6-D8CCF856A188}" type="slidenum">
              <a:rPr lang="en-IN" smtClean="0"/>
              <a:t>‹#›</a:t>
            </a:fld>
            <a:endParaRPr lang="en-IN"/>
          </a:p>
        </p:txBody>
      </p:sp>
    </p:spTree>
    <p:extLst>
      <p:ext uri="{BB962C8B-B14F-4D97-AF65-F5344CB8AC3E}">
        <p14:creationId xmlns:p14="http://schemas.microsoft.com/office/powerpoint/2010/main" val="3045285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27AED-2BF6-2021-D9E0-E7FFF394EFE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ADE2003-279A-3DDE-DEA7-8EEAFCF28E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254E705-D60C-5F44-B947-A14B237C2963}"/>
              </a:ext>
            </a:extLst>
          </p:cNvPr>
          <p:cNvSpPr>
            <a:spLocks noGrp="1"/>
          </p:cNvSpPr>
          <p:nvPr>
            <p:ph type="dt" sz="half" idx="10"/>
          </p:nvPr>
        </p:nvSpPr>
        <p:spPr/>
        <p:txBody>
          <a:bodyPr/>
          <a:lstStyle/>
          <a:p>
            <a:fld id="{4F2A15F0-6C71-4293-85A8-FC18053614DC}" type="datetimeFigureOut">
              <a:rPr lang="en-IN" smtClean="0"/>
              <a:t>07-11-2024</a:t>
            </a:fld>
            <a:endParaRPr lang="en-IN"/>
          </a:p>
        </p:txBody>
      </p:sp>
      <p:sp>
        <p:nvSpPr>
          <p:cNvPr id="5" name="Footer Placeholder 4">
            <a:extLst>
              <a:ext uri="{FF2B5EF4-FFF2-40B4-BE49-F238E27FC236}">
                <a16:creationId xmlns:a16="http://schemas.microsoft.com/office/drawing/2014/main" id="{C954361F-2AA3-6C20-19D0-69A0123D46B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7508785-13D1-5AAE-036F-E94E1933D9F3}"/>
              </a:ext>
            </a:extLst>
          </p:cNvPr>
          <p:cNvSpPr>
            <a:spLocks noGrp="1"/>
          </p:cNvSpPr>
          <p:nvPr>
            <p:ph type="sldNum" sz="quarter" idx="12"/>
          </p:nvPr>
        </p:nvSpPr>
        <p:spPr/>
        <p:txBody>
          <a:bodyPr/>
          <a:lstStyle/>
          <a:p>
            <a:fld id="{CCA4AE67-0807-429A-82E6-D8CCF856A188}" type="slidenum">
              <a:rPr lang="en-IN" smtClean="0"/>
              <a:t>‹#›</a:t>
            </a:fld>
            <a:endParaRPr lang="en-IN"/>
          </a:p>
        </p:txBody>
      </p:sp>
    </p:spTree>
    <p:extLst>
      <p:ext uri="{BB962C8B-B14F-4D97-AF65-F5344CB8AC3E}">
        <p14:creationId xmlns:p14="http://schemas.microsoft.com/office/powerpoint/2010/main" val="2119528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472A4-1C1B-9F45-5B18-66C1CD0CBEB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64ABBAD-77D4-2805-4020-EB96157AC9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D65B277-38F7-981E-34CA-E3111D13DABE}"/>
              </a:ext>
            </a:extLst>
          </p:cNvPr>
          <p:cNvSpPr>
            <a:spLocks noGrp="1"/>
          </p:cNvSpPr>
          <p:nvPr>
            <p:ph type="dt" sz="half" idx="10"/>
          </p:nvPr>
        </p:nvSpPr>
        <p:spPr/>
        <p:txBody>
          <a:bodyPr/>
          <a:lstStyle/>
          <a:p>
            <a:fld id="{4F2A15F0-6C71-4293-85A8-FC18053614DC}" type="datetimeFigureOut">
              <a:rPr lang="en-IN" smtClean="0"/>
              <a:t>07-11-2024</a:t>
            </a:fld>
            <a:endParaRPr lang="en-IN"/>
          </a:p>
        </p:txBody>
      </p:sp>
      <p:sp>
        <p:nvSpPr>
          <p:cNvPr id="5" name="Footer Placeholder 4">
            <a:extLst>
              <a:ext uri="{FF2B5EF4-FFF2-40B4-BE49-F238E27FC236}">
                <a16:creationId xmlns:a16="http://schemas.microsoft.com/office/drawing/2014/main" id="{465B5F11-42B4-3C32-11B8-DAD153FD81B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EB80967-2A8F-AABF-F961-C08772192F0B}"/>
              </a:ext>
            </a:extLst>
          </p:cNvPr>
          <p:cNvSpPr>
            <a:spLocks noGrp="1"/>
          </p:cNvSpPr>
          <p:nvPr>
            <p:ph type="sldNum" sz="quarter" idx="12"/>
          </p:nvPr>
        </p:nvSpPr>
        <p:spPr/>
        <p:txBody>
          <a:bodyPr/>
          <a:lstStyle/>
          <a:p>
            <a:fld id="{CCA4AE67-0807-429A-82E6-D8CCF856A188}" type="slidenum">
              <a:rPr lang="en-IN" smtClean="0"/>
              <a:t>‹#›</a:t>
            </a:fld>
            <a:endParaRPr lang="en-IN"/>
          </a:p>
        </p:txBody>
      </p:sp>
    </p:spTree>
    <p:extLst>
      <p:ext uri="{BB962C8B-B14F-4D97-AF65-F5344CB8AC3E}">
        <p14:creationId xmlns:p14="http://schemas.microsoft.com/office/powerpoint/2010/main" val="3013398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0741E-0102-F644-8F07-F3FB9CD4B1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0B0B4B40-839D-44E6-E74C-E777CD2959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3163F1A-33EC-3052-4978-05C1D0CB531E}"/>
              </a:ext>
            </a:extLst>
          </p:cNvPr>
          <p:cNvSpPr>
            <a:spLocks noGrp="1"/>
          </p:cNvSpPr>
          <p:nvPr>
            <p:ph type="dt" sz="half" idx="10"/>
          </p:nvPr>
        </p:nvSpPr>
        <p:spPr/>
        <p:txBody>
          <a:bodyPr/>
          <a:lstStyle/>
          <a:p>
            <a:fld id="{4F2A15F0-6C71-4293-85A8-FC18053614DC}" type="datetimeFigureOut">
              <a:rPr lang="en-IN" smtClean="0"/>
              <a:t>07-11-2024</a:t>
            </a:fld>
            <a:endParaRPr lang="en-IN"/>
          </a:p>
        </p:txBody>
      </p:sp>
      <p:sp>
        <p:nvSpPr>
          <p:cNvPr id="5" name="Footer Placeholder 4">
            <a:extLst>
              <a:ext uri="{FF2B5EF4-FFF2-40B4-BE49-F238E27FC236}">
                <a16:creationId xmlns:a16="http://schemas.microsoft.com/office/drawing/2014/main" id="{1B0EC5F5-9F88-8249-E27A-A962935FFEA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51B5B09-B2F8-74ED-C738-CDC25891664C}"/>
              </a:ext>
            </a:extLst>
          </p:cNvPr>
          <p:cNvSpPr>
            <a:spLocks noGrp="1"/>
          </p:cNvSpPr>
          <p:nvPr>
            <p:ph type="sldNum" sz="quarter" idx="12"/>
          </p:nvPr>
        </p:nvSpPr>
        <p:spPr/>
        <p:txBody>
          <a:bodyPr/>
          <a:lstStyle/>
          <a:p>
            <a:fld id="{CCA4AE67-0807-429A-82E6-D8CCF856A188}" type="slidenum">
              <a:rPr lang="en-IN" smtClean="0"/>
              <a:t>‹#›</a:t>
            </a:fld>
            <a:endParaRPr lang="en-IN"/>
          </a:p>
        </p:txBody>
      </p:sp>
    </p:spTree>
    <p:extLst>
      <p:ext uri="{BB962C8B-B14F-4D97-AF65-F5344CB8AC3E}">
        <p14:creationId xmlns:p14="http://schemas.microsoft.com/office/powerpoint/2010/main" val="3942672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0A6BE-032F-DA1B-218F-0E2EDCEC8F1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DC982B2-5488-7AED-281E-780F2742A36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F6DF1E48-7E95-D3D6-EE5E-DC5E11A5CB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22B1FA8B-2274-C26E-A12F-BF116911D1B3}"/>
              </a:ext>
            </a:extLst>
          </p:cNvPr>
          <p:cNvSpPr>
            <a:spLocks noGrp="1"/>
          </p:cNvSpPr>
          <p:nvPr>
            <p:ph type="dt" sz="half" idx="10"/>
          </p:nvPr>
        </p:nvSpPr>
        <p:spPr/>
        <p:txBody>
          <a:bodyPr/>
          <a:lstStyle/>
          <a:p>
            <a:fld id="{4F2A15F0-6C71-4293-85A8-FC18053614DC}" type="datetimeFigureOut">
              <a:rPr lang="en-IN" smtClean="0"/>
              <a:t>07-11-2024</a:t>
            </a:fld>
            <a:endParaRPr lang="en-IN"/>
          </a:p>
        </p:txBody>
      </p:sp>
      <p:sp>
        <p:nvSpPr>
          <p:cNvPr id="6" name="Footer Placeholder 5">
            <a:extLst>
              <a:ext uri="{FF2B5EF4-FFF2-40B4-BE49-F238E27FC236}">
                <a16:creationId xmlns:a16="http://schemas.microsoft.com/office/drawing/2014/main" id="{A042A7B6-722F-4717-8478-4B5C3EC482F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FD1FF3B-0015-1599-6AEE-B9C4C8ABBC9F}"/>
              </a:ext>
            </a:extLst>
          </p:cNvPr>
          <p:cNvSpPr>
            <a:spLocks noGrp="1"/>
          </p:cNvSpPr>
          <p:nvPr>
            <p:ph type="sldNum" sz="quarter" idx="12"/>
          </p:nvPr>
        </p:nvSpPr>
        <p:spPr/>
        <p:txBody>
          <a:bodyPr/>
          <a:lstStyle/>
          <a:p>
            <a:fld id="{CCA4AE67-0807-429A-82E6-D8CCF856A188}" type="slidenum">
              <a:rPr lang="en-IN" smtClean="0"/>
              <a:t>‹#›</a:t>
            </a:fld>
            <a:endParaRPr lang="en-IN"/>
          </a:p>
        </p:txBody>
      </p:sp>
    </p:spTree>
    <p:extLst>
      <p:ext uri="{BB962C8B-B14F-4D97-AF65-F5344CB8AC3E}">
        <p14:creationId xmlns:p14="http://schemas.microsoft.com/office/powerpoint/2010/main" val="3700312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E2826-DB6B-9A74-5D70-CAB30F598FF9}"/>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5134E7C-DC28-D707-B197-E587B35ACD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FD52F00-03AB-474F-8FA6-CF9A2839EB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1CBFB53-568A-003C-FEFD-54A264743B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A7531E9-D2E9-EDD4-A748-C0C38B16AE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A8988F70-6C3D-8AB3-57C4-203732A3E54C}"/>
              </a:ext>
            </a:extLst>
          </p:cNvPr>
          <p:cNvSpPr>
            <a:spLocks noGrp="1"/>
          </p:cNvSpPr>
          <p:nvPr>
            <p:ph type="dt" sz="half" idx="10"/>
          </p:nvPr>
        </p:nvSpPr>
        <p:spPr/>
        <p:txBody>
          <a:bodyPr/>
          <a:lstStyle/>
          <a:p>
            <a:fld id="{4F2A15F0-6C71-4293-85A8-FC18053614DC}" type="datetimeFigureOut">
              <a:rPr lang="en-IN" smtClean="0"/>
              <a:t>07-11-2024</a:t>
            </a:fld>
            <a:endParaRPr lang="en-IN"/>
          </a:p>
        </p:txBody>
      </p:sp>
      <p:sp>
        <p:nvSpPr>
          <p:cNvPr id="8" name="Footer Placeholder 7">
            <a:extLst>
              <a:ext uri="{FF2B5EF4-FFF2-40B4-BE49-F238E27FC236}">
                <a16:creationId xmlns:a16="http://schemas.microsoft.com/office/drawing/2014/main" id="{1FAA82F8-78EF-D8F6-3A54-7E0C42F4C132}"/>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E2A82EF7-B0EE-FBA4-6689-DFCEEA8BBE2D}"/>
              </a:ext>
            </a:extLst>
          </p:cNvPr>
          <p:cNvSpPr>
            <a:spLocks noGrp="1"/>
          </p:cNvSpPr>
          <p:nvPr>
            <p:ph type="sldNum" sz="quarter" idx="12"/>
          </p:nvPr>
        </p:nvSpPr>
        <p:spPr/>
        <p:txBody>
          <a:bodyPr/>
          <a:lstStyle/>
          <a:p>
            <a:fld id="{CCA4AE67-0807-429A-82E6-D8CCF856A188}" type="slidenum">
              <a:rPr lang="en-IN" smtClean="0"/>
              <a:t>‹#›</a:t>
            </a:fld>
            <a:endParaRPr lang="en-IN"/>
          </a:p>
        </p:txBody>
      </p:sp>
    </p:spTree>
    <p:extLst>
      <p:ext uri="{BB962C8B-B14F-4D97-AF65-F5344CB8AC3E}">
        <p14:creationId xmlns:p14="http://schemas.microsoft.com/office/powerpoint/2010/main" val="3998939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63CD-C115-DEA5-CB4F-C77A9F03448E}"/>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51041A4-1F2F-B74A-76A7-4913ABC158DB}"/>
              </a:ext>
            </a:extLst>
          </p:cNvPr>
          <p:cNvSpPr>
            <a:spLocks noGrp="1"/>
          </p:cNvSpPr>
          <p:nvPr>
            <p:ph type="dt" sz="half" idx="10"/>
          </p:nvPr>
        </p:nvSpPr>
        <p:spPr/>
        <p:txBody>
          <a:bodyPr/>
          <a:lstStyle/>
          <a:p>
            <a:fld id="{4F2A15F0-6C71-4293-85A8-FC18053614DC}" type="datetimeFigureOut">
              <a:rPr lang="en-IN" smtClean="0"/>
              <a:t>07-11-2024</a:t>
            </a:fld>
            <a:endParaRPr lang="en-IN"/>
          </a:p>
        </p:txBody>
      </p:sp>
      <p:sp>
        <p:nvSpPr>
          <p:cNvPr id="4" name="Footer Placeholder 3">
            <a:extLst>
              <a:ext uri="{FF2B5EF4-FFF2-40B4-BE49-F238E27FC236}">
                <a16:creationId xmlns:a16="http://schemas.microsoft.com/office/drawing/2014/main" id="{747F11CE-6858-4221-1FB9-2D042568677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8DD5C8E3-DF3A-0581-0FA5-53B103A2F07A}"/>
              </a:ext>
            </a:extLst>
          </p:cNvPr>
          <p:cNvSpPr>
            <a:spLocks noGrp="1"/>
          </p:cNvSpPr>
          <p:nvPr>
            <p:ph type="sldNum" sz="quarter" idx="12"/>
          </p:nvPr>
        </p:nvSpPr>
        <p:spPr/>
        <p:txBody>
          <a:bodyPr/>
          <a:lstStyle/>
          <a:p>
            <a:fld id="{CCA4AE67-0807-429A-82E6-D8CCF856A188}" type="slidenum">
              <a:rPr lang="en-IN" smtClean="0"/>
              <a:t>‹#›</a:t>
            </a:fld>
            <a:endParaRPr lang="en-IN"/>
          </a:p>
        </p:txBody>
      </p:sp>
    </p:spTree>
    <p:extLst>
      <p:ext uri="{BB962C8B-B14F-4D97-AF65-F5344CB8AC3E}">
        <p14:creationId xmlns:p14="http://schemas.microsoft.com/office/powerpoint/2010/main" val="3794523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367BC2-84CF-D69F-DE5F-CAF1D00D4CB6}"/>
              </a:ext>
            </a:extLst>
          </p:cNvPr>
          <p:cNvSpPr>
            <a:spLocks noGrp="1"/>
          </p:cNvSpPr>
          <p:nvPr>
            <p:ph type="dt" sz="half" idx="10"/>
          </p:nvPr>
        </p:nvSpPr>
        <p:spPr/>
        <p:txBody>
          <a:bodyPr/>
          <a:lstStyle/>
          <a:p>
            <a:fld id="{4F2A15F0-6C71-4293-85A8-FC18053614DC}" type="datetimeFigureOut">
              <a:rPr lang="en-IN" smtClean="0"/>
              <a:t>07-11-2024</a:t>
            </a:fld>
            <a:endParaRPr lang="en-IN"/>
          </a:p>
        </p:txBody>
      </p:sp>
      <p:sp>
        <p:nvSpPr>
          <p:cNvPr id="3" name="Footer Placeholder 2">
            <a:extLst>
              <a:ext uri="{FF2B5EF4-FFF2-40B4-BE49-F238E27FC236}">
                <a16:creationId xmlns:a16="http://schemas.microsoft.com/office/drawing/2014/main" id="{2A43980A-03C8-181E-967C-71042C76CC6D}"/>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735BB41-8184-4D07-8846-6F20B40D8495}"/>
              </a:ext>
            </a:extLst>
          </p:cNvPr>
          <p:cNvSpPr>
            <a:spLocks noGrp="1"/>
          </p:cNvSpPr>
          <p:nvPr>
            <p:ph type="sldNum" sz="quarter" idx="12"/>
          </p:nvPr>
        </p:nvSpPr>
        <p:spPr/>
        <p:txBody>
          <a:bodyPr/>
          <a:lstStyle/>
          <a:p>
            <a:fld id="{CCA4AE67-0807-429A-82E6-D8CCF856A188}" type="slidenum">
              <a:rPr lang="en-IN" smtClean="0"/>
              <a:t>‹#›</a:t>
            </a:fld>
            <a:endParaRPr lang="en-IN"/>
          </a:p>
        </p:txBody>
      </p:sp>
    </p:spTree>
    <p:extLst>
      <p:ext uri="{BB962C8B-B14F-4D97-AF65-F5344CB8AC3E}">
        <p14:creationId xmlns:p14="http://schemas.microsoft.com/office/powerpoint/2010/main" val="1304482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73317-14FA-29E1-7806-3171883973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9E5587EA-AD78-92E2-AD39-B1CDB8F867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0D24CD11-00A9-EF1C-2556-635B4CC5B8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10F497-C4E3-1653-64D8-C23C37A0301D}"/>
              </a:ext>
            </a:extLst>
          </p:cNvPr>
          <p:cNvSpPr>
            <a:spLocks noGrp="1"/>
          </p:cNvSpPr>
          <p:nvPr>
            <p:ph type="dt" sz="half" idx="10"/>
          </p:nvPr>
        </p:nvSpPr>
        <p:spPr/>
        <p:txBody>
          <a:bodyPr/>
          <a:lstStyle/>
          <a:p>
            <a:fld id="{4F2A15F0-6C71-4293-85A8-FC18053614DC}" type="datetimeFigureOut">
              <a:rPr lang="en-IN" smtClean="0"/>
              <a:t>07-11-2024</a:t>
            </a:fld>
            <a:endParaRPr lang="en-IN"/>
          </a:p>
        </p:txBody>
      </p:sp>
      <p:sp>
        <p:nvSpPr>
          <p:cNvPr id="6" name="Footer Placeholder 5">
            <a:extLst>
              <a:ext uri="{FF2B5EF4-FFF2-40B4-BE49-F238E27FC236}">
                <a16:creationId xmlns:a16="http://schemas.microsoft.com/office/drawing/2014/main" id="{A2381DCD-6513-7527-042F-9BE346E1981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B0FA4D5-C891-8970-7C2D-2C4F4745CD28}"/>
              </a:ext>
            </a:extLst>
          </p:cNvPr>
          <p:cNvSpPr>
            <a:spLocks noGrp="1"/>
          </p:cNvSpPr>
          <p:nvPr>
            <p:ph type="sldNum" sz="quarter" idx="12"/>
          </p:nvPr>
        </p:nvSpPr>
        <p:spPr/>
        <p:txBody>
          <a:bodyPr/>
          <a:lstStyle/>
          <a:p>
            <a:fld id="{CCA4AE67-0807-429A-82E6-D8CCF856A188}" type="slidenum">
              <a:rPr lang="en-IN" smtClean="0"/>
              <a:t>‹#›</a:t>
            </a:fld>
            <a:endParaRPr lang="en-IN"/>
          </a:p>
        </p:txBody>
      </p:sp>
    </p:spTree>
    <p:extLst>
      <p:ext uri="{BB962C8B-B14F-4D97-AF65-F5344CB8AC3E}">
        <p14:creationId xmlns:p14="http://schemas.microsoft.com/office/powerpoint/2010/main" val="2651588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E1DE9-855E-E88E-05B2-CA00E4D057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EEC883B-4B6F-A0E4-9150-682A165293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2890647A-8779-650D-A6A2-8C9D76E3FB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53A182-6C66-0FD9-B24F-63FACE7B74C2}"/>
              </a:ext>
            </a:extLst>
          </p:cNvPr>
          <p:cNvSpPr>
            <a:spLocks noGrp="1"/>
          </p:cNvSpPr>
          <p:nvPr>
            <p:ph type="dt" sz="half" idx="10"/>
          </p:nvPr>
        </p:nvSpPr>
        <p:spPr/>
        <p:txBody>
          <a:bodyPr/>
          <a:lstStyle/>
          <a:p>
            <a:fld id="{4F2A15F0-6C71-4293-85A8-FC18053614DC}" type="datetimeFigureOut">
              <a:rPr lang="en-IN" smtClean="0"/>
              <a:t>07-11-2024</a:t>
            </a:fld>
            <a:endParaRPr lang="en-IN"/>
          </a:p>
        </p:txBody>
      </p:sp>
      <p:sp>
        <p:nvSpPr>
          <p:cNvPr id="6" name="Footer Placeholder 5">
            <a:extLst>
              <a:ext uri="{FF2B5EF4-FFF2-40B4-BE49-F238E27FC236}">
                <a16:creationId xmlns:a16="http://schemas.microsoft.com/office/drawing/2014/main" id="{775A8FE7-AF99-5C8D-92C8-3C32E1DCADA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848E93B-F4A7-0B1E-0011-2389F864C888}"/>
              </a:ext>
            </a:extLst>
          </p:cNvPr>
          <p:cNvSpPr>
            <a:spLocks noGrp="1"/>
          </p:cNvSpPr>
          <p:nvPr>
            <p:ph type="sldNum" sz="quarter" idx="12"/>
          </p:nvPr>
        </p:nvSpPr>
        <p:spPr/>
        <p:txBody>
          <a:bodyPr/>
          <a:lstStyle/>
          <a:p>
            <a:fld id="{CCA4AE67-0807-429A-82E6-D8CCF856A188}" type="slidenum">
              <a:rPr lang="en-IN" smtClean="0"/>
              <a:t>‹#›</a:t>
            </a:fld>
            <a:endParaRPr lang="en-IN"/>
          </a:p>
        </p:txBody>
      </p:sp>
    </p:spTree>
    <p:extLst>
      <p:ext uri="{BB962C8B-B14F-4D97-AF65-F5344CB8AC3E}">
        <p14:creationId xmlns:p14="http://schemas.microsoft.com/office/powerpoint/2010/main" val="2298392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BFE647-6DA4-E7D9-94DF-6E9F875ADE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AAF93F8-DAED-6B2F-80D9-FC39358CAD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EFF1FFB-DB21-E388-8CF8-210C78DAAF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2A15F0-6C71-4293-85A8-FC18053614DC}" type="datetimeFigureOut">
              <a:rPr lang="en-IN" smtClean="0"/>
              <a:t>07-11-2024</a:t>
            </a:fld>
            <a:endParaRPr lang="en-IN"/>
          </a:p>
        </p:txBody>
      </p:sp>
      <p:sp>
        <p:nvSpPr>
          <p:cNvPr id="5" name="Footer Placeholder 4">
            <a:extLst>
              <a:ext uri="{FF2B5EF4-FFF2-40B4-BE49-F238E27FC236}">
                <a16:creationId xmlns:a16="http://schemas.microsoft.com/office/drawing/2014/main" id="{4303120D-0616-6301-781D-2CBD313A93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A38BD0DE-6207-B7C8-184F-663D638378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A4AE67-0807-429A-82E6-D8CCF856A188}" type="slidenum">
              <a:rPr lang="en-IN" smtClean="0"/>
              <a:t>‹#›</a:t>
            </a:fld>
            <a:endParaRPr lang="en-IN"/>
          </a:p>
        </p:txBody>
      </p:sp>
    </p:spTree>
    <p:extLst>
      <p:ext uri="{BB962C8B-B14F-4D97-AF65-F5344CB8AC3E}">
        <p14:creationId xmlns:p14="http://schemas.microsoft.com/office/powerpoint/2010/main" val="2113421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C5FCBCF-E090-271F-E9D3-2132DEF37A87}"/>
              </a:ext>
            </a:extLst>
          </p:cNvPr>
          <p:cNvSpPr txBox="1"/>
          <p:nvPr/>
        </p:nvSpPr>
        <p:spPr>
          <a:xfrm>
            <a:off x="1558636" y="1256146"/>
            <a:ext cx="9074727" cy="3970318"/>
          </a:xfrm>
          <a:prstGeom prst="rect">
            <a:avLst/>
          </a:prstGeom>
          <a:noFill/>
        </p:spPr>
        <p:txBody>
          <a:bodyPr wrap="square" rtlCol="0">
            <a:spAutoFit/>
          </a:bodyPr>
          <a:lstStyle/>
          <a:p>
            <a:pPr algn="ctr"/>
            <a:r>
              <a:rPr lang="en-US" sz="2400" b="1" u="sng" dirty="0">
                <a:solidFill>
                  <a:schemeClr val="accent1"/>
                </a:solidFill>
                <a:latin typeface="Times New Roman" panose="02020603050405020304" pitchFamily="18" charset="0"/>
                <a:cs typeface="Times New Roman" panose="02020603050405020304" pitchFamily="18" charset="0"/>
              </a:rPr>
              <a:t>Ethics</a:t>
            </a:r>
          </a:p>
          <a:p>
            <a:pPr algn="ctr"/>
            <a:endParaRPr lang="en-US" sz="2400" dirty="0"/>
          </a:p>
          <a:p>
            <a:pPr algn="just"/>
            <a:r>
              <a:rPr lang="en-US" sz="2400" dirty="0">
                <a:latin typeface="Times New Roman" panose="02020603050405020304" pitchFamily="18" charset="0"/>
                <a:cs typeface="Times New Roman" panose="02020603050405020304" pitchFamily="18" charset="0"/>
              </a:rPr>
              <a:t>Ethics is the system of moral principles , which effects how people make decisions and lead their lives. The word ethics is derived from the Greek word “ </a:t>
            </a:r>
            <a:r>
              <a:rPr lang="en-US" sz="2400" dirty="0" err="1">
                <a:latin typeface="Times New Roman" panose="02020603050405020304" pitchFamily="18" charset="0"/>
                <a:cs typeface="Times New Roman" panose="02020603050405020304" pitchFamily="18" charset="0"/>
              </a:rPr>
              <a:t>Ethica</a:t>
            </a:r>
            <a:r>
              <a:rPr lang="en-US" sz="2400" dirty="0">
                <a:latin typeface="Times New Roman" panose="02020603050405020304" pitchFamily="18" charset="0"/>
                <a:cs typeface="Times New Roman" panose="02020603050405020304" pitchFamily="18" charset="0"/>
              </a:rPr>
              <a:t>” – the word </a:t>
            </a:r>
            <a:r>
              <a:rPr lang="en-US" sz="2400" dirty="0" err="1">
                <a:latin typeface="Times New Roman" panose="02020603050405020304" pitchFamily="18" charset="0"/>
                <a:cs typeface="Times New Roman" panose="02020603050405020304" pitchFamily="18" charset="0"/>
              </a:rPr>
              <a:t>ethica</a:t>
            </a:r>
            <a:r>
              <a:rPr lang="en-US" sz="2400" dirty="0">
                <a:latin typeface="Times New Roman" panose="02020603050405020304" pitchFamily="18" charset="0"/>
                <a:cs typeface="Times New Roman" panose="02020603050405020304" pitchFamily="18" charset="0"/>
              </a:rPr>
              <a:t> means ethos which means habits , customs or character. It is also derived from the </a:t>
            </a:r>
            <a:r>
              <a:rPr lang="en-US" sz="2400" dirty="0" err="1">
                <a:latin typeface="Times New Roman" panose="02020603050405020304" pitchFamily="18" charset="0"/>
                <a:cs typeface="Times New Roman" panose="02020603050405020304" pitchFamily="18" charset="0"/>
              </a:rPr>
              <a:t>latin</a:t>
            </a:r>
            <a:r>
              <a:rPr lang="en-US" sz="2400" dirty="0">
                <a:latin typeface="Times New Roman" panose="02020603050405020304" pitchFamily="18" charset="0"/>
                <a:cs typeface="Times New Roman" panose="02020603050405020304" pitchFamily="18" charset="0"/>
              </a:rPr>
              <a:t> word “ mores”  which means customs. </a:t>
            </a:r>
          </a:p>
          <a:p>
            <a:pPr algn="just"/>
            <a:r>
              <a:rPr lang="en-US" sz="2400" dirty="0">
                <a:latin typeface="Times New Roman" panose="02020603050405020304" pitchFamily="18" charset="0"/>
                <a:cs typeface="Times New Roman" panose="02020603050405020304" pitchFamily="18" charset="0"/>
              </a:rPr>
              <a:t>Thus, ethics means moral principles and code of conduct and commitment of teachers related to his/her profession</a:t>
            </a:r>
          </a:p>
          <a:p>
            <a:endParaRPr lang="en-US" dirty="0"/>
          </a:p>
          <a:p>
            <a:endParaRPr lang="en-IN" dirty="0"/>
          </a:p>
        </p:txBody>
      </p:sp>
    </p:spTree>
    <p:extLst>
      <p:ext uri="{BB962C8B-B14F-4D97-AF65-F5344CB8AC3E}">
        <p14:creationId xmlns:p14="http://schemas.microsoft.com/office/powerpoint/2010/main" val="3557969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138292-6ACF-7E3A-77DE-6CA2DF7A0714}"/>
              </a:ext>
            </a:extLst>
          </p:cNvPr>
          <p:cNvSpPr>
            <a:spLocks noGrp="1"/>
          </p:cNvSpPr>
          <p:nvPr>
            <p:ph idx="1"/>
          </p:nvPr>
        </p:nvSpPr>
        <p:spPr>
          <a:xfrm>
            <a:off x="976746" y="828098"/>
            <a:ext cx="10515600" cy="4351338"/>
          </a:xfrm>
        </p:spPr>
        <p:txBody>
          <a:bodyPr/>
          <a:lstStyle/>
          <a:p>
            <a:pPr marL="0" indent="0" algn="ctr">
              <a:buNone/>
            </a:pPr>
            <a:r>
              <a:rPr lang="en-US" sz="2400" b="1" u="sng" dirty="0">
                <a:solidFill>
                  <a:schemeClr val="accent1"/>
                </a:solidFill>
                <a:latin typeface="Times New Roman" panose="02020603050405020304" pitchFamily="18" charset="0"/>
                <a:cs typeface="Times New Roman" panose="02020603050405020304" pitchFamily="18" charset="0"/>
              </a:rPr>
              <a:t>Teacher and</a:t>
            </a:r>
            <a:r>
              <a:rPr lang="en-US" sz="2400" b="1" i="0" u="sng" dirty="0">
                <a:solidFill>
                  <a:schemeClr val="accent1"/>
                </a:solidFill>
                <a:effectLst/>
                <a:latin typeface="Times New Roman" panose="02020603050405020304" pitchFamily="18" charset="0"/>
                <a:cs typeface="Times New Roman" panose="02020603050405020304" pitchFamily="18" charset="0"/>
              </a:rPr>
              <a:t> Non-Teaching Staff</a:t>
            </a:r>
          </a:p>
          <a:p>
            <a:pPr marL="0" indent="0" algn="l">
              <a:buNone/>
            </a:pPr>
            <a:endParaRPr lang="en-US" sz="2400" b="1" i="0" dirty="0">
              <a:solidFill>
                <a:srgbClr val="2E2E2E"/>
              </a:solidFill>
              <a:effectLst/>
              <a:latin typeface="Times New Roman" panose="02020603050405020304" pitchFamily="18" charset="0"/>
              <a:cs typeface="Times New Roman" panose="02020603050405020304" pitchFamily="18" charset="0"/>
            </a:endParaRPr>
          </a:p>
          <a:p>
            <a:pPr marL="514350" indent="-514350" algn="l">
              <a:buFont typeface="+mj-lt"/>
              <a:buAutoNum type="romanUcPeriod"/>
            </a:pPr>
            <a:r>
              <a:rPr lang="en-US" sz="2400" b="0" i="0" dirty="0">
                <a:solidFill>
                  <a:srgbClr val="3A4145"/>
                </a:solidFill>
                <a:effectLst/>
                <a:latin typeface="Times New Roman" panose="02020603050405020304" pitchFamily="18" charset="0"/>
                <a:cs typeface="Times New Roman" panose="02020603050405020304" pitchFamily="18" charset="0"/>
              </a:rPr>
              <a:t>The teaching staff must treat the non teaching staff</a:t>
            </a:r>
            <a:r>
              <a:rPr lang="en-US" sz="2400" b="0" i="0" dirty="0">
                <a:solidFill>
                  <a:srgbClr val="4A4A4A"/>
                </a:solidFill>
                <a:effectLst/>
                <a:latin typeface="Times New Roman" panose="02020603050405020304" pitchFamily="18" charset="0"/>
                <a:cs typeface="Times New Roman" panose="02020603050405020304" pitchFamily="18" charset="0"/>
              </a:rPr>
              <a:t> </a:t>
            </a:r>
            <a:r>
              <a:rPr lang="en-US" sz="2400" b="0" i="0" dirty="0">
                <a:solidFill>
                  <a:srgbClr val="3A4145"/>
                </a:solidFill>
                <a:effectLst/>
                <a:latin typeface="Times New Roman" panose="02020603050405020304" pitchFamily="18" charset="0"/>
                <a:cs typeface="Times New Roman" panose="02020603050405020304" pitchFamily="18" charset="0"/>
              </a:rPr>
              <a:t>with the same respect and dignity that they give to their colleagues.</a:t>
            </a:r>
          </a:p>
          <a:p>
            <a:pPr marL="514350" indent="-514350" algn="l">
              <a:buFont typeface="+mj-lt"/>
              <a:buAutoNum type="romanUcPeriod"/>
            </a:pPr>
            <a:r>
              <a:rPr lang="en-US" sz="2400" b="0" i="0" dirty="0">
                <a:solidFill>
                  <a:srgbClr val="3A4145"/>
                </a:solidFill>
                <a:effectLst/>
                <a:latin typeface="Times New Roman" panose="02020603050405020304" pitchFamily="18" charset="0"/>
                <a:cs typeface="Times New Roman" panose="02020603050405020304" pitchFamily="18" charset="0"/>
              </a:rPr>
              <a:t>They must participate in and help in the general functioning of joint-council sessions that involve both teaching and non-teaching staff</a:t>
            </a:r>
            <a:r>
              <a:rPr lang="en-US" b="0" i="0" dirty="0">
                <a:solidFill>
                  <a:srgbClr val="3A4145"/>
                </a:solidFill>
                <a:effectLst/>
                <a:latin typeface="Times New Roman" panose="02020603050405020304" pitchFamily="18" charset="0"/>
                <a:cs typeface="Times New Roman" panose="02020603050405020304" pitchFamily="18" charset="0"/>
              </a:rPr>
              <a:t>.</a:t>
            </a:r>
          </a:p>
          <a:p>
            <a:pPr marL="0" indent="0">
              <a:buNone/>
            </a:pPr>
            <a:endParaRPr lang="en-IN" dirty="0"/>
          </a:p>
        </p:txBody>
      </p:sp>
    </p:spTree>
    <p:extLst>
      <p:ext uri="{BB962C8B-B14F-4D97-AF65-F5344CB8AC3E}">
        <p14:creationId xmlns:p14="http://schemas.microsoft.com/office/powerpoint/2010/main" val="2699380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59CA229-2566-6439-08EC-DFD694FDEB2F}"/>
              </a:ext>
            </a:extLst>
          </p:cNvPr>
          <p:cNvSpPr txBox="1"/>
          <p:nvPr/>
        </p:nvSpPr>
        <p:spPr>
          <a:xfrm>
            <a:off x="1450109" y="1006764"/>
            <a:ext cx="8885382" cy="4893647"/>
          </a:xfrm>
          <a:prstGeom prst="rect">
            <a:avLst/>
          </a:prstGeom>
          <a:noFill/>
        </p:spPr>
        <p:txBody>
          <a:bodyPr wrap="square" rtlCol="0">
            <a:spAutoFit/>
          </a:bodyPr>
          <a:lstStyle/>
          <a:p>
            <a:pPr algn="ctr"/>
            <a:r>
              <a:rPr lang="en-US" sz="2400" b="1" u="sng" dirty="0">
                <a:solidFill>
                  <a:schemeClr val="accent1"/>
                </a:solidFill>
                <a:latin typeface="Times New Roman" panose="02020603050405020304" pitchFamily="18" charset="0"/>
                <a:cs typeface="Times New Roman" panose="02020603050405020304" pitchFamily="18" charset="0"/>
              </a:rPr>
              <a:t>Meaning of professional ethics</a:t>
            </a:r>
          </a:p>
          <a:p>
            <a:pPr algn="just"/>
            <a:endParaRPr lang="en-US" sz="2400" dirty="0">
              <a:latin typeface="Times New Roman" panose="02020603050405020304" pitchFamily="18" charset="0"/>
              <a:cs typeface="Times New Roman" panose="02020603050405020304" pitchFamily="18" charset="0"/>
            </a:endParaRPr>
          </a:p>
          <a:p>
            <a:pPr algn="just"/>
            <a:r>
              <a:rPr lang="en-IN" sz="2400" dirty="0">
                <a:latin typeface="Times New Roman" panose="02020603050405020304" pitchFamily="18" charset="0"/>
                <a:cs typeface="Times New Roman" panose="02020603050405020304" pitchFamily="18" charset="0"/>
              </a:rPr>
              <a:t>Professional ethics are defined as a set of rules that a member of a profession must abide by to maintain their good standing with the licensing authority that permits them to operate within their profession</a:t>
            </a:r>
          </a:p>
          <a:p>
            <a:pPr algn="just"/>
            <a:r>
              <a:rPr lang="en-IN" sz="2400" dirty="0">
                <a:latin typeface="Times New Roman" panose="02020603050405020304" pitchFamily="18" charset="0"/>
                <a:cs typeface="Times New Roman" panose="02020603050405020304" pitchFamily="18" charset="0"/>
              </a:rPr>
              <a:t>It is a term that encompasses the organisational and personal standards of behaviour a professional individual is expected to possess.</a:t>
            </a:r>
          </a:p>
          <a:p>
            <a:pPr algn="just"/>
            <a:endParaRPr lang="en-IN" sz="2400" dirty="0">
              <a:latin typeface="Times New Roman" panose="02020603050405020304" pitchFamily="18" charset="0"/>
              <a:cs typeface="Times New Roman" panose="02020603050405020304" pitchFamily="18" charset="0"/>
            </a:endParaRPr>
          </a:p>
          <a:p>
            <a:pPr algn="just"/>
            <a:r>
              <a:rPr lang="en-US" sz="2400" b="0" i="0" dirty="0">
                <a:effectLst/>
                <a:latin typeface="Times New Roman" panose="02020603050405020304" pitchFamily="18" charset="0"/>
                <a:cs typeface="Times New Roman" panose="02020603050405020304" pitchFamily="18" charset="0"/>
              </a:rPr>
              <a:t>Professional ethics promotes equality, non-partiality, and a collaborative mindset within a workplace environment. Maintaining ethical standards ensures that all people at the workplace are treated equally and respectfully, and is a must for the prosperity of that school or organization as well as the development of a person’s personality.</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5567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3E770B-D55A-3999-A902-F70BB53C8B22}"/>
              </a:ext>
            </a:extLst>
          </p:cNvPr>
          <p:cNvSpPr>
            <a:spLocks noGrp="1"/>
          </p:cNvSpPr>
          <p:nvPr>
            <p:ph idx="1"/>
          </p:nvPr>
        </p:nvSpPr>
        <p:spPr>
          <a:xfrm>
            <a:off x="838200" y="961101"/>
            <a:ext cx="10515600" cy="5310390"/>
          </a:xfrm>
        </p:spPr>
        <p:txBody>
          <a:bodyPr>
            <a:normAutofit/>
          </a:bodyPr>
          <a:lstStyle/>
          <a:p>
            <a:pPr marL="0" indent="0" algn="ctr">
              <a:buNone/>
            </a:pPr>
            <a:r>
              <a:rPr lang="en-US" sz="2400" b="1" u="sng" dirty="0">
                <a:solidFill>
                  <a:schemeClr val="accent1"/>
                </a:solidFill>
                <a:latin typeface="Times New Roman" panose="02020603050405020304" pitchFamily="18" charset="0"/>
                <a:cs typeface="Times New Roman" panose="02020603050405020304" pitchFamily="18" charset="0"/>
              </a:rPr>
              <a:t>Teacher to the profession</a:t>
            </a:r>
          </a:p>
          <a:p>
            <a:pPr marL="0" indent="0" algn="ctr">
              <a:buNone/>
            </a:pPr>
            <a:endParaRPr lang="en-US" sz="2400" b="1" u="sng" dirty="0">
              <a:solidFill>
                <a:schemeClr val="accent1"/>
              </a:solidFill>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Teacher should: </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Adhere to a responsible pattern of conduct and demeanor expected of them by the community; </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Manage their private affairs in a manner consistent with the dignity of the profession;</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 Seek to make professional growth continuous through study and research; </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Express free and frank opinion by participation at professional meetings, seminars, conferences etc., towards the contribution of knowledge; </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Maintain active membership of professional </a:t>
            </a:r>
            <a:r>
              <a:rPr lang="en-US" sz="2400" dirty="0" err="1">
                <a:latin typeface="Times New Roman" panose="02020603050405020304" pitchFamily="18" charset="0"/>
                <a:cs typeface="Times New Roman" panose="02020603050405020304" pitchFamily="18" charset="0"/>
              </a:rPr>
              <a:t>organisations</a:t>
            </a:r>
            <a:r>
              <a:rPr lang="en-US" sz="2400" dirty="0">
                <a:latin typeface="Times New Roman" panose="02020603050405020304" pitchFamily="18" charset="0"/>
                <a:cs typeface="Times New Roman" panose="02020603050405020304" pitchFamily="18" charset="0"/>
              </a:rPr>
              <a:t> and strive to improve education and profession through them; </a:t>
            </a:r>
          </a:p>
        </p:txBody>
      </p:sp>
    </p:spTree>
    <p:extLst>
      <p:ext uri="{BB962C8B-B14F-4D97-AF65-F5344CB8AC3E}">
        <p14:creationId xmlns:p14="http://schemas.microsoft.com/office/powerpoint/2010/main" val="15417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453D29-7C9F-FF9D-0412-66F633B78D1A}"/>
              </a:ext>
            </a:extLst>
          </p:cNvPr>
          <p:cNvSpPr>
            <a:spLocks noGrp="1"/>
          </p:cNvSpPr>
          <p:nvPr>
            <p:ph idx="1"/>
          </p:nvPr>
        </p:nvSpPr>
        <p:spPr>
          <a:xfrm>
            <a:off x="838200" y="665538"/>
            <a:ext cx="10515600" cy="5157065"/>
          </a:xfrm>
        </p:spPr>
        <p:txBody>
          <a:bodyPr>
            <a:normAutofit fontScale="92500" lnSpcReduction="10000"/>
          </a:bodyPr>
          <a:lstStyle/>
          <a:p>
            <a:pPr marL="0" indent="0" algn="ctr">
              <a:buNone/>
            </a:pPr>
            <a:r>
              <a:rPr lang="en-US" sz="2600" b="1" u="sng" dirty="0">
                <a:solidFill>
                  <a:schemeClr val="accent1"/>
                </a:solidFill>
                <a:latin typeface="Times New Roman" panose="02020603050405020304" pitchFamily="18" charset="0"/>
                <a:cs typeface="Times New Roman" panose="02020603050405020304" pitchFamily="18" charset="0"/>
              </a:rPr>
              <a:t>Teacher to the profession</a:t>
            </a:r>
          </a:p>
          <a:p>
            <a:pPr marL="0" indent="0" algn="just">
              <a:buNone/>
            </a:pPr>
            <a:endParaRPr lang="en-US"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Perform their duties in the form of teaching, tutorials, </a:t>
            </a:r>
            <a:r>
              <a:rPr lang="en-US" sz="2400" dirty="0" err="1">
                <a:latin typeface="Times New Roman" panose="02020603050405020304" pitchFamily="18" charset="0"/>
                <a:cs typeface="Times New Roman" panose="02020603050405020304" pitchFamily="18" charset="0"/>
              </a:rPr>
              <a:t>practicals</a:t>
            </a:r>
            <a:r>
              <a:rPr lang="en-US" sz="2400" dirty="0">
                <a:latin typeface="Times New Roman" panose="02020603050405020304" pitchFamily="18" charset="0"/>
                <a:cs typeface="Times New Roman" panose="02020603050405020304" pitchFamily="18" charset="0"/>
              </a:rPr>
              <a:t>, seminars and research work, conscientiously and with dedication;</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Discourage and not indulge in plagiarism and other non-ethical </a:t>
            </a:r>
            <a:r>
              <a:rPr lang="en-US" sz="2400" dirty="0" err="1">
                <a:latin typeface="Times New Roman" panose="02020603050405020304" pitchFamily="18" charset="0"/>
                <a:cs typeface="Times New Roman" panose="02020603050405020304" pitchFamily="18" charset="0"/>
              </a:rPr>
              <a:t>behaviour</a:t>
            </a:r>
            <a:r>
              <a:rPr lang="en-US" sz="2400" dirty="0">
                <a:latin typeface="Times New Roman" panose="02020603050405020304" pitchFamily="18" charset="0"/>
                <a:cs typeface="Times New Roman" panose="02020603050405020304" pitchFamily="18" charset="0"/>
              </a:rPr>
              <a:t> in teaching and research;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Abide by the Act, Statute and Ordinance of the University/institution and to respect its ideals, vision, mission, cultural practices and tradition;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Co-operate and assist in carrying out the functions relating to the educational responsibilities of the college and the university, such as: assisting in appraising applications for admission, advising and counselling students as well as assisting the conduct of university and college examinations, including supervision, invigilation and evaluation; and </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Participate in extension, co-curricular and extra-curricular activities, including the community service.</a:t>
            </a:r>
            <a:endParaRPr lang="en-IN" sz="24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892107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D81CBF0-9FCD-2070-3D91-006C55C9BCB3}"/>
              </a:ext>
            </a:extLst>
          </p:cNvPr>
          <p:cNvSpPr txBox="1"/>
          <p:nvPr/>
        </p:nvSpPr>
        <p:spPr>
          <a:xfrm>
            <a:off x="207818" y="0"/>
            <a:ext cx="11776364" cy="6673943"/>
          </a:xfrm>
          <a:prstGeom prst="rect">
            <a:avLst/>
          </a:prstGeom>
          <a:noFill/>
        </p:spPr>
        <p:txBody>
          <a:bodyPr wrap="square" rtlCol="0">
            <a:spAutoFit/>
          </a:bodyPr>
          <a:lstStyle/>
          <a:p>
            <a:pPr algn="ctr">
              <a:lnSpc>
                <a:spcPct val="150000"/>
              </a:lnSpc>
            </a:pPr>
            <a:r>
              <a:rPr lang="en-US" sz="2400" b="1" u="sng" dirty="0">
                <a:solidFill>
                  <a:schemeClr val="accent1"/>
                </a:solidFill>
                <a:latin typeface="Times New Roman" panose="02020603050405020304" pitchFamily="18" charset="0"/>
                <a:cs typeface="Times New Roman" panose="02020603050405020304" pitchFamily="18" charset="0"/>
              </a:rPr>
              <a:t>Teachers and Students </a:t>
            </a:r>
          </a:p>
          <a:p>
            <a:pPr>
              <a:lnSpc>
                <a:spcPct val="150000"/>
              </a:lnSpc>
            </a:pPr>
            <a:endParaRPr lang="en-US" sz="2400" dirty="0">
              <a:latin typeface="Times New Roman" panose="02020603050405020304" pitchFamily="18" charset="0"/>
              <a:cs typeface="Times New Roman" panose="02020603050405020304" pitchFamily="18" charset="0"/>
            </a:endParaRPr>
          </a:p>
          <a:p>
            <a:pPr>
              <a:lnSpc>
                <a:spcPct val="150000"/>
              </a:lnSpc>
            </a:pPr>
            <a:r>
              <a:rPr lang="en-US" sz="2400" dirty="0">
                <a:latin typeface="Times New Roman" panose="02020603050405020304" pitchFamily="18" charset="0"/>
                <a:cs typeface="Times New Roman" panose="02020603050405020304" pitchFamily="18" charset="0"/>
              </a:rPr>
              <a:t>Teachers should:</a:t>
            </a:r>
          </a:p>
          <a:p>
            <a:pPr>
              <a:lnSpc>
                <a:spcPct val="150000"/>
              </a:lnSpc>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a:t>
            </a:r>
            <a:r>
              <a:rPr lang="en-US" sz="2400" dirty="0">
                <a:latin typeface="Times New Roman" panose="02020603050405020304" pitchFamily="18" charset="0"/>
                <a:cs typeface="Times New Roman" panose="02020603050405020304" pitchFamily="18" charset="0"/>
              </a:rPr>
              <a:t>) Respect the rights and dignity of the student in expressing her/his opinion; </a:t>
            </a:r>
          </a:p>
          <a:p>
            <a:pPr>
              <a:lnSpc>
                <a:spcPct val="150000"/>
              </a:lnSpc>
            </a:pPr>
            <a:r>
              <a:rPr lang="en-US" sz="2400" dirty="0">
                <a:latin typeface="Times New Roman" panose="02020603050405020304" pitchFamily="18" charset="0"/>
                <a:cs typeface="Times New Roman" panose="02020603050405020304" pitchFamily="18" charset="0"/>
              </a:rPr>
              <a:t>(ii) Deal justly and impartially with students regardless of their religion, caste, gender, political, economic, social and physical characteristics; </a:t>
            </a:r>
          </a:p>
          <a:p>
            <a:pPr>
              <a:lnSpc>
                <a:spcPct val="150000"/>
              </a:lnSpc>
            </a:pPr>
            <a:r>
              <a:rPr lang="en-US" sz="2400" dirty="0">
                <a:latin typeface="Times New Roman" panose="02020603050405020304" pitchFamily="18" charset="0"/>
                <a:cs typeface="Times New Roman" panose="02020603050405020304" pitchFamily="18" charset="0"/>
              </a:rPr>
              <a:t>(iii) Recognize the difference in aptitude and capabilities among students and strive to meet their individual needs; </a:t>
            </a:r>
          </a:p>
          <a:p>
            <a:pPr>
              <a:lnSpc>
                <a:spcPct val="150000"/>
              </a:lnSpc>
            </a:pPr>
            <a:r>
              <a:rPr lang="en-US" sz="2400" dirty="0">
                <a:latin typeface="Times New Roman" panose="02020603050405020304" pitchFamily="18" charset="0"/>
                <a:cs typeface="Times New Roman" panose="02020603050405020304" pitchFamily="18" charset="0"/>
              </a:rPr>
              <a:t>(iv) Encourage students to improve their attainments, develop their personalities and at the same time contribute to community welfare;</a:t>
            </a:r>
          </a:p>
          <a:p>
            <a:pPr>
              <a:lnSpc>
                <a:spcPct val="150000"/>
              </a:lnSpc>
            </a:pPr>
            <a:r>
              <a:rPr lang="en-US" sz="2400" dirty="0">
                <a:latin typeface="Times New Roman" panose="02020603050405020304" pitchFamily="18" charset="0"/>
                <a:cs typeface="Times New Roman" panose="02020603050405020304" pitchFamily="18" charset="0"/>
              </a:rPr>
              <a:t> (v) Inculcate among students scientific temper, spirit of inquiry and ideals of democracy, patriotism, social justice, environmental protection and peace.</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6312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68C850-663D-9802-2345-B638DC517F23}"/>
              </a:ext>
            </a:extLst>
          </p:cNvPr>
          <p:cNvSpPr>
            <a:spLocks noGrp="1"/>
          </p:cNvSpPr>
          <p:nvPr>
            <p:ph idx="1"/>
          </p:nvPr>
        </p:nvSpPr>
        <p:spPr>
          <a:xfrm>
            <a:off x="838200" y="1105189"/>
            <a:ext cx="10515600" cy="4351338"/>
          </a:xfrm>
        </p:spPr>
        <p:txBody>
          <a:bodyPr>
            <a:normAutofit/>
          </a:bodyPr>
          <a:lstStyle/>
          <a:p>
            <a:pPr marL="0" indent="0" algn="ctr">
              <a:buNone/>
            </a:pPr>
            <a:r>
              <a:rPr lang="en-US" sz="2400" b="1" u="sng" dirty="0">
                <a:solidFill>
                  <a:schemeClr val="accent1"/>
                </a:solidFill>
                <a:latin typeface="Times New Roman" panose="02020603050405020304" pitchFamily="18" charset="0"/>
                <a:cs typeface="Times New Roman" panose="02020603050405020304" pitchFamily="18" charset="0"/>
              </a:rPr>
              <a:t>Teachers and Colleagues </a:t>
            </a:r>
          </a:p>
          <a:p>
            <a:pPr marL="0" indent="0">
              <a:buNone/>
            </a:pPr>
            <a:r>
              <a:rPr lang="en-US" sz="2400" dirty="0">
                <a:latin typeface="Times New Roman" panose="02020603050405020304" pitchFamily="18" charset="0"/>
                <a:cs typeface="Times New Roman" panose="02020603050405020304" pitchFamily="18" charset="0"/>
              </a:rPr>
              <a:t>Teachers should: </a:t>
            </a:r>
          </a:p>
          <a:p>
            <a:pPr marL="514350" indent="-514350" algn="just">
              <a:buFont typeface="+mj-lt"/>
              <a:buAutoNum type="romanUcPeriod"/>
            </a:pPr>
            <a:r>
              <a:rPr lang="en-US" sz="2400" dirty="0">
                <a:latin typeface="Times New Roman" panose="02020603050405020304" pitchFamily="18" charset="0"/>
                <a:cs typeface="Times New Roman" panose="02020603050405020304" pitchFamily="18" charset="0"/>
              </a:rPr>
              <a:t>Treat other members of the profession in the same manner as they themselves wish to be treated; </a:t>
            </a:r>
          </a:p>
          <a:p>
            <a:pPr marL="514350" indent="-514350" algn="just">
              <a:buFont typeface="+mj-lt"/>
              <a:buAutoNum type="romanUcPeriod"/>
            </a:pPr>
            <a:r>
              <a:rPr lang="en-US" sz="2400" dirty="0">
                <a:latin typeface="Times New Roman" panose="02020603050405020304" pitchFamily="18" charset="0"/>
                <a:cs typeface="Times New Roman" panose="02020603050405020304" pitchFamily="18" charset="0"/>
              </a:rPr>
              <a:t>Speak respectfully to other teachers and render assistance for professional betterment;</a:t>
            </a:r>
          </a:p>
          <a:p>
            <a:pPr marL="514350" indent="-514350" algn="just">
              <a:buFont typeface="+mj-lt"/>
              <a:buAutoNum type="romanUcPeriod"/>
            </a:pPr>
            <a:r>
              <a:rPr lang="en-US" sz="2400" dirty="0">
                <a:latin typeface="Times New Roman" panose="02020603050405020304" pitchFamily="18" charset="0"/>
                <a:cs typeface="Times New Roman" panose="02020603050405020304" pitchFamily="18" charset="0"/>
              </a:rPr>
              <a:t>Refrain from making unsubstantiated allegations against colleagues to higher authorities; and </a:t>
            </a:r>
          </a:p>
          <a:p>
            <a:pPr marL="514350" indent="-514350" algn="just">
              <a:buFont typeface="+mj-lt"/>
              <a:buAutoNum type="romanUcPeriod"/>
            </a:pPr>
            <a:r>
              <a:rPr lang="en-US" sz="2400" dirty="0">
                <a:latin typeface="Times New Roman" panose="02020603050405020304" pitchFamily="18" charset="0"/>
                <a:cs typeface="Times New Roman" panose="02020603050405020304" pitchFamily="18" charset="0"/>
              </a:rPr>
              <a:t>Refrain from allowing considerations of caste, creed, religion, race or gender in their professional endeavor.</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0653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95664F-D680-C059-B7D0-0DF56C722703}"/>
              </a:ext>
            </a:extLst>
          </p:cNvPr>
          <p:cNvSpPr>
            <a:spLocks noGrp="1"/>
          </p:cNvSpPr>
          <p:nvPr>
            <p:ph idx="1"/>
          </p:nvPr>
        </p:nvSpPr>
        <p:spPr>
          <a:xfrm>
            <a:off x="385041" y="617509"/>
            <a:ext cx="11421918" cy="4351338"/>
          </a:xfrm>
        </p:spPr>
        <p:txBody>
          <a:bodyPr>
            <a:noAutofit/>
          </a:bodyPr>
          <a:lstStyle/>
          <a:p>
            <a:pPr marL="0" indent="0" algn="ctr">
              <a:buNone/>
            </a:pPr>
            <a:r>
              <a:rPr lang="en-US" sz="2400" b="1" u="sng" dirty="0">
                <a:solidFill>
                  <a:schemeClr val="accent1"/>
                </a:solidFill>
                <a:latin typeface="Times New Roman" panose="02020603050405020304" pitchFamily="18" charset="0"/>
                <a:cs typeface="Times New Roman" panose="02020603050405020304" pitchFamily="18" charset="0"/>
              </a:rPr>
              <a:t>Teachers and Authorities </a:t>
            </a:r>
          </a:p>
          <a:p>
            <a:pPr marL="0" indent="0">
              <a:buNone/>
            </a:pPr>
            <a:r>
              <a:rPr lang="en-US" sz="2200" dirty="0">
                <a:latin typeface="Times New Roman" panose="02020603050405020304" pitchFamily="18" charset="0"/>
                <a:cs typeface="Times New Roman" panose="02020603050405020304" pitchFamily="18" charset="0"/>
              </a:rPr>
              <a:t>Teachers should: </a:t>
            </a:r>
          </a:p>
          <a:p>
            <a:pPr marL="571500" indent="-571500">
              <a:buAutoNum type="romanLcParenBoth"/>
            </a:pPr>
            <a:r>
              <a:rPr lang="en-US" sz="2200" dirty="0">
                <a:latin typeface="Times New Roman" panose="02020603050405020304" pitchFamily="18" charset="0"/>
                <a:cs typeface="Times New Roman" panose="02020603050405020304" pitchFamily="18" charset="0"/>
              </a:rPr>
              <a:t>. Discharge their professional responsibilities according to the existing rules and adhere to procedures and methods consistent with their profession in initiating steps through their own institutional bodies and / or professional </a:t>
            </a:r>
            <a:r>
              <a:rPr lang="en-US" sz="2200" dirty="0" err="1">
                <a:latin typeface="Times New Roman" panose="02020603050405020304" pitchFamily="18" charset="0"/>
                <a:cs typeface="Times New Roman" panose="02020603050405020304" pitchFamily="18" charset="0"/>
              </a:rPr>
              <a:t>organisations</a:t>
            </a:r>
            <a:r>
              <a:rPr lang="en-US" sz="2200" dirty="0">
                <a:latin typeface="Times New Roman" panose="02020603050405020304" pitchFamily="18" charset="0"/>
                <a:cs typeface="Times New Roman" panose="02020603050405020304" pitchFamily="18" charset="0"/>
              </a:rPr>
              <a:t> for change of any such rule detrimental to the professional interest; </a:t>
            </a:r>
          </a:p>
          <a:p>
            <a:pPr marL="571500" indent="-571500">
              <a:buAutoNum type="romanLcParenBoth"/>
            </a:pPr>
            <a:r>
              <a:rPr lang="en-US" sz="2200" dirty="0">
                <a:latin typeface="Times New Roman" panose="02020603050405020304" pitchFamily="18" charset="0"/>
                <a:cs typeface="Times New Roman" panose="02020603050405020304" pitchFamily="18" charset="0"/>
              </a:rPr>
              <a:t>Refrain from undertaking any other employment and commitment, including private tuitions and coaching classes which are likely to interfere with their professional responsibilities; </a:t>
            </a:r>
          </a:p>
          <a:p>
            <a:pPr marL="571500" indent="-571500">
              <a:buAutoNum type="romanLcParenBoth"/>
            </a:pPr>
            <a:r>
              <a:rPr lang="en-US" sz="2200" dirty="0">
                <a:latin typeface="Times New Roman" panose="02020603050405020304" pitchFamily="18" charset="0"/>
                <a:cs typeface="Times New Roman" panose="02020603050405020304" pitchFamily="18" charset="0"/>
              </a:rPr>
              <a:t>Co-operate in the formulation of policies of the institution by accepting various offices and discharge responsibilities which such offices may demand; </a:t>
            </a:r>
          </a:p>
          <a:p>
            <a:pPr marL="571500" indent="-571500">
              <a:buAutoNum type="romanLcParenBoth"/>
            </a:pPr>
            <a:r>
              <a:rPr lang="en-US" sz="2200" dirty="0">
                <a:latin typeface="Times New Roman" panose="02020603050405020304" pitchFamily="18" charset="0"/>
                <a:cs typeface="Times New Roman" panose="02020603050405020304" pitchFamily="18" charset="0"/>
              </a:rPr>
              <a:t>Co-operate through their </a:t>
            </a:r>
            <a:r>
              <a:rPr lang="en-US" sz="2200" dirty="0" err="1">
                <a:latin typeface="Times New Roman" panose="02020603050405020304" pitchFamily="18" charset="0"/>
                <a:cs typeface="Times New Roman" panose="02020603050405020304" pitchFamily="18" charset="0"/>
              </a:rPr>
              <a:t>organisations</a:t>
            </a:r>
            <a:r>
              <a:rPr lang="en-US" sz="2200" dirty="0">
                <a:latin typeface="Times New Roman" panose="02020603050405020304" pitchFamily="18" charset="0"/>
                <a:cs typeface="Times New Roman" panose="02020603050405020304" pitchFamily="18" charset="0"/>
              </a:rPr>
              <a:t> in the formulation of policies of the other institutions and accept offices; </a:t>
            </a:r>
          </a:p>
          <a:p>
            <a:pPr marL="571500" indent="-571500">
              <a:buAutoNum type="romanLcParenBoth"/>
            </a:pPr>
            <a:r>
              <a:rPr lang="en-US" sz="2200" dirty="0">
                <a:latin typeface="Times New Roman" panose="02020603050405020304" pitchFamily="18" charset="0"/>
                <a:cs typeface="Times New Roman" panose="02020603050405020304" pitchFamily="18" charset="0"/>
              </a:rPr>
              <a:t>Co-operate with the authorities for the betterment of the institutions keeping in view the interest and in conformity with the dignity of the profession; </a:t>
            </a:r>
          </a:p>
          <a:p>
            <a:pPr marL="571500" indent="-571500">
              <a:buAutoNum type="romanLcParenBoth"/>
            </a:pPr>
            <a:r>
              <a:rPr lang="en-US" sz="2200" dirty="0">
                <a:latin typeface="Times New Roman" panose="02020603050405020304" pitchFamily="18" charset="0"/>
                <a:cs typeface="Times New Roman" panose="02020603050405020304" pitchFamily="18" charset="0"/>
              </a:rPr>
              <a:t>Adhere to the terms of contract.</a:t>
            </a:r>
            <a:endParaRPr lang="en-IN"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5391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B28AF7-474B-9139-7B56-76A4B864D40B}"/>
              </a:ext>
            </a:extLst>
          </p:cNvPr>
          <p:cNvSpPr>
            <a:spLocks noGrp="1"/>
          </p:cNvSpPr>
          <p:nvPr>
            <p:ph idx="1"/>
          </p:nvPr>
        </p:nvSpPr>
        <p:spPr>
          <a:xfrm>
            <a:off x="671947" y="338570"/>
            <a:ext cx="10515600" cy="4351338"/>
          </a:xfrm>
        </p:spPr>
        <p:txBody>
          <a:bodyPr>
            <a:noAutofit/>
          </a:bodyPr>
          <a:lstStyle/>
          <a:p>
            <a:pPr marL="0" indent="0" algn="ctr">
              <a:buNone/>
            </a:pPr>
            <a:r>
              <a:rPr lang="en-US" sz="2400" b="1" u="sng" dirty="0">
                <a:solidFill>
                  <a:schemeClr val="accent1"/>
                </a:solidFill>
                <a:latin typeface="Times New Roman" panose="02020603050405020304" pitchFamily="18" charset="0"/>
                <a:cs typeface="Times New Roman" panose="02020603050405020304" pitchFamily="18" charset="0"/>
              </a:rPr>
              <a:t>Teachers and Society </a:t>
            </a:r>
          </a:p>
          <a:p>
            <a:pPr marL="0" indent="0" algn="ctr">
              <a:buNone/>
            </a:pPr>
            <a:endParaRPr lang="en-US" sz="2400" b="1" u="sng" dirty="0">
              <a:solidFill>
                <a:schemeClr val="accent1"/>
              </a:solidFill>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Teachers should: </a:t>
            </a:r>
          </a:p>
          <a:p>
            <a:pPr marL="571500" indent="-571500" algn="just">
              <a:buAutoNum type="romanLcParenBoth"/>
            </a:pPr>
            <a:r>
              <a:rPr lang="en-US" sz="2400" dirty="0" err="1">
                <a:latin typeface="Times New Roman" panose="02020603050405020304" pitchFamily="18" charset="0"/>
                <a:cs typeface="Times New Roman" panose="02020603050405020304" pitchFamily="18" charset="0"/>
              </a:rPr>
              <a:t>Recognise</a:t>
            </a:r>
            <a:r>
              <a:rPr lang="en-US" sz="2400" dirty="0">
                <a:latin typeface="Times New Roman" panose="02020603050405020304" pitchFamily="18" charset="0"/>
                <a:cs typeface="Times New Roman" panose="02020603050405020304" pitchFamily="18" charset="0"/>
              </a:rPr>
              <a:t> that education is a public service and strive to keep the public informed of the educational </a:t>
            </a:r>
            <a:r>
              <a:rPr lang="en-US" sz="2400" dirty="0" err="1">
                <a:latin typeface="Times New Roman" panose="02020603050405020304" pitchFamily="18" charset="0"/>
                <a:cs typeface="Times New Roman" panose="02020603050405020304" pitchFamily="18" charset="0"/>
              </a:rPr>
              <a:t>programmes</a:t>
            </a:r>
            <a:r>
              <a:rPr lang="en-US" sz="2400" dirty="0">
                <a:latin typeface="Times New Roman" panose="02020603050405020304" pitchFamily="18" charset="0"/>
                <a:cs typeface="Times New Roman" panose="02020603050405020304" pitchFamily="18" charset="0"/>
              </a:rPr>
              <a:t> which are being provided; </a:t>
            </a:r>
          </a:p>
          <a:p>
            <a:pPr marL="571500" indent="-571500" algn="just">
              <a:buAutoNum type="romanLcParenBoth"/>
            </a:pPr>
            <a:r>
              <a:rPr lang="en-US" sz="2400" dirty="0">
                <a:latin typeface="Times New Roman" panose="02020603050405020304" pitchFamily="18" charset="0"/>
                <a:cs typeface="Times New Roman" panose="02020603050405020304" pitchFamily="18" charset="0"/>
              </a:rPr>
              <a:t>Work to improve education in the community and strengthen the community's moral and intellectual life; </a:t>
            </a:r>
          </a:p>
          <a:p>
            <a:pPr marL="571500" indent="-571500" algn="just">
              <a:buAutoNum type="romanLcParenBoth"/>
            </a:pPr>
            <a:r>
              <a:rPr lang="en-US" sz="2400" dirty="0">
                <a:latin typeface="Times New Roman" panose="02020603050405020304" pitchFamily="18" charset="0"/>
                <a:cs typeface="Times New Roman" panose="02020603050405020304" pitchFamily="18" charset="0"/>
              </a:rPr>
              <a:t>Be aware of social problems and take part in such activities as would be conducive to the progress of society and hence the country as a whole;</a:t>
            </a:r>
          </a:p>
          <a:p>
            <a:pPr marL="571500" indent="-571500" algn="just">
              <a:buAutoNum type="romanLcParenBoth"/>
            </a:pPr>
            <a:r>
              <a:rPr lang="en-US" sz="2400" dirty="0">
                <a:latin typeface="Times New Roman" panose="02020603050405020304" pitchFamily="18" charset="0"/>
                <a:cs typeface="Times New Roman" panose="02020603050405020304" pitchFamily="18" charset="0"/>
              </a:rPr>
              <a:t>Perform the duties of citizenship, participate in community activities and shoulder responsibilities of public offices; </a:t>
            </a:r>
          </a:p>
          <a:p>
            <a:pPr marL="571500" indent="-571500" algn="just">
              <a:buAutoNum type="romanLcParenBoth"/>
            </a:pPr>
            <a:r>
              <a:rPr lang="en-US" sz="2400" dirty="0">
                <a:latin typeface="Times New Roman" panose="02020603050405020304" pitchFamily="18" charset="0"/>
                <a:cs typeface="Times New Roman" panose="02020603050405020304" pitchFamily="18" charset="0"/>
              </a:rPr>
              <a:t>Refrain from taking part in or subscribing to or assisting in any way activities, which tend to promote feeling of hatred or enmity among different communities, religions or linguistic groups but actively work for national integration.</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7622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1DBD82-8D47-46FC-F024-AAC2742BD0BC}"/>
              </a:ext>
            </a:extLst>
          </p:cNvPr>
          <p:cNvSpPr>
            <a:spLocks noGrp="1"/>
          </p:cNvSpPr>
          <p:nvPr>
            <p:ph idx="1"/>
          </p:nvPr>
        </p:nvSpPr>
        <p:spPr>
          <a:xfrm>
            <a:off x="1144154" y="615660"/>
            <a:ext cx="9903691" cy="5859029"/>
          </a:xfrm>
        </p:spPr>
        <p:txBody>
          <a:bodyPr/>
          <a:lstStyle/>
          <a:p>
            <a:pPr marL="0" indent="0" algn="ctr">
              <a:buNone/>
            </a:pPr>
            <a:r>
              <a:rPr lang="en-US" sz="2400" b="1" u="sng" dirty="0">
                <a:solidFill>
                  <a:schemeClr val="accent1"/>
                </a:solidFill>
                <a:latin typeface="Times New Roman" panose="02020603050405020304" pitchFamily="18" charset="0"/>
                <a:cs typeface="Times New Roman" panose="02020603050405020304" pitchFamily="18" charset="0"/>
              </a:rPr>
              <a:t>Teacher and parents/guardian</a:t>
            </a:r>
          </a:p>
          <a:p>
            <a:pPr marL="0" indent="0" algn="ctr">
              <a:buNone/>
            </a:pPr>
            <a:endParaRPr lang="en-US" sz="2400" b="1" u="sng" dirty="0">
              <a:solidFill>
                <a:schemeClr val="accent1"/>
              </a:solidFill>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Teacher should:</a:t>
            </a:r>
          </a:p>
          <a:p>
            <a:pPr marL="514350" indent="-514350">
              <a:buFont typeface="+mj-lt"/>
              <a:buAutoNum type="romanUcPeriod"/>
            </a:pPr>
            <a:r>
              <a:rPr lang="en-IN" sz="2400" dirty="0">
                <a:latin typeface="Times New Roman" panose="02020603050405020304" pitchFamily="18" charset="0"/>
                <a:cs typeface="Times New Roman" panose="02020603050405020304" pitchFamily="18" charset="0"/>
              </a:rPr>
              <a:t>Send honest report about the progress of the students. Never keep the parents in the dark</a:t>
            </a:r>
          </a:p>
          <a:p>
            <a:pPr marL="514350" indent="-514350">
              <a:buFont typeface="+mj-lt"/>
              <a:buAutoNum type="romanUcPeriod"/>
            </a:pPr>
            <a:r>
              <a:rPr lang="en-US" sz="2400" b="0" i="0" dirty="0">
                <a:effectLst/>
                <a:latin typeface="Times New Roman" panose="02020603050405020304" pitchFamily="18" charset="0"/>
                <a:cs typeface="Times New Roman" panose="02020603050405020304" pitchFamily="18" charset="0"/>
              </a:rPr>
              <a:t>answer to a guardian/parents if the student is not performing well.</a:t>
            </a:r>
          </a:p>
          <a:p>
            <a:pPr marL="514350" indent="-514350">
              <a:buFont typeface="+mj-lt"/>
              <a:buAutoNum type="romanUcPeriod"/>
            </a:pPr>
            <a:r>
              <a:rPr lang="en-IN" sz="2400" dirty="0">
                <a:latin typeface="Times New Roman" panose="02020603050405020304" pitchFamily="18" charset="0"/>
                <a:cs typeface="Times New Roman" panose="02020603050405020304" pitchFamily="18" charset="0"/>
              </a:rPr>
              <a:t>Meet the guardians/parents in meetings convened for the purpose for mutual exchange of ideas and for the benefit of the institution</a:t>
            </a:r>
          </a:p>
          <a:p>
            <a:pPr marL="514350" indent="-514350">
              <a:buFont typeface="+mj-lt"/>
              <a:buAutoNum type="romanUcPeriod"/>
            </a:pPr>
            <a:r>
              <a:rPr lang="en-US" sz="2400" b="0" i="0" dirty="0">
                <a:effectLst/>
                <a:latin typeface="Times New Roman" panose="02020603050405020304" pitchFamily="18" charset="0"/>
                <a:cs typeface="Times New Roman" panose="02020603050405020304" pitchFamily="18" charset="0"/>
              </a:rPr>
              <a:t>help the guardians in case of any queries they might have about their wards’ further education.</a:t>
            </a:r>
            <a:endParaRPr lang="en-IN" sz="2400" dirty="0">
              <a:latin typeface="Times New Roman" panose="02020603050405020304" pitchFamily="18" charset="0"/>
              <a:cs typeface="Times New Roman" panose="02020603050405020304" pitchFamily="18" charset="0"/>
            </a:endParaRPr>
          </a:p>
          <a:p>
            <a:pPr marL="0" indent="0">
              <a:buNone/>
            </a:pPr>
            <a:endParaRPr lang="en-IN" dirty="0"/>
          </a:p>
          <a:p>
            <a:pPr marL="0" indent="0">
              <a:buNone/>
            </a:pPr>
            <a:endParaRPr lang="en-IN" dirty="0"/>
          </a:p>
        </p:txBody>
      </p:sp>
    </p:spTree>
    <p:extLst>
      <p:ext uri="{BB962C8B-B14F-4D97-AF65-F5344CB8AC3E}">
        <p14:creationId xmlns:p14="http://schemas.microsoft.com/office/powerpoint/2010/main" val="37346183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TotalTime>
  <Words>1014</Words>
  <Application>Microsoft Office PowerPoint</Application>
  <PresentationFormat>Widescreen</PresentationFormat>
  <Paragraphs>66</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sagorika neog</dc:creator>
  <cp:lastModifiedBy>sagorika neog</cp:lastModifiedBy>
  <cp:revision>9</cp:revision>
  <dcterms:created xsi:type="dcterms:W3CDTF">2024-11-03T05:22:57Z</dcterms:created>
  <dcterms:modified xsi:type="dcterms:W3CDTF">2024-11-07T04:32:25Z</dcterms:modified>
</cp:coreProperties>
</file>