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4CA0-83C7-43F4-BC2B-8EA0B09BAEA5}" type="datetimeFigureOut">
              <a:rPr lang="en-US" smtClean="0"/>
              <a:pPr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7440-5FA7-4F61-94B0-30A9FC1373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4CA0-83C7-43F4-BC2B-8EA0B09BAEA5}" type="datetimeFigureOut">
              <a:rPr lang="en-US" smtClean="0"/>
              <a:pPr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7440-5FA7-4F61-94B0-30A9FC1373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4CA0-83C7-43F4-BC2B-8EA0B09BAEA5}" type="datetimeFigureOut">
              <a:rPr lang="en-US" smtClean="0"/>
              <a:pPr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7440-5FA7-4F61-94B0-30A9FC1373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4CA0-83C7-43F4-BC2B-8EA0B09BAEA5}" type="datetimeFigureOut">
              <a:rPr lang="en-US" smtClean="0"/>
              <a:pPr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7440-5FA7-4F61-94B0-30A9FC1373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4CA0-83C7-43F4-BC2B-8EA0B09BAEA5}" type="datetimeFigureOut">
              <a:rPr lang="en-US" smtClean="0"/>
              <a:pPr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7440-5FA7-4F61-94B0-30A9FC1373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4CA0-83C7-43F4-BC2B-8EA0B09BAEA5}" type="datetimeFigureOut">
              <a:rPr lang="en-US" smtClean="0"/>
              <a:pPr/>
              <a:t>3/7/2024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7440-5FA7-4F61-94B0-30A9FC1373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4CA0-83C7-43F4-BC2B-8EA0B09BAEA5}" type="datetimeFigureOut">
              <a:rPr lang="en-US" smtClean="0"/>
              <a:pPr/>
              <a:t>3/7/2024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7440-5FA7-4F61-94B0-30A9FC1373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4CA0-83C7-43F4-BC2B-8EA0B09BAEA5}" type="datetimeFigureOut">
              <a:rPr lang="en-US" smtClean="0"/>
              <a:pPr/>
              <a:t>3/7/2024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7440-5FA7-4F61-94B0-30A9FC1373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4CA0-83C7-43F4-BC2B-8EA0B09BAEA5}" type="datetimeFigureOut">
              <a:rPr lang="en-US" smtClean="0"/>
              <a:pPr/>
              <a:t>3/7/2024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7440-5FA7-4F61-94B0-30A9FC1373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4CA0-83C7-43F4-BC2B-8EA0B09BAEA5}" type="datetimeFigureOut">
              <a:rPr lang="en-US" smtClean="0"/>
              <a:pPr/>
              <a:t>3/7/2024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7440-5FA7-4F61-94B0-30A9FC1373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4CA0-83C7-43F4-BC2B-8EA0B09BAEA5}" type="datetimeFigureOut">
              <a:rPr lang="en-US" smtClean="0"/>
              <a:pPr/>
              <a:t>3/7/2024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7440-5FA7-4F61-94B0-30A9FC1373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A4CA0-83C7-43F4-BC2B-8EA0B09BAEA5}" type="datetimeFigureOut">
              <a:rPr lang="en-US" smtClean="0"/>
              <a:pPr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7440-5FA7-4F61-94B0-30A9FC1373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990599"/>
          </a:xfrm>
        </p:spPr>
        <p:txBody>
          <a:bodyPr/>
          <a:lstStyle/>
          <a:p>
            <a:r>
              <a:rPr lang="en-US" dirty="0" smtClean="0"/>
              <a:t>Theory of Knowledge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362200"/>
            <a:ext cx="8382000" cy="32766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sz="3600" dirty="0" smtClean="0">
                <a:solidFill>
                  <a:srgbClr val="00B050"/>
                </a:solidFill>
              </a:rPr>
              <a:t>Pramata: ( The Knower)</a:t>
            </a:r>
          </a:p>
          <a:p>
            <a:pPr marL="514350" indent="-514350" algn="l">
              <a:buAutoNum type="arabicPeriod"/>
            </a:pPr>
            <a:r>
              <a:rPr lang="en-US" sz="3600" dirty="0" smtClean="0">
                <a:solidFill>
                  <a:srgbClr val="00B050"/>
                </a:solidFill>
              </a:rPr>
              <a:t>Prameya: (The Knowables)</a:t>
            </a:r>
          </a:p>
          <a:p>
            <a:pPr marL="514350" indent="-514350" algn="l">
              <a:buAutoNum type="arabicPeriod"/>
            </a:pPr>
            <a:r>
              <a:rPr lang="en-US" sz="3600" dirty="0">
                <a:solidFill>
                  <a:srgbClr val="00B050"/>
                </a:solidFill>
              </a:rPr>
              <a:t>P</a:t>
            </a:r>
            <a:r>
              <a:rPr lang="en-US" sz="3600" dirty="0" smtClean="0">
                <a:solidFill>
                  <a:srgbClr val="00B050"/>
                </a:solidFill>
              </a:rPr>
              <a:t>ramana: ( The Process of knowing)</a:t>
            </a:r>
          </a:p>
          <a:p>
            <a:pPr marL="514350" indent="-514350" algn="l">
              <a:buAutoNum type="arabicPeriod"/>
            </a:pPr>
            <a:r>
              <a:rPr lang="en-US" sz="3600" dirty="0" smtClean="0">
                <a:solidFill>
                  <a:srgbClr val="00B050"/>
                </a:solidFill>
              </a:rPr>
              <a:t>Pramiti: (Knowing process by </a:t>
            </a:r>
            <a:r>
              <a:rPr lang="en-US" sz="3600" dirty="0" err="1" smtClean="0">
                <a:solidFill>
                  <a:srgbClr val="00B050"/>
                </a:solidFill>
              </a:rPr>
              <a:t>Pramana</a:t>
            </a:r>
            <a:r>
              <a:rPr lang="en-US" sz="3600" dirty="0" smtClean="0">
                <a:solidFill>
                  <a:srgbClr val="00B050"/>
                </a:solidFill>
              </a:rPr>
              <a:t>)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Pramanas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>
              <a:solidFill>
                <a:srgbClr val="00B05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600200"/>
          <a:ext cx="8839200" cy="4572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/>
                <a:gridCol w="4419600"/>
              </a:tblGrid>
              <a:tr h="7695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Valid Source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Invalid Source</a:t>
                      </a:r>
                      <a:endParaRPr lang="en-US" sz="2800" dirty="0"/>
                    </a:p>
                  </a:txBody>
                  <a:tcPr/>
                </a:tc>
              </a:tr>
              <a:tr h="9506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00B050"/>
                          </a:solidFill>
                        </a:rPr>
                        <a:t>Pratyaksha: (Perception)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00B050"/>
                          </a:solidFill>
                        </a:rPr>
                        <a:t>Arthapatti: (Implication)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</a:tr>
              <a:tr h="9506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00B050"/>
                          </a:solidFill>
                        </a:rPr>
                        <a:t>Anumana: (Inference) 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506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00B050"/>
                          </a:solidFill>
                        </a:rPr>
                        <a:t>Upamana: (Comparison)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B050"/>
                          </a:solidFill>
                        </a:rPr>
                        <a:t>Anupalabdhi: </a:t>
                      </a: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(Non-Apprehension)</a:t>
                      </a:r>
                      <a:endParaRPr lang="en-US" sz="2800" dirty="0"/>
                    </a:p>
                  </a:txBody>
                  <a:tcPr/>
                </a:tc>
              </a:tr>
              <a:tr h="9506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00B050"/>
                          </a:solidFill>
                        </a:rPr>
                        <a:t>Shabda: (Verbal Testimony)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Pratyaksha</a:t>
            </a: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Nirvikalpa</a:t>
            </a:r>
            <a:r>
              <a:rPr lang="en-US" dirty="0"/>
              <a:t> </a:t>
            </a:r>
            <a:r>
              <a:rPr lang="en-US" dirty="0" smtClean="0"/>
              <a:t>(Indeterminate)</a:t>
            </a:r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Savikalpa (Determinate)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kinds of Pratyaksha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229600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4114800"/>
              </a:tblGrid>
              <a:tr h="108520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Laukika (Ordinary)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Alaukika(Extra Ordinary)</a:t>
                      </a:r>
                      <a:endParaRPr lang="en-US" sz="2800" dirty="0"/>
                    </a:p>
                  </a:txBody>
                  <a:tcPr/>
                </a:tc>
              </a:tr>
              <a:tr h="108520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External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Internal</a:t>
                      </a:r>
                      <a:endParaRPr lang="en-US" sz="2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514350" indent="-514350">
                        <a:buAutoNum type="arabicPeriod"/>
                      </a:pPr>
                      <a:r>
                        <a:rPr lang="en-US" sz="2800" dirty="0" smtClean="0"/>
                        <a:t>Samanya Lakshna</a:t>
                      </a:r>
                    </a:p>
                    <a:p>
                      <a:pPr marL="514350" indent="-514350">
                        <a:buAutoNum type="arabicPeriod"/>
                      </a:pPr>
                      <a:r>
                        <a:rPr lang="en-US" sz="2800" dirty="0" smtClean="0"/>
                        <a:t>Gyan Lakshna</a:t>
                      </a:r>
                    </a:p>
                    <a:p>
                      <a:pPr marL="514350" indent="-514350">
                        <a:buAutoNum type="arabicPeriod"/>
                      </a:pPr>
                      <a:r>
                        <a:rPr lang="en-US" sz="2800" dirty="0" smtClean="0"/>
                        <a:t>Yogaj</a:t>
                      </a:r>
                      <a:r>
                        <a:rPr lang="en-US" sz="2800" baseline="0" dirty="0" smtClean="0"/>
                        <a:t> (Meditation) </a:t>
                      </a:r>
                      <a:endParaRPr lang="en-US" sz="2800" dirty="0"/>
                    </a:p>
                  </a:txBody>
                  <a:tcPr/>
                </a:tc>
              </a:tr>
              <a:tr h="171579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1.Eyes 2.Nose</a:t>
                      </a:r>
                    </a:p>
                    <a:p>
                      <a:r>
                        <a:rPr lang="en-US" sz="2400" dirty="0" smtClean="0"/>
                        <a:t>3.Ears 4.Skin</a:t>
                      </a:r>
                    </a:p>
                    <a:p>
                      <a:r>
                        <a:rPr lang="en-US" sz="2400" dirty="0" smtClean="0"/>
                        <a:t>5. Tongue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Inner Sense</a:t>
                      </a:r>
                      <a:endParaRPr lang="en-US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Anumana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Anumana is a second kind of knowledge .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2514600"/>
          <a:ext cx="60960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129396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Svartha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Paratha</a:t>
                      </a:r>
                      <a:endParaRPr lang="en-US" sz="3600" dirty="0"/>
                    </a:p>
                  </a:txBody>
                  <a:tcPr/>
                </a:tc>
              </a:tr>
              <a:tr h="25160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827431"/>
            <a:ext cx="2057400" cy="2497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38100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117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Theory of Knowledge</vt:lpstr>
      <vt:lpstr>Pramanas </vt:lpstr>
      <vt:lpstr>Pratyaksha </vt:lpstr>
      <vt:lpstr>Two kinds of Pratyaksha </vt:lpstr>
      <vt:lpstr>Anumana 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Theory of Knowledge</dc:title>
  <dc:creator>CZ</dc:creator>
  <cp:lastModifiedBy>CZ</cp:lastModifiedBy>
  <cp:revision>12</cp:revision>
  <dcterms:created xsi:type="dcterms:W3CDTF">2022-07-15T09:57:44Z</dcterms:created>
  <dcterms:modified xsi:type="dcterms:W3CDTF">2024-03-07T03:22:04Z</dcterms:modified>
</cp:coreProperties>
</file>