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8" r:id="rId4"/>
    <p:sldId id="258" r:id="rId5"/>
    <p:sldId id="259" r:id="rId6"/>
    <p:sldId id="260" r:id="rId7"/>
    <p:sldId id="261" r:id="rId8"/>
    <p:sldId id="262" r:id="rId9"/>
    <p:sldId id="265" r:id="rId10"/>
    <p:sldId id="279" r:id="rId11"/>
    <p:sldId id="266" r:id="rId12"/>
    <p:sldId id="267" r:id="rId13"/>
    <p:sldId id="269" r:id="rId14"/>
    <p:sldId id="277" r:id="rId15"/>
    <p:sldId id="280" r:id="rId16"/>
    <p:sldId id="270" r:id="rId17"/>
    <p:sldId id="271" r:id="rId18"/>
    <p:sldId id="281" r:id="rId19"/>
    <p:sldId id="282" r:id="rId20"/>
    <p:sldId id="283" r:id="rId21"/>
    <p:sldId id="284" r:id="rId22"/>
    <p:sldId id="285" r:id="rId23"/>
    <p:sldId id="26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2437627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773030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74907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38329953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17768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40212168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3779765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2426361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222340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1E3A3B-ABD2-4988-B675-78352BFB6FAE}" type="datetimeFigureOut">
              <a:rPr lang="en-IN" smtClean="0"/>
              <a:t>10-04-2025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2391670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1E3A3B-ABD2-4988-B675-78352BFB6FAE}" type="datetimeFigureOut">
              <a:rPr lang="en-IN" smtClean="0"/>
              <a:t>10-04-2025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409908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1E3A3B-ABD2-4988-B675-78352BFB6FAE}" type="datetimeFigureOut">
              <a:rPr lang="en-IN" smtClean="0"/>
              <a:t>10-04-2025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1188875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1E3A3B-ABD2-4988-B675-78352BFB6FAE}" type="datetimeFigureOut">
              <a:rPr lang="en-IN" smtClean="0"/>
              <a:t>10-04-2025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180211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E3A3B-ABD2-4988-B675-78352BFB6FAE}" type="datetimeFigureOut">
              <a:rPr lang="en-IN" smtClean="0"/>
              <a:t>10-04-2025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977109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1E3A3B-ABD2-4988-B675-78352BFB6FAE}" type="datetimeFigureOut">
              <a:rPr lang="en-IN" smtClean="0"/>
              <a:t>10-04-2025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1254726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1E3A3B-ABD2-4988-B675-78352BFB6FAE}" type="datetimeFigureOut">
              <a:rPr lang="en-IN" smtClean="0"/>
              <a:t>10-04-2025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69A5043-7E66-4A2E-938D-E5B955B6063D}" type="slidenum">
              <a:rPr lang="en-IN" smtClean="0"/>
              <a:t>‹#›</a:t>
            </a:fld>
            <a:endParaRPr lang="en-IN"/>
          </a:p>
        </p:txBody>
      </p:sp>
    </p:spTree>
    <p:extLst>
      <p:ext uri="{BB962C8B-B14F-4D97-AF65-F5344CB8AC3E}">
        <p14:creationId xmlns:p14="http://schemas.microsoft.com/office/powerpoint/2010/main" val="142822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51E3A3B-ABD2-4988-B675-78352BFB6FAE}" type="datetimeFigureOut">
              <a:rPr lang="en-IN" smtClean="0"/>
              <a:t>10-04-2025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69A5043-7E66-4A2E-938D-E5B955B6063D}" type="slidenum">
              <a:rPr lang="en-IN" smtClean="0"/>
              <a:t>‹#›</a:t>
            </a:fld>
            <a:endParaRPr lang="en-IN"/>
          </a:p>
        </p:txBody>
      </p:sp>
    </p:spTree>
    <p:extLst>
      <p:ext uri="{BB962C8B-B14F-4D97-AF65-F5344CB8AC3E}">
        <p14:creationId xmlns:p14="http://schemas.microsoft.com/office/powerpoint/2010/main" val="3984389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A1D86-4045-498F-A743-3832D2F69C91}"/>
              </a:ext>
            </a:extLst>
          </p:cNvPr>
          <p:cNvSpPr>
            <a:spLocks noGrp="1"/>
          </p:cNvSpPr>
          <p:nvPr>
            <p:ph type="ctrTitle"/>
          </p:nvPr>
        </p:nvSpPr>
        <p:spPr/>
        <p:txBody>
          <a:bodyPr>
            <a:normAutofit/>
          </a:bodyPr>
          <a:lstStyle/>
          <a:p>
            <a:r>
              <a:rPr lang="en-IN" sz="4800" b="1" i="0" u="none" strike="noStrike" baseline="0" dirty="0">
                <a:solidFill>
                  <a:srgbClr val="000000"/>
                </a:solidFill>
                <a:latin typeface="Times New Roman" panose="02020603050405020304" pitchFamily="18" charset="0"/>
              </a:rPr>
              <a:t>Curriculum design models </a:t>
            </a:r>
            <a:endParaRPr lang="en-IN" sz="16600" dirty="0"/>
          </a:p>
        </p:txBody>
      </p:sp>
      <p:sp>
        <p:nvSpPr>
          <p:cNvPr id="3" name="Subtitle 2">
            <a:extLst>
              <a:ext uri="{FF2B5EF4-FFF2-40B4-BE49-F238E27FC236}">
                <a16:creationId xmlns:a16="http://schemas.microsoft.com/office/drawing/2014/main" id="{9F5B97E9-9430-423E-AABB-01E39F43A74F}"/>
              </a:ext>
            </a:extLst>
          </p:cNvPr>
          <p:cNvSpPr>
            <a:spLocks noGrp="1"/>
          </p:cNvSpPr>
          <p:nvPr>
            <p:ph type="subTitle" idx="1"/>
          </p:nvPr>
        </p:nvSpPr>
        <p:spPr/>
        <p:txBody>
          <a:bodyPr/>
          <a:lstStyle/>
          <a:p>
            <a:r>
              <a:rPr lang="en-US" dirty="0"/>
              <a:t>B.Ed. 2</a:t>
            </a:r>
            <a:r>
              <a:rPr lang="en-US" baseline="30000" dirty="0"/>
              <a:t>nd</a:t>
            </a:r>
            <a:r>
              <a:rPr lang="en-US" dirty="0"/>
              <a:t> year</a:t>
            </a:r>
          </a:p>
          <a:p>
            <a:r>
              <a:rPr lang="en-US" dirty="0"/>
              <a:t>Paper-09</a:t>
            </a:r>
            <a:endParaRPr lang="en-IN" dirty="0"/>
          </a:p>
        </p:txBody>
      </p:sp>
    </p:spTree>
    <p:extLst>
      <p:ext uri="{BB962C8B-B14F-4D97-AF65-F5344CB8AC3E}">
        <p14:creationId xmlns:p14="http://schemas.microsoft.com/office/powerpoint/2010/main" val="45774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CBD33-7DF4-3891-E91D-470F4574A55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B012F1A-9460-24D8-8DB0-183138786031}"/>
              </a:ext>
            </a:extLst>
          </p:cNvPr>
          <p:cNvSpPr>
            <a:spLocks noGrp="1"/>
          </p:cNvSpPr>
          <p:nvPr>
            <p:ph idx="1"/>
          </p:nvPr>
        </p:nvSpPr>
        <p:spPr/>
        <p:txBody>
          <a:bodyPr>
            <a:normAutofit fontScale="77500" lnSpcReduction="20000"/>
          </a:bodyPr>
          <a:lstStyle/>
          <a:p>
            <a:r>
              <a:rPr lang="en-US" sz="1800" dirty="0">
                <a:solidFill>
                  <a:srgbClr val="000000"/>
                </a:solidFill>
                <a:latin typeface="Times New Roman" panose="02020603050405020304" pitchFamily="18" charset="0"/>
              </a:rPr>
              <a:t> </a:t>
            </a:r>
            <a:r>
              <a:rPr lang="en-US" sz="3500" dirty="0">
                <a:solidFill>
                  <a:srgbClr val="000000"/>
                </a:solidFill>
                <a:latin typeface="Times New Roman" panose="02020603050405020304" pitchFamily="18" charset="0"/>
              </a:rPr>
              <a:t>It refers to School as the controller of power in deciding what is taught. </a:t>
            </a:r>
          </a:p>
          <a:p>
            <a:r>
              <a:rPr lang="en-US" sz="3500" dirty="0">
                <a:solidFill>
                  <a:srgbClr val="000000"/>
                </a:solidFill>
                <a:latin typeface="Times New Roman" panose="02020603050405020304" pitchFamily="18" charset="0"/>
              </a:rPr>
              <a:t>According to Tyler knowledge and skills should be taught in a sequence over time. This approach is called the spiral approach in which learners returns to topic in more complexity over time as they progress through the school. </a:t>
            </a:r>
          </a:p>
          <a:p>
            <a:r>
              <a:rPr lang="en-US" sz="3500" dirty="0">
                <a:solidFill>
                  <a:srgbClr val="000000"/>
                </a:solidFill>
                <a:latin typeface="Times New Roman" panose="02020603050405020304" pitchFamily="18" charset="0"/>
              </a:rPr>
              <a:t>In this model, students are given a set of skills or procedures that they have to master in a reasonable instructional cycle. </a:t>
            </a:r>
          </a:p>
          <a:p>
            <a:pPr marL="0" indent="0">
              <a:buNone/>
            </a:pPr>
            <a:endParaRPr lang="en-IN" dirty="0"/>
          </a:p>
        </p:txBody>
      </p:sp>
    </p:spTree>
    <p:extLst>
      <p:ext uri="{BB962C8B-B14F-4D97-AF65-F5344CB8AC3E}">
        <p14:creationId xmlns:p14="http://schemas.microsoft.com/office/powerpoint/2010/main" val="3920968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7B71E-0013-48EA-9384-9000778FFBFB}"/>
              </a:ext>
            </a:extLst>
          </p:cNvPr>
          <p:cNvSpPr>
            <a:spLocks noGrp="1"/>
          </p:cNvSpPr>
          <p:nvPr>
            <p:ph type="title"/>
          </p:nvPr>
        </p:nvSpPr>
        <p:spPr/>
        <p:txBody>
          <a:bodyPr/>
          <a:lstStyle/>
          <a:p>
            <a:r>
              <a:rPr lang="en-US" dirty="0"/>
              <a:t>Advantages </a:t>
            </a:r>
            <a:endParaRPr lang="en-IN" dirty="0"/>
          </a:p>
        </p:txBody>
      </p:sp>
      <p:sp>
        <p:nvSpPr>
          <p:cNvPr id="3" name="Content Placeholder 2">
            <a:extLst>
              <a:ext uri="{FF2B5EF4-FFF2-40B4-BE49-F238E27FC236}">
                <a16:creationId xmlns:a16="http://schemas.microsoft.com/office/drawing/2014/main" id="{45F52D70-9155-46C5-85B0-B3138EBB4C1B}"/>
              </a:ext>
            </a:extLst>
          </p:cNvPr>
          <p:cNvSpPr>
            <a:spLocks noGrp="1"/>
          </p:cNvSpPr>
          <p:nvPr>
            <p:ph idx="1"/>
          </p:nvPr>
        </p:nvSpPr>
        <p:spPr/>
        <p:txBody>
          <a:bodyPr>
            <a:normAutofit/>
          </a:bodyPr>
          <a:lstStyle/>
          <a:p>
            <a:pPr algn="l"/>
            <a:endParaRPr lang="en-IN" sz="2000" b="0" i="0" u="none" strike="noStrike" baseline="0" dirty="0">
              <a:solidFill>
                <a:srgbClr val="000000"/>
              </a:solidFill>
              <a:latin typeface="Times New Roman" panose="02020603050405020304" pitchFamily="18" charset="0"/>
            </a:endParaRPr>
          </a:p>
          <a:p>
            <a:r>
              <a:rPr lang="en-US" sz="3200" b="0" i="0" u="none" strike="noStrike" baseline="0" dirty="0">
                <a:solidFill>
                  <a:srgbClr val="000000"/>
                </a:solidFill>
                <a:latin typeface="Times New Roman" panose="02020603050405020304" pitchFamily="18" charset="0"/>
              </a:rPr>
              <a:t>1. It is easy to adapt to various methods of teaching. </a:t>
            </a:r>
          </a:p>
          <a:p>
            <a:r>
              <a:rPr lang="en-US" sz="3200" b="0" i="0" u="none" strike="noStrike" baseline="0" dirty="0">
                <a:solidFill>
                  <a:srgbClr val="000000"/>
                </a:solidFill>
                <a:latin typeface="Times New Roman" panose="02020603050405020304" pitchFamily="18" charset="0"/>
              </a:rPr>
              <a:t>2. It is easier to test scores in this curriculum because it uses traditional testing methods. </a:t>
            </a:r>
          </a:p>
          <a:p>
            <a:r>
              <a:rPr lang="en-US" sz="3200" b="0" i="0" u="none" strike="noStrike" baseline="0" dirty="0">
                <a:solidFill>
                  <a:srgbClr val="000000"/>
                </a:solidFill>
                <a:latin typeface="Times New Roman" panose="02020603050405020304" pitchFamily="18" charset="0"/>
              </a:rPr>
              <a:t>3. This method is cost-effective and does not require many resources. </a:t>
            </a:r>
          </a:p>
          <a:p>
            <a:pPr marL="0" indent="0">
              <a:buNone/>
            </a:pPr>
            <a:endParaRPr lang="en-IN" sz="3200" dirty="0"/>
          </a:p>
        </p:txBody>
      </p:sp>
    </p:spTree>
    <p:extLst>
      <p:ext uri="{BB962C8B-B14F-4D97-AF65-F5344CB8AC3E}">
        <p14:creationId xmlns:p14="http://schemas.microsoft.com/office/powerpoint/2010/main" val="2276262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997A0-E35B-4C53-9954-BF5227330A86}"/>
              </a:ext>
            </a:extLst>
          </p:cNvPr>
          <p:cNvSpPr>
            <a:spLocks noGrp="1"/>
          </p:cNvSpPr>
          <p:nvPr>
            <p:ph type="title"/>
          </p:nvPr>
        </p:nvSpPr>
        <p:spPr/>
        <p:txBody>
          <a:bodyPr/>
          <a:lstStyle/>
          <a:p>
            <a:r>
              <a:rPr lang="en-US" dirty="0"/>
              <a:t>Disadvantages  </a:t>
            </a:r>
            <a:endParaRPr lang="en-IN" dirty="0"/>
          </a:p>
        </p:txBody>
      </p:sp>
      <p:sp>
        <p:nvSpPr>
          <p:cNvPr id="3" name="Content Placeholder 2">
            <a:extLst>
              <a:ext uri="{FF2B5EF4-FFF2-40B4-BE49-F238E27FC236}">
                <a16:creationId xmlns:a16="http://schemas.microsoft.com/office/drawing/2014/main" id="{AD96F47F-74C8-47D2-922C-4057C99578ED}"/>
              </a:ext>
            </a:extLst>
          </p:cNvPr>
          <p:cNvSpPr>
            <a:spLocks noGrp="1"/>
          </p:cNvSpPr>
          <p:nvPr>
            <p:ph idx="1"/>
          </p:nvPr>
        </p:nvSpPr>
        <p:spPr/>
        <p:txBody>
          <a:bodyPr>
            <a:normAutofit fontScale="92500" lnSpcReduction="10000"/>
          </a:bodyPr>
          <a:lstStyle/>
          <a:p>
            <a:pPr algn="l"/>
            <a:endParaRPr lang="en-IN" sz="3600" b="0" i="0" u="none" strike="noStrike" baseline="0" dirty="0">
              <a:solidFill>
                <a:srgbClr val="000000"/>
              </a:solidFill>
              <a:latin typeface="Times New Roman" panose="02020603050405020304" pitchFamily="18" charset="0"/>
            </a:endParaRPr>
          </a:p>
          <a:p>
            <a:r>
              <a:rPr lang="en-US" sz="3600" b="0" i="0" u="none" strike="noStrike" baseline="0" dirty="0">
                <a:solidFill>
                  <a:srgbClr val="000000"/>
                </a:solidFill>
                <a:latin typeface="Times New Roman" panose="02020603050405020304" pitchFamily="18" charset="0"/>
              </a:rPr>
              <a:t>1. It lacks the integration of various subjects. </a:t>
            </a:r>
          </a:p>
          <a:p>
            <a:r>
              <a:rPr lang="en-US" sz="3600" b="0" i="0" u="none" strike="noStrike" baseline="0" dirty="0">
                <a:solidFill>
                  <a:srgbClr val="000000"/>
                </a:solidFill>
                <a:latin typeface="Times New Roman" panose="02020603050405020304" pitchFamily="18" charset="0"/>
              </a:rPr>
              <a:t>2. It focuses on one particular subject without the students being able to understand how one subject implement another. </a:t>
            </a:r>
          </a:p>
          <a:p>
            <a:r>
              <a:rPr lang="en-US" sz="3600" b="0" i="0" u="none" strike="noStrike" baseline="0" dirty="0">
                <a:solidFill>
                  <a:srgbClr val="000000"/>
                </a:solidFill>
                <a:latin typeface="Times New Roman" panose="02020603050405020304" pitchFamily="18" charset="0"/>
              </a:rPr>
              <a:t>3. It includes passivity and authority and lacks scope for creativity and innovation. </a:t>
            </a:r>
          </a:p>
          <a:p>
            <a:pPr marL="0" indent="0">
              <a:buNone/>
            </a:pPr>
            <a:endParaRPr lang="en-IN" sz="6600" dirty="0"/>
          </a:p>
        </p:txBody>
      </p:sp>
    </p:spTree>
    <p:extLst>
      <p:ext uri="{BB962C8B-B14F-4D97-AF65-F5344CB8AC3E}">
        <p14:creationId xmlns:p14="http://schemas.microsoft.com/office/powerpoint/2010/main" val="120550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A957F-9D2D-4C51-BFE2-5D5EA6AB407C}"/>
              </a:ext>
            </a:extLst>
          </p:cNvPr>
          <p:cNvSpPr>
            <a:spLocks noGrp="1"/>
          </p:cNvSpPr>
          <p:nvPr>
            <p:ph type="title"/>
          </p:nvPr>
        </p:nvSpPr>
        <p:spPr/>
        <p:txBody>
          <a:bodyPr>
            <a:normAutofit fontScale="90000"/>
          </a:bodyPr>
          <a:lstStyle/>
          <a:p>
            <a:br>
              <a:rPr lang="en-IN" sz="1800" b="0" i="0" u="none" strike="noStrike" baseline="0" dirty="0">
                <a:solidFill>
                  <a:srgbClr val="000000"/>
                </a:solidFill>
              </a:rPr>
            </a:br>
            <a:r>
              <a:rPr lang="en-IN" sz="1800" b="0" i="0" u="none" strike="noStrike" baseline="0" dirty="0">
                <a:solidFill>
                  <a:srgbClr val="000000"/>
                </a:solidFill>
              </a:rPr>
              <a:t>         </a:t>
            </a:r>
            <a:r>
              <a:rPr lang="en-IN" b="0" i="0" u="none" strike="noStrike" baseline="0" dirty="0" err="1">
                <a:solidFill>
                  <a:srgbClr val="000000"/>
                </a:solidFill>
              </a:rPr>
              <a:t>Taba</a:t>
            </a:r>
            <a:r>
              <a:rPr lang="en-IN" b="0" i="0" u="none" strike="noStrike" baseline="0" dirty="0">
                <a:solidFill>
                  <a:srgbClr val="000000"/>
                </a:solidFill>
              </a:rPr>
              <a:t> Model </a:t>
            </a:r>
            <a:br>
              <a:rPr lang="en-IN" sz="1800" b="0" i="0" u="none" strike="noStrike" baseline="0" dirty="0">
                <a:solidFill>
                  <a:srgbClr val="000000"/>
                </a:solidFill>
              </a:rPr>
            </a:br>
            <a:endParaRPr lang="en-IN" dirty="0"/>
          </a:p>
        </p:txBody>
      </p:sp>
      <p:sp>
        <p:nvSpPr>
          <p:cNvPr id="3" name="Content Placeholder 2">
            <a:extLst>
              <a:ext uri="{FF2B5EF4-FFF2-40B4-BE49-F238E27FC236}">
                <a16:creationId xmlns:a16="http://schemas.microsoft.com/office/drawing/2014/main" id="{CF961D05-21C2-4FE1-897F-49FFA2CFE7EE}"/>
              </a:ext>
            </a:extLst>
          </p:cNvPr>
          <p:cNvSpPr>
            <a:spLocks noGrp="1"/>
          </p:cNvSpPr>
          <p:nvPr>
            <p:ph idx="1"/>
          </p:nvPr>
        </p:nvSpPr>
        <p:spPr/>
        <p:txBody>
          <a:bodyPr>
            <a:normAutofit/>
          </a:bodyPr>
          <a:lstStyle/>
          <a:p>
            <a:r>
              <a:rPr lang="en-US" sz="2800" b="0" i="0" u="none" strike="noStrike" baseline="0" dirty="0">
                <a:solidFill>
                  <a:srgbClr val="000000"/>
                </a:solidFill>
                <a:latin typeface="Times New Roman" panose="02020603050405020304" pitchFamily="18" charset="0"/>
              </a:rPr>
              <a:t>Hilda </a:t>
            </a:r>
            <a:r>
              <a:rPr lang="en-US" sz="2800" b="0" i="0" u="none" strike="noStrike" baseline="0" dirty="0" err="1">
                <a:solidFill>
                  <a:srgbClr val="000000"/>
                </a:solidFill>
                <a:latin typeface="Times New Roman" panose="02020603050405020304" pitchFamily="18" charset="0"/>
              </a:rPr>
              <a:t>Taba</a:t>
            </a:r>
            <a:r>
              <a:rPr lang="en-US" sz="2800" b="0" i="0" u="none" strike="noStrike" baseline="0" dirty="0">
                <a:solidFill>
                  <a:srgbClr val="000000"/>
                </a:solidFill>
                <a:latin typeface="Times New Roman" panose="02020603050405020304" pitchFamily="18" charset="0"/>
              </a:rPr>
              <a:t> advocated that those who use curriculum should be the curriculum designers as well. She believed that teachers should create specific teaching-learning situations for their students. They should adopt an inductive approach to teaching i.e. from - specific to general rather than the traditional deductive approach, starting from general to specifics. </a:t>
            </a:r>
            <a:endParaRPr lang="en-IN" sz="2800" dirty="0"/>
          </a:p>
        </p:txBody>
      </p:sp>
    </p:spTree>
    <p:extLst>
      <p:ext uri="{BB962C8B-B14F-4D97-AF65-F5344CB8AC3E}">
        <p14:creationId xmlns:p14="http://schemas.microsoft.com/office/powerpoint/2010/main" val="1454172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9321-512A-43D6-9911-F9DF3BC00872}"/>
              </a:ext>
            </a:extLst>
          </p:cNvPr>
          <p:cNvSpPr>
            <a:spLocks noGrp="1"/>
          </p:cNvSpPr>
          <p:nvPr>
            <p:ph type="title"/>
          </p:nvPr>
        </p:nvSpPr>
        <p:spPr/>
        <p:txBody>
          <a:bodyPr>
            <a:normAutofit/>
          </a:bodyPr>
          <a:lstStyle/>
          <a:p>
            <a:r>
              <a:rPr lang="en-US" sz="2400" b="0" i="0" u="none" strike="noStrike" baseline="0" dirty="0" err="1">
                <a:solidFill>
                  <a:srgbClr val="000000"/>
                </a:solidFill>
                <a:latin typeface="Times New Roman" panose="02020603050405020304" pitchFamily="18" charset="0"/>
              </a:rPr>
              <a:t>Tabs's</a:t>
            </a:r>
            <a:r>
              <a:rPr lang="en-US" sz="2400" b="0" i="0" u="none" strike="noStrike" baseline="0" dirty="0">
                <a:solidFill>
                  <a:srgbClr val="000000"/>
                </a:solidFill>
                <a:latin typeface="Times New Roman" panose="02020603050405020304" pitchFamily="18" charset="0"/>
              </a:rPr>
              <a:t> grassroots model has seven steps as listed below, advocating a major role for  </a:t>
            </a:r>
            <a:r>
              <a:rPr lang="en-IN" sz="2400" b="0" i="0" u="none" strike="noStrike" baseline="0" dirty="0">
                <a:solidFill>
                  <a:srgbClr val="000000"/>
                </a:solidFill>
                <a:latin typeface="Times New Roman" panose="02020603050405020304" pitchFamily="18" charset="0"/>
              </a:rPr>
              <a:t>teachers. These are - </a:t>
            </a:r>
            <a:endParaRPr lang="en-IN" sz="4400" dirty="0"/>
          </a:p>
        </p:txBody>
      </p:sp>
      <p:sp>
        <p:nvSpPr>
          <p:cNvPr id="3" name="Content Placeholder 2">
            <a:extLst>
              <a:ext uri="{FF2B5EF4-FFF2-40B4-BE49-F238E27FC236}">
                <a16:creationId xmlns:a16="http://schemas.microsoft.com/office/drawing/2014/main" id="{7B592D23-405B-42F0-B1A1-4B079E95FA1E}"/>
              </a:ext>
            </a:extLst>
          </p:cNvPr>
          <p:cNvSpPr>
            <a:spLocks noGrp="1"/>
          </p:cNvSpPr>
          <p:nvPr>
            <p:ph idx="1"/>
          </p:nvPr>
        </p:nvSpPr>
        <p:spPr/>
        <p:txBody>
          <a:bodyPr>
            <a:normAutofit/>
          </a:bodyPr>
          <a:lstStyle/>
          <a:p>
            <a:r>
              <a:rPr lang="en-US" sz="2400" b="0" i="0" u="none" strike="noStrike" baseline="0" dirty="0">
                <a:solidFill>
                  <a:schemeClr val="accent4"/>
                </a:solidFill>
                <a:latin typeface="Times New Roman" panose="02020603050405020304" pitchFamily="18" charset="0"/>
              </a:rPr>
              <a:t>Diagnosis of needs </a:t>
            </a:r>
            <a:r>
              <a:rPr lang="en-US" sz="2400" b="0" i="0" u="none" strike="noStrike" baseline="0" dirty="0">
                <a:solidFill>
                  <a:srgbClr val="000000"/>
                </a:solidFill>
                <a:latin typeface="Times New Roman" panose="02020603050405020304" pitchFamily="18" charset="0"/>
              </a:rPr>
              <a:t>- Identify needs of the students for whom curriculum is to be planned. </a:t>
            </a:r>
          </a:p>
          <a:p>
            <a:r>
              <a:rPr lang="en-US" sz="2400" b="0" i="0" u="none" strike="noStrike" baseline="0" dirty="0">
                <a:solidFill>
                  <a:schemeClr val="accent4"/>
                </a:solidFill>
                <a:latin typeface="Times New Roman" panose="02020603050405020304" pitchFamily="18" charset="0"/>
              </a:rPr>
              <a:t>Formulation of Objectives </a:t>
            </a:r>
            <a:r>
              <a:rPr lang="en-US" sz="2400" b="0" i="0" u="none" strike="noStrike" baseline="0" dirty="0">
                <a:solidFill>
                  <a:srgbClr val="000000"/>
                </a:solidFill>
                <a:latin typeface="Times New Roman" panose="02020603050405020304" pitchFamily="18" charset="0"/>
              </a:rPr>
              <a:t>- Specify the objectives by which needs will be fulfilled. </a:t>
            </a:r>
          </a:p>
          <a:p>
            <a:r>
              <a:rPr lang="en-US" sz="2400" b="0" i="0" u="none" strike="noStrike" baseline="0" dirty="0">
                <a:solidFill>
                  <a:schemeClr val="accent4"/>
                </a:solidFill>
                <a:latin typeface="Times New Roman" panose="02020603050405020304" pitchFamily="18" charset="0"/>
              </a:rPr>
              <a:t>Selection of Content </a:t>
            </a:r>
            <a:r>
              <a:rPr lang="en-US" sz="2400" b="0" i="0" u="none" strike="noStrike" baseline="0" dirty="0">
                <a:solidFill>
                  <a:srgbClr val="000000"/>
                </a:solidFill>
                <a:latin typeface="Times New Roman" panose="02020603050405020304" pitchFamily="18" charset="0"/>
              </a:rPr>
              <a:t>- Select subject matter based on objectives and determine validity of the chosen content. </a:t>
            </a:r>
          </a:p>
          <a:p>
            <a:r>
              <a:rPr lang="en-US" sz="2400" b="0" i="0" u="none" strike="noStrike" baseline="0" dirty="0">
                <a:solidFill>
                  <a:schemeClr val="accent4"/>
                </a:solidFill>
                <a:latin typeface="Times New Roman" panose="02020603050405020304" pitchFamily="18" charset="0"/>
              </a:rPr>
              <a:t>Organization of content </a:t>
            </a:r>
            <a:r>
              <a:rPr lang="en-US" sz="2400" b="0" i="0" u="none" strike="noStrike" baseline="0" dirty="0">
                <a:solidFill>
                  <a:srgbClr val="000000"/>
                </a:solidFill>
                <a:latin typeface="Times New Roman" panose="02020603050405020304" pitchFamily="18" charset="0"/>
              </a:rPr>
              <a:t>- Arrange the content in a particular sequence keeping in mind the maturity of learners, academic achievement, interests etc. </a:t>
            </a:r>
          </a:p>
        </p:txBody>
      </p:sp>
    </p:spTree>
    <p:extLst>
      <p:ext uri="{BB962C8B-B14F-4D97-AF65-F5344CB8AC3E}">
        <p14:creationId xmlns:p14="http://schemas.microsoft.com/office/powerpoint/2010/main" val="3446784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C4A88-9A08-60F4-34A1-74C96F442A5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9275971-B13B-61EB-E18C-2CCFE92AC125}"/>
              </a:ext>
            </a:extLst>
          </p:cNvPr>
          <p:cNvSpPr>
            <a:spLocks noGrp="1"/>
          </p:cNvSpPr>
          <p:nvPr>
            <p:ph idx="1"/>
          </p:nvPr>
        </p:nvSpPr>
        <p:spPr/>
        <p:txBody>
          <a:bodyPr>
            <a:normAutofit/>
          </a:bodyPr>
          <a:lstStyle/>
          <a:p>
            <a:r>
              <a:rPr lang="en-US" sz="2800" b="0" i="0" u="none" strike="noStrike" baseline="0" dirty="0">
                <a:solidFill>
                  <a:schemeClr val="accent4"/>
                </a:solidFill>
                <a:latin typeface="Times New Roman" panose="02020603050405020304" pitchFamily="18" charset="0"/>
              </a:rPr>
              <a:t>Selection of learning experiences </a:t>
            </a:r>
            <a:r>
              <a:rPr lang="en-US" sz="2800" b="0" i="0" u="none" strike="noStrike" baseline="0" dirty="0">
                <a:solidFill>
                  <a:srgbClr val="000000"/>
                </a:solidFill>
                <a:latin typeface="Times New Roman" panose="02020603050405020304" pitchFamily="18" charset="0"/>
              </a:rPr>
              <a:t>- Facilitate interaction of learners with content through appropriate instructional methodology. </a:t>
            </a:r>
          </a:p>
          <a:p>
            <a:r>
              <a:rPr lang="en-US" sz="2800" b="0" i="0" u="none" strike="noStrike" baseline="0" dirty="0">
                <a:solidFill>
                  <a:schemeClr val="accent4"/>
                </a:solidFill>
                <a:latin typeface="Times New Roman" panose="02020603050405020304" pitchFamily="18" charset="0"/>
              </a:rPr>
              <a:t>Organization of learning activities </a:t>
            </a:r>
            <a:r>
              <a:rPr lang="en-US" sz="2800" b="0" i="0" u="none" strike="noStrike" baseline="0" dirty="0">
                <a:solidFill>
                  <a:srgbClr val="000000"/>
                </a:solidFill>
                <a:latin typeface="Times New Roman" panose="02020603050405020304" pitchFamily="18" charset="0"/>
              </a:rPr>
              <a:t>- The learning activities be organized in a sequence depending both on content sequence and learner characteristics. </a:t>
            </a:r>
          </a:p>
          <a:p>
            <a:r>
              <a:rPr lang="en-US" sz="2800" b="0" i="0" u="none" strike="noStrike" baseline="0" dirty="0">
                <a:solidFill>
                  <a:schemeClr val="accent4"/>
                </a:solidFill>
                <a:latin typeface="Times New Roman" panose="02020603050405020304" pitchFamily="18" charset="0"/>
              </a:rPr>
              <a:t>Evaluation</a:t>
            </a:r>
            <a:r>
              <a:rPr lang="en-US" sz="2800" b="0" i="0" u="none" strike="noStrike" baseline="0" dirty="0">
                <a:solidFill>
                  <a:srgbClr val="000000"/>
                </a:solidFill>
                <a:latin typeface="Times New Roman" panose="02020603050405020304" pitchFamily="18" charset="0"/>
              </a:rPr>
              <a:t> - To assess the achievement of learning objectives, evaluation procedures need to be devised. </a:t>
            </a:r>
            <a:endParaRPr lang="en-IN" sz="2800" dirty="0"/>
          </a:p>
          <a:p>
            <a:pPr marL="0" indent="0">
              <a:buNone/>
            </a:pPr>
            <a:endParaRPr lang="en-IN" sz="2800" dirty="0"/>
          </a:p>
        </p:txBody>
      </p:sp>
    </p:spTree>
    <p:extLst>
      <p:ext uri="{BB962C8B-B14F-4D97-AF65-F5344CB8AC3E}">
        <p14:creationId xmlns:p14="http://schemas.microsoft.com/office/powerpoint/2010/main" val="1711255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7C0B3-F161-4300-8F71-BC403A487B0C}"/>
              </a:ext>
            </a:extLst>
          </p:cNvPr>
          <p:cNvSpPr>
            <a:spLocks noGrp="1"/>
          </p:cNvSpPr>
          <p:nvPr>
            <p:ph type="title"/>
          </p:nvPr>
        </p:nvSpPr>
        <p:spPr/>
        <p:txBody>
          <a:bodyPr>
            <a:normAutofit/>
          </a:bodyPr>
          <a:lstStyle/>
          <a:p>
            <a:r>
              <a:rPr lang="en-US" sz="3200" b="0" i="0" u="none" strike="noStrike" baseline="0" dirty="0">
                <a:solidFill>
                  <a:srgbClr val="000000"/>
                </a:solidFill>
                <a:latin typeface="Times New Roman" panose="02020603050405020304" pitchFamily="18" charset="0"/>
              </a:rPr>
              <a:t>Difference between </a:t>
            </a:r>
            <a:r>
              <a:rPr lang="en-US" sz="3200" b="0" i="0" u="none" strike="noStrike" baseline="0" dirty="0" err="1">
                <a:solidFill>
                  <a:srgbClr val="000000"/>
                </a:solidFill>
                <a:latin typeface="Times New Roman" panose="02020603050405020304" pitchFamily="18" charset="0"/>
              </a:rPr>
              <a:t>Taba</a:t>
            </a:r>
            <a:r>
              <a:rPr lang="en-US" sz="3200" b="0" i="0" u="none" strike="noStrike" baseline="0" dirty="0">
                <a:solidFill>
                  <a:srgbClr val="000000"/>
                </a:solidFill>
                <a:latin typeface="Times New Roman" panose="02020603050405020304" pitchFamily="18" charset="0"/>
              </a:rPr>
              <a:t> and Tyler’s Model: </a:t>
            </a:r>
            <a:endParaRPr lang="en-IN" sz="5400" dirty="0"/>
          </a:p>
        </p:txBody>
      </p:sp>
      <p:graphicFrame>
        <p:nvGraphicFramePr>
          <p:cNvPr id="5" name="Table 5">
            <a:extLst>
              <a:ext uri="{FF2B5EF4-FFF2-40B4-BE49-F238E27FC236}">
                <a16:creationId xmlns:a16="http://schemas.microsoft.com/office/drawing/2014/main" id="{D63F0345-8687-4B32-96B7-A39922B45EAA}"/>
              </a:ext>
            </a:extLst>
          </p:cNvPr>
          <p:cNvGraphicFramePr>
            <a:graphicFrameLocks noGrp="1"/>
          </p:cNvGraphicFramePr>
          <p:nvPr>
            <p:ph idx="1"/>
            <p:extLst>
              <p:ext uri="{D42A27DB-BD31-4B8C-83A1-F6EECF244321}">
                <p14:modId xmlns:p14="http://schemas.microsoft.com/office/powerpoint/2010/main" val="2274794661"/>
              </p:ext>
            </p:extLst>
          </p:nvPr>
        </p:nvGraphicFramePr>
        <p:xfrm>
          <a:off x="677863" y="2160588"/>
          <a:ext cx="8596312" cy="5227320"/>
        </p:xfrm>
        <a:graphic>
          <a:graphicData uri="http://schemas.openxmlformats.org/drawingml/2006/table">
            <a:tbl>
              <a:tblPr firstRow="1" bandRow="1">
                <a:tableStyleId>{5C22544A-7EE6-4342-B048-85BDC9FD1C3A}</a:tableStyleId>
              </a:tblPr>
              <a:tblGrid>
                <a:gridCol w="4298156">
                  <a:extLst>
                    <a:ext uri="{9D8B030D-6E8A-4147-A177-3AD203B41FA5}">
                      <a16:colId xmlns:a16="http://schemas.microsoft.com/office/drawing/2014/main" val="3031524337"/>
                    </a:ext>
                  </a:extLst>
                </a:gridCol>
                <a:gridCol w="4298156">
                  <a:extLst>
                    <a:ext uri="{9D8B030D-6E8A-4147-A177-3AD203B41FA5}">
                      <a16:colId xmlns:a16="http://schemas.microsoft.com/office/drawing/2014/main" val="983955853"/>
                    </a:ext>
                  </a:extLst>
                </a:gridCol>
              </a:tblGrid>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800" b="1" i="0" u="none" strike="noStrike" kern="1200" baseline="0" dirty="0" err="1">
                          <a:solidFill>
                            <a:schemeClr val="lt1"/>
                          </a:solidFill>
                          <a:latin typeface="+mn-lt"/>
                          <a:ea typeface="+mn-ea"/>
                          <a:cs typeface="+mn-cs"/>
                        </a:rPr>
                        <a:t>Taba</a:t>
                      </a:r>
                      <a:r>
                        <a:rPr lang="en-IN" sz="1800" b="1" i="0" u="none" strike="noStrike" kern="1200" baseline="0" dirty="0">
                          <a:solidFill>
                            <a:schemeClr val="lt1"/>
                          </a:solidFill>
                          <a:latin typeface="+mn-lt"/>
                          <a:ea typeface="+mn-ea"/>
                          <a:cs typeface="+mn-cs"/>
                        </a:rPr>
                        <a:t>’ Model </a:t>
                      </a:r>
                      <a:r>
                        <a:rPr lang="en-IN" sz="1800" b="0" i="0" u="none" strike="noStrike" kern="1200" baseline="0" dirty="0">
                          <a:solidFill>
                            <a:schemeClr val="lt1"/>
                          </a:solidFill>
                          <a:latin typeface="+mn-lt"/>
                          <a:ea typeface="+mn-ea"/>
                          <a:cs typeface="+mn-cs"/>
                        </a:rPr>
                        <a:t>	</a:t>
                      </a:r>
                    </a:p>
                    <a:p>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800" b="1" i="0" u="none" strike="noStrike" kern="1200" baseline="0" dirty="0">
                          <a:solidFill>
                            <a:schemeClr val="lt1"/>
                          </a:solidFill>
                          <a:latin typeface="+mn-lt"/>
                          <a:ea typeface="+mn-ea"/>
                          <a:cs typeface="+mn-cs"/>
                        </a:rPr>
                        <a:t>Tyler’s Model </a:t>
                      </a:r>
                      <a:r>
                        <a:rPr lang="en-IN" sz="1800" b="0" i="0" u="none" strike="noStrike" kern="1200" baseline="0" dirty="0">
                          <a:solidFill>
                            <a:schemeClr val="lt1"/>
                          </a:solidFill>
                          <a:latin typeface="+mn-lt"/>
                          <a:ea typeface="+mn-ea"/>
                          <a:cs typeface="+mn-cs"/>
                        </a:rPr>
                        <a:t>	</a:t>
                      </a:r>
                    </a:p>
                    <a:p>
                      <a:endParaRPr lang="en-IN" dirty="0"/>
                    </a:p>
                  </a:txBody>
                  <a:tcPr/>
                </a:tc>
                <a:extLst>
                  <a:ext uri="{0D108BD9-81ED-4DB2-BD59-A6C34878D82A}">
                    <a16:rowId xmlns:a16="http://schemas.microsoft.com/office/drawing/2014/main" val="3160070524"/>
                  </a:ext>
                </a:extLst>
              </a:tr>
              <a:tr h="370840">
                <a:tc>
                  <a:txBody>
                    <a:bodyPr/>
                    <a:lstStyle/>
                    <a:p>
                      <a:r>
                        <a:rPr lang="en-US" dirty="0"/>
                        <a:t>inductive</a:t>
                      </a:r>
                      <a:endParaRPr lang="en-IN" dirty="0"/>
                    </a:p>
                  </a:txBody>
                  <a:tcPr/>
                </a:tc>
                <a:tc>
                  <a:txBody>
                    <a:bodyPr/>
                    <a:lstStyle/>
                    <a:p>
                      <a:r>
                        <a:rPr lang="en-US" dirty="0"/>
                        <a:t>deductive</a:t>
                      </a:r>
                      <a:endParaRPr lang="en-IN" dirty="0"/>
                    </a:p>
                  </a:txBody>
                  <a:tcPr/>
                </a:tc>
                <a:extLst>
                  <a:ext uri="{0D108BD9-81ED-4DB2-BD59-A6C34878D82A}">
                    <a16:rowId xmlns:a16="http://schemas.microsoft.com/office/drawing/2014/main" val="2361719066"/>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It is from teacher’s point of view as it believes that teacher’s are aware of the student’s needs and hence teachers should be the one to develop the curriculum and practice it. 	</a:t>
                      </a:r>
                    </a:p>
                    <a:p>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It is from administrator’s point of view and believes that administrators should design the curriculum and teachers should implement it. 	</a:t>
                      </a:r>
                    </a:p>
                    <a:p>
                      <a:endParaRPr lang="en-IN" dirty="0"/>
                    </a:p>
                  </a:txBody>
                  <a:tcPr/>
                </a:tc>
                <a:extLst>
                  <a:ext uri="{0D108BD9-81ED-4DB2-BD59-A6C34878D82A}">
                    <a16:rowId xmlns:a16="http://schemas.microsoft.com/office/drawing/2014/main" val="61390696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Her curriculum design doesn’t start with formulation of objectives and believes that it should start with studying the demand of the particular society. 	</a:t>
                      </a:r>
                    </a:p>
                    <a:p>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It lays importance on aims, evaluation and control. 	</a:t>
                      </a:r>
                    </a:p>
                    <a:p>
                      <a:endParaRPr lang="en-IN" dirty="0"/>
                    </a:p>
                  </a:txBody>
                  <a:tcPr/>
                </a:tc>
                <a:extLst>
                  <a:ext uri="{0D108BD9-81ED-4DB2-BD59-A6C34878D82A}">
                    <a16:rowId xmlns:a16="http://schemas.microsoft.com/office/drawing/2014/main" val="509846429"/>
                  </a:ext>
                </a:extLst>
              </a:tr>
              <a:tr h="370840">
                <a:tc>
                  <a:txBody>
                    <a:bodyPr/>
                    <a:lstStyle/>
                    <a:p>
                      <a:endParaRPr lang="en-IN"/>
                    </a:p>
                  </a:txBody>
                  <a:tcPr/>
                </a:tc>
                <a:tc>
                  <a:txBody>
                    <a:bodyPr/>
                    <a:lstStyle/>
                    <a:p>
                      <a:endParaRPr lang="en-IN"/>
                    </a:p>
                  </a:txBody>
                  <a:tcPr/>
                </a:tc>
                <a:extLst>
                  <a:ext uri="{0D108BD9-81ED-4DB2-BD59-A6C34878D82A}">
                    <a16:rowId xmlns:a16="http://schemas.microsoft.com/office/drawing/2014/main" val="361760914"/>
                  </a:ext>
                </a:extLst>
              </a:tr>
              <a:tr h="370840">
                <a:tc>
                  <a:txBody>
                    <a:bodyPr/>
                    <a:lstStyle/>
                    <a:p>
                      <a:endParaRPr lang="en-IN"/>
                    </a:p>
                  </a:txBody>
                  <a:tcPr/>
                </a:tc>
                <a:tc>
                  <a:txBody>
                    <a:bodyPr/>
                    <a:lstStyle/>
                    <a:p>
                      <a:endParaRPr lang="en-IN" dirty="0"/>
                    </a:p>
                  </a:txBody>
                  <a:tcPr/>
                </a:tc>
                <a:extLst>
                  <a:ext uri="{0D108BD9-81ED-4DB2-BD59-A6C34878D82A}">
                    <a16:rowId xmlns:a16="http://schemas.microsoft.com/office/drawing/2014/main" val="3316620395"/>
                  </a:ext>
                </a:extLst>
              </a:tr>
            </a:tbl>
          </a:graphicData>
        </a:graphic>
      </p:graphicFrame>
    </p:spTree>
    <p:extLst>
      <p:ext uri="{BB962C8B-B14F-4D97-AF65-F5344CB8AC3E}">
        <p14:creationId xmlns:p14="http://schemas.microsoft.com/office/powerpoint/2010/main" val="1982450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3216D-8A30-4C70-87AD-B16A3495A136}"/>
              </a:ext>
            </a:extLst>
          </p:cNvPr>
          <p:cNvSpPr>
            <a:spLocks noGrp="1"/>
          </p:cNvSpPr>
          <p:nvPr>
            <p:ph type="title"/>
          </p:nvPr>
        </p:nvSpPr>
        <p:spPr/>
        <p:txBody>
          <a:bodyPr>
            <a:normAutofit/>
          </a:bodyPr>
          <a:lstStyle/>
          <a:p>
            <a:r>
              <a:rPr lang="en-US" sz="3200" b="1" i="0" u="none" strike="noStrike" baseline="0" dirty="0">
                <a:solidFill>
                  <a:srgbClr val="000000"/>
                </a:solidFill>
                <a:latin typeface="Times New Roman" panose="02020603050405020304" pitchFamily="18" charset="0"/>
              </a:rPr>
              <a:t>Galen Saylor and William Alexander (1974) </a:t>
            </a:r>
            <a:endParaRPr lang="en-IN" sz="5400" dirty="0"/>
          </a:p>
        </p:txBody>
      </p:sp>
      <p:sp>
        <p:nvSpPr>
          <p:cNvPr id="3" name="Content Placeholder 2">
            <a:extLst>
              <a:ext uri="{FF2B5EF4-FFF2-40B4-BE49-F238E27FC236}">
                <a16:creationId xmlns:a16="http://schemas.microsoft.com/office/drawing/2014/main" id="{4CED0216-B206-418F-8AE8-B8324D17D9D6}"/>
              </a:ext>
            </a:extLst>
          </p:cNvPr>
          <p:cNvSpPr>
            <a:spLocks noGrp="1"/>
          </p:cNvSpPr>
          <p:nvPr>
            <p:ph idx="1"/>
          </p:nvPr>
        </p:nvSpPr>
        <p:spPr/>
        <p:txBody>
          <a:bodyPr>
            <a:normAutofit fontScale="92500" lnSpcReduction="20000"/>
          </a:bodyPr>
          <a:lstStyle/>
          <a:p>
            <a:r>
              <a:rPr lang="en-US" sz="2800" b="0" i="0" u="none" strike="noStrike" baseline="0" dirty="0">
                <a:solidFill>
                  <a:srgbClr val="000000"/>
                </a:solidFill>
              </a:rPr>
              <a:t>They viewed curriculum development as consisting of four steps. </a:t>
            </a:r>
          </a:p>
          <a:p>
            <a:pPr algn="l"/>
            <a:endParaRPr lang="en-IN" sz="2800" b="0" i="0" u="none" strike="noStrike" baseline="0" dirty="0">
              <a:solidFill>
                <a:srgbClr val="000000"/>
              </a:solidFill>
              <a:latin typeface="Times New Roman" panose="02020603050405020304" pitchFamily="18" charset="0"/>
            </a:endParaRPr>
          </a:p>
          <a:p>
            <a:r>
              <a:rPr lang="en-US" sz="2800" b="0" i="0" u="none" strike="noStrike" baseline="0">
                <a:solidFill>
                  <a:schemeClr val="accent4"/>
                </a:solidFill>
                <a:latin typeface="Times New Roman" panose="02020603050405020304" pitchFamily="18" charset="0"/>
              </a:rPr>
              <a:t>1. Goals</a:t>
            </a:r>
            <a:r>
              <a:rPr lang="en-US" sz="2800" b="0" i="0" u="none" strike="noStrike" baseline="0" dirty="0">
                <a:solidFill>
                  <a:schemeClr val="accent4"/>
                </a:solidFill>
                <a:latin typeface="Times New Roman" panose="02020603050405020304" pitchFamily="18" charset="0"/>
              </a:rPr>
              <a:t>, Objectives and Domains: </a:t>
            </a:r>
            <a:r>
              <a:rPr lang="en-US" sz="2800" b="0" i="0" u="none" strike="noStrike" baseline="0" dirty="0">
                <a:solidFill>
                  <a:srgbClr val="000000"/>
                </a:solidFill>
                <a:latin typeface="Times New Roman" panose="02020603050405020304" pitchFamily="18" charset="0"/>
              </a:rPr>
              <a:t>It begins by specifying the major educational goals and specific objectives. Example, personal development, human relations, continued learning skills and specialization. </a:t>
            </a:r>
          </a:p>
          <a:p>
            <a:r>
              <a:rPr lang="en-US" sz="2800" b="0" i="0" u="none" strike="noStrike" baseline="0" dirty="0">
                <a:solidFill>
                  <a:srgbClr val="000000"/>
                </a:solidFill>
                <a:latin typeface="Times New Roman" panose="02020603050405020304" pitchFamily="18" charset="0"/>
              </a:rPr>
              <a:t>2. </a:t>
            </a:r>
            <a:r>
              <a:rPr lang="en-US" sz="2800" b="0" i="0" u="none" strike="noStrike" baseline="0" dirty="0">
                <a:solidFill>
                  <a:schemeClr val="accent4"/>
                </a:solidFill>
                <a:latin typeface="Times New Roman" panose="02020603050405020304" pitchFamily="18" charset="0"/>
              </a:rPr>
              <a:t>Curriculum Designing: </a:t>
            </a:r>
            <a:r>
              <a:rPr lang="en-US" sz="2800" b="0" i="0" u="none" strike="noStrike" baseline="0" dirty="0">
                <a:solidFill>
                  <a:srgbClr val="000000"/>
                </a:solidFill>
                <a:latin typeface="Times New Roman" panose="02020603050405020304" pitchFamily="18" charset="0"/>
              </a:rPr>
              <a:t>In this stage decision is made on the appropriate learning opportunities for each domain and how and when these opportunities will be provided. </a:t>
            </a:r>
          </a:p>
          <a:p>
            <a:pPr marL="0" indent="0">
              <a:buNone/>
            </a:pPr>
            <a:endParaRPr lang="en-IN" sz="2800" dirty="0"/>
          </a:p>
        </p:txBody>
      </p:sp>
    </p:spTree>
    <p:extLst>
      <p:ext uri="{BB962C8B-B14F-4D97-AF65-F5344CB8AC3E}">
        <p14:creationId xmlns:p14="http://schemas.microsoft.com/office/powerpoint/2010/main" val="2817335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EC6A8-7B25-4333-3CDD-7BBABFB426E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2D295A5-AFA8-DDC0-90FD-CC32A6B81087}"/>
              </a:ext>
            </a:extLst>
          </p:cNvPr>
          <p:cNvSpPr>
            <a:spLocks noGrp="1"/>
          </p:cNvSpPr>
          <p:nvPr>
            <p:ph idx="1"/>
          </p:nvPr>
        </p:nvSpPr>
        <p:spPr/>
        <p:txBody>
          <a:bodyPr>
            <a:normAutofit fontScale="92500" lnSpcReduction="20000"/>
          </a:bodyPr>
          <a:lstStyle/>
          <a:p>
            <a:r>
              <a:rPr lang="en-US" sz="3200" b="0" i="0" u="none" strike="noStrike" baseline="0" dirty="0">
                <a:solidFill>
                  <a:srgbClr val="000000"/>
                </a:solidFill>
                <a:latin typeface="Times New Roman" panose="02020603050405020304" pitchFamily="18" charset="0"/>
              </a:rPr>
              <a:t>3. </a:t>
            </a:r>
            <a:r>
              <a:rPr lang="en-US" sz="3200" b="0" i="0" u="none" strike="noStrike" baseline="0" dirty="0">
                <a:solidFill>
                  <a:schemeClr val="accent4"/>
                </a:solidFill>
                <a:latin typeface="Times New Roman" panose="02020603050405020304" pitchFamily="18" charset="0"/>
              </a:rPr>
              <a:t>Curriculum Implementation: </a:t>
            </a:r>
            <a:r>
              <a:rPr lang="en-US" sz="3200" b="0" i="0" u="none" strike="noStrike" baseline="0" dirty="0">
                <a:solidFill>
                  <a:srgbClr val="000000"/>
                </a:solidFill>
                <a:latin typeface="Times New Roman" panose="02020603050405020304" pitchFamily="18" charset="0"/>
              </a:rPr>
              <a:t>Implementation of the designs is done by teachers. </a:t>
            </a:r>
          </a:p>
          <a:p>
            <a:r>
              <a:rPr lang="en-US" sz="3200" b="0" i="0" u="none" strike="noStrike" baseline="0" dirty="0">
                <a:solidFill>
                  <a:srgbClr val="000000"/>
                </a:solidFill>
                <a:latin typeface="Times New Roman" panose="02020603050405020304" pitchFamily="18" charset="0"/>
              </a:rPr>
              <a:t>4. </a:t>
            </a:r>
            <a:r>
              <a:rPr lang="en-US" sz="3200" b="0" i="0" u="none" strike="noStrike" baseline="0" dirty="0">
                <a:solidFill>
                  <a:schemeClr val="accent4"/>
                </a:solidFill>
                <a:latin typeface="Times New Roman" panose="02020603050405020304" pitchFamily="18" charset="0"/>
              </a:rPr>
              <a:t>Evaluation</a:t>
            </a:r>
            <a:r>
              <a:rPr lang="en-US" sz="3200" b="0" i="0" u="none" strike="noStrike" baseline="0" dirty="0">
                <a:solidFill>
                  <a:srgbClr val="000000"/>
                </a:solidFill>
                <a:latin typeface="Times New Roman" panose="02020603050405020304" pitchFamily="18" charset="0"/>
              </a:rPr>
              <a:t>: Finally, curriculum planner and teachers engage in evaluation. The model proposed that evaluation should be comprehensive using a variety of evaluation techniques. Through the evaluation process, curriculum planner and developers can determine whether or nor the goals of the school and the objectives of instruction have been met. </a:t>
            </a:r>
          </a:p>
          <a:p>
            <a:pPr marL="0" indent="0">
              <a:buNone/>
            </a:pPr>
            <a:endParaRPr lang="en-IN" sz="3200" dirty="0"/>
          </a:p>
        </p:txBody>
      </p:sp>
    </p:spTree>
    <p:extLst>
      <p:ext uri="{BB962C8B-B14F-4D97-AF65-F5344CB8AC3E}">
        <p14:creationId xmlns:p14="http://schemas.microsoft.com/office/powerpoint/2010/main" val="3241425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929CE-2D7C-BDA3-6613-6A8759B4239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42ED290-FE9E-3222-F99D-A9812F6CD4E9}"/>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196125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13F23-3B9F-4EA3-A01A-BA557816604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23D9413-40A0-4D98-8A99-D60B7067D791}"/>
              </a:ext>
            </a:extLst>
          </p:cNvPr>
          <p:cNvSpPr>
            <a:spLocks noGrp="1"/>
          </p:cNvSpPr>
          <p:nvPr>
            <p:ph idx="1"/>
          </p:nvPr>
        </p:nvSpPr>
        <p:spPr/>
        <p:txBody>
          <a:bodyPr>
            <a:normAutofit/>
          </a:bodyPr>
          <a:lstStyle/>
          <a:p>
            <a:r>
              <a:rPr lang="en-US" b="0" i="0" u="none" strike="noStrike" baseline="0" dirty="0">
                <a:solidFill>
                  <a:srgbClr val="000000"/>
                </a:solidFill>
                <a:latin typeface="Times New Roman" panose="02020603050405020304" pitchFamily="18" charset="0"/>
              </a:rPr>
              <a:t>The concept of Curriculum design refers to the arrangement of elements of Curriculum into a Holistic plan here are some of the models of Curriculum design to make this Complex activity understandable and manageable. </a:t>
            </a:r>
            <a:endParaRPr lang="en-IN" sz="4000" dirty="0"/>
          </a:p>
        </p:txBody>
      </p:sp>
    </p:spTree>
    <p:extLst>
      <p:ext uri="{BB962C8B-B14F-4D97-AF65-F5344CB8AC3E}">
        <p14:creationId xmlns:p14="http://schemas.microsoft.com/office/powerpoint/2010/main" val="1367720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AEFE4-C4A0-6872-61BD-688FFD090FD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2AFF2DC-A9B8-C013-E21F-D90079536A26}"/>
              </a:ext>
            </a:extLst>
          </p:cNvPr>
          <p:cNvSpPr>
            <a:spLocks noGrp="1"/>
          </p:cNvSpPr>
          <p:nvPr>
            <p:ph idx="1"/>
          </p:nvPr>
        </p:nvSpPr>
        <p:spPr/>
        <p:txBody>
          <a:bodyPr/>
          <a:lstStyle/>
          <a:p>
            <a:endParaRPr lang="en-IN"/>
          </a:p>
        </p:txBody>
      </p:sp>
      <p:pic>
        <p:nvPicPr>
          <p:cNvPr id="1026" name="Picture 2" descr="The Saylor and Alexander Curriculum Model">
            <a:extLst>
              <a:ext uri="{FF2B5EF4-FFF2-40B4-BE49-F238E27FC236}">
                <a16:creationId xmlns:a16="http://schemas.microsoft.com/office/drawing/2014/main" id="{2A4B1800-646B-19C5-D398-6939521811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1771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00021-B951-C0C6-ADE5-1754E3818AC0}"/>
              </a:ext>
            </a:extLst>
          </p:cNvPr>
          <p:cNvSpPr>
            <a:spLocks noGrp="1"/>
          </p:cNvSpPr>
          <p:nvPr>
            <p:ph type="title"/>
          </p:nvPr>
        </p:nvSpPr>
        <p:spPr/>
        <p:txBody>
          <a:bodyPr>
            <a:normAutofit fontScale="90000"/>
          </a:bodyPr>
          <a:lstStyle/>
          <a:p>
            <a:r>
              <a:rPr lang="en-US" b="1" i="0" dirty="0">
                <a:solidFill>
                  <a:srgbClr val="000000"/>
                </a:solidFill>
                <a:effectLst/>
                <a:latin typeface="Roboto Condensed" panose="020F0502020204030204" pitchFamily="2" charset="0"/>
              </a:rPr>
              <a:t>Selection of Curriculum Goals and Objectives</a:t>
            </a:r>
            <a:br>
              <a:rPr lang="en-US" b="1" i="0" dirty="0">
                <a:solidFill>
                  <a:srgbClr val="000000"/>
                </a:solidFill>
                <a:effectLst/>
                <a:latin typeface="Roboto Condensed" panose="020F0502020204030204" pitchFamily="2" charset="0"/>
              </a:rPr>
            </a:br>
            <a:endParaRPr lang="en-IN" dirty="0"/>
          </a:p>
        </p:txBody>
      </p:sp>
      <p:sp>
        <p:nvSpPr>
          <p:cNvPr id="3" name="Content Placeholder 2">
            <a:extLst>
              <a:ext uri="{FF2B5EF4-FFF2-40B4-BE49-F238E27FC236}">
                <a16:creationId xmlns:a16="http://schemas.microsoft.com/office/drawing/2014/main" id="{C480A563-CA19-C17E-39E3-D10AF633718F}"/>
              </a:ext>
            </a:extLst>
          </p:cNvPr>
          <p:cNvSpPr>
            <a:spLocks noGrp="1"/>
          </p:cNvSpPr>
          <p:nvPr>
            <p:ph idx="1"/>
          </p:nvPr>
        </p:nvSpPr>
        <p:spPr>
          <a:xfrm>
            <a:off x="677334" y="1266825"/>
            <a:ext cx="8596668" cy="5067300"/>
          </a:xfrm>
        </p:spPr>
        <p:txBody>
          <a:bodyPr>
            <a:normAutofit fontScale="92500" lnSpcReduction="20000"/>
          </a:bodyPr>
          <a:lstStyle/>
          <a:p>
            <a:pPr algn="just">
              <a:spcAft>
                <a:spcPts val="1125"/>
              </a:spcAft>
              <a:buNone/>
            </a:pPr>
            <a:r>
              <a:rPr lang="en-US" sz="2800" b="0" i="0" dirty="0">
                <a:solidFill>
                  <a:srgbClr val="191919"/>
                </a:solidFill>
                <a:effectLst/>
                <a:latin typeface="Lato" panose="020F0502020204030203" pitchFamily="34" charset="0"/>
              </a:rPr>
              <a:t>According to this model, curriculum designers should start by outlining the main educational objectives they want to achieve. They recommend the use of the following four curriculum domains, with each major goal representing one.</a:t>
            </a:r>
          </a:p>
          <a:p>
            <a:pPr algn="l">
              <a:spcAft>
                <a:spcPts val="2250"/>
              </a:spcAft>
              <a:buFont typeface="Arial" panose="020B0604020202020204" pitchFamily="34" charset="0"/>
              <a:buChar char="•"/>
            </a:pPr>
            <a:r>
              <a:rPr lang="en-US" sz="2800" b="0" i="0" dirty="0">
                <a:solidFill>
                  <a:srgbClr val="191919"/>
                </a:solidFill>
                <a:effectLst/>
                <a:latin typeface="Lato" panose="020F0502020204030203" pitchFamily="34" charset="0"/>
              </a:rPr>
              <a:t>Personal Development</a:t>
            </a:r>
          </a:p>
          <a:p>
            <a:pPr algn="l">
              <a:spcAft>
                <a:spcPts val="2250"/>
              </a:spcAft>
              <a:buFont typeface="Arial" panose="020B0604020202020204" pitchFamily="34" charset="0"/>
              <a:buChar char="•"/>
            </a:pPr>
            <a:r>
              <a:rPr lang="en-US" sz="2800" b="0" i="0" dirty="0">
                <a:solidFill>
                  <a:srgbClr val="191919"/>
                </a:solidFill>
                <a:effectLst/>
                <a:latin typeface="Lato" panose="020F0502020204030203" pitchFamily="34" charset="0"/>
              </a:rPr>
              <a:t>Social Competences</a:t>
            </a:r>
          </a:p>
          <a:p>
            <a:pPr algn="l">
              <a:spcAft>
                <a:spcPts val="2250"/>
              </a:spcAft>
              <a:buFont typeface="Arial" panose="020B0604020202020204" pitchFamily="34" charset="0"/>
              <a:buChar char="•"/>
            </a:pPr>
            <a:r>
              <a:rPr lang="en-US" sz="2800" b="0" i="0" dirty="0">
                <a:solidFill>
                  <a:srgbClr val="191919"/>
                </a:solidFill>
                <a:effectLst/>
                <a:latin typeface="Lato" panose="020F0502020204030203" pitchFamily="34" charset="0"/>
              </a:rPr>
              <a:t>Continued Learning skills</a:t>
            </a:r>
          </a:p>
          <a:p>
            <a:pPr algn="l">
              <a:spcAft>
                <a:spcPts val="2250"/>
              </a:spcAft>
              <a:buFont typeface="Arial" panose="020B0604020202020204" pitchFamily="34" charset="0"/>
              <a:buChar char="•"/>
            </a:pPr>
            <a:r>
              <a:rPr lang="en-US" sz="2800" b="0" i="0" dirty="0">
                <a:solidFill>
                  <a:srgbClr val="191919"/>
                </a:solidFill>
                <a:effectLst/>
                <a:latin typeface="Lato" panose="020F0502020204030203" pitchFamily="34" charset="0"/>
              </a:rPr>
              <a:t>Specialization</a:t>
            </a:r>
          </a:p>
          <a:p>
            <a:pPr marL="0" indent="0">
              <a:buNone/>
            </a:pPr>
            <a:endParaRPr lang="en-IN" dirty="0"/>
          </a:p>
        </p:txBody>
      </p:sp>
    </p:spTree>
    <p:extLst>
      <p:ext uri="{BB962C8B-B14F-4D97-AF65-F5344CB8AC3E}">
        <p14:creationId xmlns:p14="http://schemas.microsoft.com/office/powerpoint/2010/main" val="2790990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410E6-4A0F-1F3D-E56F-75A02FCAE63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F96EEF0-174F-E8AF-5B65-9E2E08AF6104}"/>
              </a:ext>
            </a:extLst>
          </p:cNvPr>
          <p:cNvSpPr>
            <a:spLocks noGrp="1"/>
          </p:cNvSpPr>
          <p:nvPr>
            <p:ph idx="1"/>
          </p:nvPr>
        </p:nvSpPr>
        <p:spPr>
          <a:xfrm>
            <a:off x="677334" y="1343025"/>
            <a:ext cx="8596668" cy="4698337"/>
          </a:xfrm>
        </p:spPr>
        <p:txBody>
          <a:bodyPr/>
          <a:lstStyle/>
          <a:p>
            <a:pPr algn="just">
              <a:spcAft>
                <a:spcPts val="1125"/>
              </a:spcAft>
              <a:buNone/>
            </a:pPr>
            <a:r>
              <a:rPr lang="en-US" sz="2800" b="0" i="0" dirty="0">
                <a:solidFill>
                  <a:srgbClr val="191919"/>
                </a:solidFill>
                <a:effectLst/>
                <a:latin typeface="Lato" panose="020F0502020204030203" pitchFamily="34" charset="0"/>
              </a:rPr>
              <a:t>The selection of educational goals and objectives is influenced by</a:t>
            </a:r>
          </a:p>
          <a:p>
            <a:pPr algn="l">
              <a:spcAft>
                <a:spcPts val="2250"/>
              </a:spcAft>
              <a:buFont typeface="+mj-lt"/>
              <a:buAutoNum type="arabicPeriod"/>
            </a:pPr>
            <a:r>
              <a:rPr lang="en-US" sz="2800" b="0" i="1" dirty="0">
                <a:solidFill>
                  <a:srgbClr val="191919"/>
                </a:solidFill>
                <a:effectLst/>
                <a:latin typeface="Lato" panose="020F0502020204030203" pitchFamily="34" charset="0"/>
              </a:rPr>
              <a:t>External forces</a:t>
            </a:r>
            <a:r>
              <a:rPr lang="en-US" sz="2800" b="0" i="0" dirty="0">
                <a:solidFill>
                  <a:srgbClr val="191919"/>
                </a:solidFill>
                <a:effectLst/>
                <a:latin typeface="Lato" panose="020F0502020204030203" pitchFamily="34" charset="0"/>
              </a:rPr>
              <a:t>, including legal requirements, research data, professional associations, and state guidelines, and</a:t>
            </a:r>
          </a:p>
          <a:p>
            <a:pPr algn="l">
              <a:spcAft>
                <a:spcPts val="2250"/>
              </a:spcAft>
              <a:buFont typeface="+mj-lt"/>
              <a:buAutoNum type="arabicPeriod"/>
            </a:pPr>
            <a:r>
              <a:rPr lang="en-US" sz="2800" b="0" i="1" dirty="0">
                <a:solidFill>
                  <a:srgbClr val="191919"/>
                </a:solidFill>
                <a:effectLst/>
                <a:latin typeface="Lato" panose="020F0502020204030203" pitchFamily="34" charset="0"/>
              </a:rPr>
              <a:t>Bases of curriculum</a:t>
            </a:r>
            <a:r>
              <a:rPr lang="en-US" sz="2800" b="0" i="0" dirty="0">
                <a:solidFill>
                  <a:srgbClr val="191919"/>
                </a:solidFill>
                <a:effectLst/>
                <a:latin typeface="Lato" panose="020F0502020204030203" pitchFamily="34" charset="0"/>
              </a:rPr>
              <a:t>, such as society, learners, and knowledge.</a:t>
            </a:r>
          </a:p>
          <a:p>
            <a:pPr marL="0" indent="0">
              <a:buNone/>
            </a:pPr>
            <a:endParaRPr lang="en-IN" dirty="0"/>
          </a:p>
        </p:txBody>
      </p:sp>
    </p:spTree>
    <p:extLst>
      <p:ext uri="{BB962C8B-B14F-4D97-AF65-F5344CB8AC3E}">
        <p14:creationId xmlns:p14="http://schemas.microsoft.com/office/powerpoint/2010/main" val="1441204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E5E67-B4D6-4DCC-A247-DCC1C0A2A92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4E953C7-CBB3-4B59-8780-237164D3E706}"/>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r>
              <a:rPr lang="en-US" sz="6000" dirty="0"/>
              <a:t>                 Thank you</a:t>
            </a:r>
            <a:endParaRPr lang="en-IN" sz="6000" dirty="0"/>
          </a:p>
        </p:txBody>
      </p:sp>
    </p:spTree>
    <p:extLst>
      <p:ext uri="{BB962C8B-B14F-4D97-AF65-F5344CB8AC3E}">
        <p14:creationId xmlns:p14="http://schemas.microsoft.com/office/powerpoint/2010/main" val="883812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48135-3D9A-B0FF-7826-1DBCC3CDC88F}"/>
              </a:ext>
            </a:extLst>
          </p:cNvPr>
          <p:cNvSpPr>
            <a:spLocks noGrp="1"/>
          </p:cNvSpPr>
          <p:nvPr>
            <p:ph type="title"/>
          </p:nvPr>
        </p:nvSpPr>
        <p:spPr/>
        <p:txBody>
          <a:bodyPr/>
          <a:lstStyle/>
          <a:p>
            <a:endParaRPr lang="en-IN"/>
          </a:p>
        </p:txBody>
      </p:sp>
      <p:pic>
        <p:nvPicPr>
          <p:cNvPr id="11" name="Content Placeholder 10">
            <a:extLst>
              <a:ext uri="{FF2B5EF4-FFF2-40B4-BE49-F238E27FC236}">
                <a16:creationId xmlns:a16="http://schemas.microsoft.com/office/drawing/2014/main" id="{5A211B08-8DEF-F188-213C-DCC5C76CC5D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7115175"/>
          </a:xfrm>
        </p:spPr>
      </p:pic>
    </p:spTree>
    <p:extLst>
      <p:ext uri="{BB962C8B-B14F-4D97-AF65-F5344CB8AC3E}">
        <p14:creationId xmlns:p14="http://schemas.microsoft.com/office/powerpoint/2010/main" val="2266726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B770D-E0DE-4B3E-802F-C308162C7198}"/>
              </a:ext>
            </a:extLst>
          </p:cNvPr>
          <p:cNvSpPr>
            <a:spLocks noGrp="1"/>
          </p:cNvSpPr>
          <p:nvPr>
            <p:ph type="title"/>
          </p:nvPr>
        </p:nvSpPr>
        <p:spPr/>
        <p:txBody>
          <a:bodyPr>
            <a:normAutofit fontScale="90000"/>
          </a:bodyPr>
          <a:lstStyle/>
          <a:p>
            <a:br>
              <a:rPr lang="en-IN" sz="1800" b="0" i="0" u="none" strike="noStrike" baseline="0" dirty="0">
                <a:solidFill>
                  <a:srgbClr val="000000"/>
                </a:solidFill>
                <a:latin typeface="Times New Roman" panose="02020603050405020304" pitchFamily="18" charset="0"/>
              </a:rPr>
            </a:br>
            <a:r>
              <a:rPr lang="en-IN" sz="4400" b="1" i="0" u="none" strike="noStrike" baseline="0" dirty="0">
                <a:solidFill>
                  <a:srgbClr val="000000"/>
                </a:solidFill>
                <a:latin typeface="Times New Roman" panose="02020603050405020304" pitchFamily="18" charset="0"/>
              </a:rPr>
              <a:t>Traditional model/ Tyler’s Model </a:t>
            </a:r>
            <a:br>
              <a:rPr lang="en-IN" sz="18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E539C932-5CDE-4523-BF74-576CC8A34DB2}"/>
              </a:ext>
            </a:extLst>
          </p:cNvPr>
          <p:cNvSpPr>
            <a:spLocks noGrp="1"/>
          </p:cNvSpPr>
          <p:nvPr>
            <p:ph idx="1"/>
          </p:nvPr>
        </p:nvSpPr>
        <p:spPr/>
        <p:txBody>
          <a:bodyPr>
            <a:normAutofit lnSpcReduction="10000"/>
          </a:bodyPr>
          <a:lstStyle/>
          <a:p>
            <a:r>
              <a:rPr lang="en-US" sz="3200" b="0" i="0" u="none" strike="noStrike" baseline="0" dirty="0">
                <a:solidFill>
                  <a:srgbClr val="000000"/>
                </a:solidFill>
                <a:latin typeface="Times New Roman" panose="02020603050405020304" pitchFamily="18" charset="0"/>
              </a:rPr>
              <a:t>Tyler’s model is that it was one of the first models and it consists of four steps. </a:t>
            </a:r>
          </a:p>
          <a:p>
            <a:pPr marL="0" indent="0">
              <a:buNone/>
            </a:pPr>
            <a:r>
              <a:rPr lang="en-US" sz="3200" b="0" i="0" u="none" strike="noStrike" baseline="0" dirty="0">
                <a:solidFill>
                  <a:srgbClr val="000000"/>
                </a:solidFill>
                <a:latin typeface="Times New Roman" panose="02020603050405020304" pitchFamily="18" charset="0"/>
              </a:rPr>
              <a:t>a. Determine the school’s purposes </a:t>
            </a:r>
          </a:p>
          <a:p>
            <a:pPr marL="0" indent="0">
              <a:buNone/>
            </a:pPr>
            <a:r>
              <a:rPr lang="en-US" sz="3200" b="0" i="0" u="none" strike="noStrike" baseline="0" dirty="0">
                <a:solidFill>
                  <a:srgbClr val="000000"/>
                </a:solidFill>
                <a:latin typeface="Times New Roman" panose="02020603050405020304" pitchFamily="18" charset="0"/>
              </a:rPr>
              <a:t>b. Identify educational experiences related to purpose </a:t>
            </a:r>
          </a:p>
          <a:p>
            <a:pPr marL="0" indent="0">
              <a:buNone/>
            </a:pPr>
            <a:r>
              <a:rPr lang="en-IN" sz="3200" b="0" i="0" u="none" strike="noStrike" baseline="0" dirty="0">
                <a:solidFill>
                  <a:srgbClr val="000000"/>
                </a:solidFill>
                <a:latin typeface="Times New Roman" panose="02020603050405020304" pitchFamily="18" charset="0"/>
              </a:rPr>
              <a:t>c. Organize the experiences </a:t>
            </a:r>
          </a:p>
          <a:p>
            <a:pPr marL="0" indent="0">
              <a:buNone/>
            </a:pPr>
            <a:r>
              <a:rPr lang="en-IN" sz="3200" b="0" i="0" u="none" strike="noStrike" baseline="0" dirty="0">
                <a:solidFill>
                  <a:srgbClr val="000000"/>
                </a:solidFill>
                <a:latin typeface="Times New Roman" panose="02020603050405020304" pitchFamily="18" charset="0"/>
              </a:rPr>
              <a:t>d. Evaluate the purposes </a:t>
            </a:r>
          </a:p>
          <a:p>
            <a:endParaRPr lang="en-IN" sz="4400" dirty="0"/>
          </a:p>
        </p:txBody>
      </p:sp>
    </p:spTree>
    <p:extLst>
      <p:ext uri="{BB962C8B-B14F-4D97-AF65-F5344CB8AC3E}">
        <p14:creationId xmlns:p14="http://schemas.microsoft.com/office/powerpoint/2010/main" val="4132237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24AB7-4CCA-44BC-85E3-36FE4F28F796}"/>
              </a:ext>
            </a:extLst>
          </p:cNvPr>
          <p:cNvSpPr>
            <a:spLocks noGrp="1"/>
          </p:cNvSpPr>
          <p:nvPr>
            <p:ph type="title"/>
          </p:nvPr>
        </p:nvSpPr>
        <p:spPr/>
        <p:txBody>
          <a:bodyPr>
            <a:normAutofit fontScale="90000"/>
          </a:bodyPr>
          <a:lstStyle/>
          <a:p>
            <a:br>
              <a:rPr lang="en-US" sz="4400" b="0" i="0" u="none" strike="noStrike" baseline="0" dirty="0">
                <a:solidFill>
                  <a:srgbClr val="000000"/>
                </a:solidFill>
                <a:latin typeface="Times New Roman" panose="02020603050405020304" pitchFamily="18" charset="0"/>
              </a:rPr>
            </a:br>
            <a:r>
              <a:rPr lang="en-US" sz="4400" b="0" i="0" u="none" strike="noStrike" baseline="0" dirty="0">
                <a:solidFill>
                  <a:srgbClr val="000000"/>
                </a:solidFill>
                <a:latin typeface="Times New Roman" panose="02020603050405020304" pitchFamily="18" charset="0"/>
              </a:rPr>
              <a:t>Determine the school’s purposes </a:t>
            </a:r>
            <a:br>
              <a:rPr lang="en-US" sz="44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6B5443FE-B2BF-48D9-9477-688DC52A6DEF}"/>
              </a:ext>
            </a:extLst>
          </p:cNvPr>
          <p:cNvSpPr>
            <a:spLocks noGrp="1"/>
          </p:cNvSpPr>
          <p:nvPr>
            <p:ph idx="1"/>
          </p:nvPr>
        </p:nvSpPr>
        <p:spPr/>
        <p:txBody>
          <a:bodyPr>
            <a:normAutofit fontScale="92500"/>
          </a:bodyPr>
          <a:lstStyle/>
          <a:p>
            <a:r>
              <a:rPr lang="en-US" sz="3200" b="0" i="0" u="none" strike="noStrike" baseline="0" dirty="0">
                <a:solidFill>
                  <a:srgbClr val="000000"/>
                </a:solidFill>
                <a:latin typeface="Times New Roman" panose="02020603050405020304" pitchFamily="18" charset="0"/>
              </a:rPr>
              <a:t>It starts with determining the objectives of the school or class. All objectives need to be consistent with the philosophy of the school and this is often neglected in curriculum development. For example, a school that is developing an English curriculum may create an objective that students will write essays. This would be one of many objectives within the curriculum. </a:t>
            </a:r>
            <a:endParaRPr lang="en-IN" sz="4400" dirty="0"/>
          </a:p>
        </p:txBody>
      </p:sp>
    </p:spTree>
    <p:extLst>
      <p:ext uri="{BB962C8B-B14F-4D97-AF65-F5344CB8AC3E}">
        <p14:creationId xmlns:p14="http://schemas.microsoft.com/office/powerpoint/2010/main" val="55310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806E-A43C-4641-B9FC-DFB56EE38C88}"/>
              </a:ext>
            </a:extLst>
          </p:cNvPr>
          <p:cNvSpPr>
            <a:spLocks noGrp="1"/>
          </p:cNvSpPr>
          <p:nvPr>
            <p:ph type="title"/>
          </p:nvPr>
        </p:nvSpPr>
        <p:spPr/>
        <p:txBody>
          <a:bodyPr>
            <a:normAutofit fontScale="90000"/>
          </a:bodyPr>
          <a:lstStyle/>
          <a:p>
            <a:r>
              <a:rPr lang="en-US" sz="4400" b="0" i="0" u="none" strike="noStrike" baseline="0">
                <a:solidFill>
                  <a:srgbClr val="000000"/>
                </a:solidFill>
                <a:latin typeface="Times New Roman" panose="02020603050405020304" pitchFamily="18" charset="0"/>
              </a:rPr>
              <a:t>Identify </a:t>
            </a:r>
            <a:r>
              <a:rPr lang="en-US" sz="4400" b="0" i="0" u="none" strike="noStrike" baseline="0" dirty="0">
                <a:solidFill>
                  <a:srgbClr val="000000"/>
                </a:solidFill>
                <a:latin typeface="Times New Roman" panose="02020603050405020304" pitchFamily="18" charset="0"/>
              </a:rPr>
              <a:t>educational experiences related to purpose </a:t>
            </a:r>
            <a:br>
              <a:rPr lang="en-US" sz="44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FF5CF2EC-1823-4986-82F4-048C73AE5DFE}"/>
              </a:ext>
            </a:extLst>
          </p:cNvPr>
          <p:cNvSpPr>
            <a:spLocks noGrp="1"/>
          </p:cNvSpPr>
          <p:nvPr>
            <p:ph idx="1"/>
          </p:nvPr>
        </p:nvSpPr>
        <p:spPr/>
        <p:txBody>
          <a:bodyPr>
            <a:normAutofit lnSpcReduction="10000"/>
          </a:bodyPr>
          <a:lstStyle/>
          <a:p>
            <a:r>
              <a:rPr lang="en-US" sz="3200" b="0" i="0" u="none" strike="noStrike" baseline="0" dirty="0">
                <a:solidFill>
                  <a:srgbClr val="000000"/>
                </a:solidFill>
                <a:latin typeface="Times New Roman" panose="02020603050405020304" pitchFamily="18" charset="0"/>
              </a:rPr>
              <a:t>Next is developing learning experiences. For example, if students need to meet the objective of writing an essay. The learning experience might be a demonstration by the teacher of writing an essay. The students than might practice writing essays. The experience (essay demonstration and writing) is consistent with the objective (Student will write an essay). </a:t>
            </a:r>
            <a:endParaRPr lang="en-IN" sz="4400" dirty="0"/>
          </a:p>
        </p:txBody>
      </p:sp>
    </p:spTree>
    <p:extLst>
      <p:ext uri="{BB962C8B-B14F-4D97-AF65-F5344CB8AC3E}">
        <p14:creationId xmlns:p14="http://schemas.microsoft.com/office/powerpoint/2010/main" val="2349411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BDDA-4C9F-4CD6-AC4C-43DCE47966F5}"/>
              </a:ext>
            </a:extLst>
          </p:cNvPr>
          <p:cNvSpPr>
            <a:spLocks noGrp="1"/>
          </p:cNvSpPr>
          <p:nvPr>
            <p:ph type="title"/>
          </p:nvPr>
        </p:nvSpPr>
        <p:spPr/>
        <p:txBody>
          <a:bodyPr>
            <a:normAutofit fontScale="90000"/>
          </a:bodyPr>
          <a:lstStyle/>
          <a:p>
            <a:br>
              <a:rPr lang="en-IN" sz="4400" b="0" i="0" u="none" strike="noStrike" baseline="0" dirty="0">
                <a:solidFill>
                  <a:srgbClr val="000000"/>
                </a:solidFill>
                <a:latin typeface="Times New Roman" panose="02020603050405020304" pitchFamily="18" charset="0"/>
              </a:rPr>
            </a:br>
            <a:r>
              <a:rPr lang="en-IN" sz="4400" b="0" i="0" u="none" strike="noStrike" baseline="0" dirty="0">
                <a:solidFill>
                  <a:srgbClr val="000000"/>
                </a:solidFill>
                <a:latin typeface="Times New Roman" panose="02020603050405020304" pitchFamily="18" charset="0"/>
              </a:rPr>
              <a:t>Organize the experiences </a:t>
            </a:r>
            <a:br>
              <a:rPr lang="en-IN" sz="44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CA5C35FC-B5C8-43FF-B4FB-4E0D574B96FC}"/>
              </a:ext>
            </a:extLst>
          </p:cNvPr>
          <p:cNvSpPr>
            <a:spLocks noGrp="1"/>
          </p:cNvSpPr>
          <p:nvPr>
            <p:ph idx="1"/>
          </p:nvPr>
        </p:nvSpPr>
        <p:spPr/>
        <p:txBody>
          <a:bodyPr>
            <a:normAutofit lnSpcReduction="10000"/>
          </a:bodyPr>
          <a:lstStyle/>
          <a:p>
            <a:r>
              <a:rPr lang="en-US" sz="3200" b="0" i="0" u="none" strike="noStrike" baseline="0" dirty="0">
                <a:solidFill>
                  <a:srgbClr val="000000"/>
                </a:solidFill>
                <a:latin typeface="Times New Roman" panose="02020603050405020304" pitchFamily="18" charset="0"/>
              </a:rPr>
              <a:t>Next is organizing the experiences. Should the teacher demonstrate first or should the students learn by writing immediately? Either way could work and preference is determined by the philosophy of the teacher and the needs of the students. The point is that the teacher needs to determine a logical order of experiences for the students. </a:t>
            </a:r>
            <a:endParaRPr lang="en-IN" sz="4400" dirty="0"/>
          </a:p>
        </p:txBody>
      </p:sp>
    </p:spTree>
    <p:extLst>
      <p:ext uri="{BB962C8B-B14F-4D97-AF65-F5344CB8AC3E}">
        <p14:creationId xmlns:p14="http://schemas.microsoft.com/office/powerpoint/2010/main" val="4065736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E393C-BFF8-4588-8328-9AE832111EF6}"/>
              </a:ext>
            </a:extLst>
          </p:cNvPr>
          <p:cNvSpPr>
            <a:spLocks noGrp="1"/>
          </p:cNvSpPr>
          <p:nvPr>
            <p:ph type="title"/>
          </p:nvPr>
        </p:nvSpPr>
        <p:spPr/>
        <p:txBody>
          <a:bodyPr>
            <a:normAutofit fontScale="90000"/>
          </a:bodyPr>
          <a:lstStyle/>
          <a:p>
            <a:br>
              <a:rPr lang="en-IN" sz="4400" b="0" i="0" u="none" strike="noStrike" baseline="0" dirty="0">
                <a:solidFill>
                  <a:srgbClr val="000000"/>
                </a:solidFill>
                <a:latin typeface="Times New Roman" panose="02020603050405020304" pitchFamily="18" charset="0"/>
              </a:rPr>
            </a:br>
            <a:r>
              <a:rPr lang="en-IN" sz="4400" b="0" i="0" u="none" strike="noStrike" baseline="0" dirty="0">
                <a:solidFill>
                  <a:srgbClr val="000000"/>
                </a:solidFill>
                <a:latin typeface="Times New Roman" panose="02020603050405020304" pitchFamily="18" charset="0"/>
              </a:rPr>
              <a:t>Evaluate the purposes </a:t>
            </a:r>
            <a:br>
              <a:rPr lang="en-IN" sz="44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01CD1AE0-A7CD-45DF-95B7-946965853553}"/>
              </a:ext>
            </a:extLst>
          </p:cNvPr>
          <p:cNvSpPr>
            <a:spLocks noGrp="1"/>
          </p:cNvSpPr>
          <p:nvPr>
            <p:ph idx="1"/>
          </p:nvPr>
        </p:nvSpPr>
        <p:spPr/>
        <p:txBody>
          <a:bodyPr>
            <a:normAutofit/>
          </a:bodyPr>
          <a:lstStyle/>
          <a:p>
            <a:r>
              <a:rPr lang="en-US" sz="3200" b="0" i="0" u="none" strike="noStrike" baseline="0" dirty="0">
                <a:solidFill>
                  <a:srgbClr val="000000"/>
                </a:solidFill>
                <a:latin typeface="Times New Roman" panose="02020603050405020304" pitchFamily="18" charset="0"/>
              </a:rPr>
              <a:t>After this, evaluation of the objectives follows. Now the teacher assesses the students’ ability to write an essay. There are many ways to do this. For example, the teacher could have the students write an essay without assistance. If they can do this, it is evidence that the students have achieved the objective of the lesson. </a:t>
            </a:r>
            <a:endParaRPr lang="en-IN" sz="4400" dirty="0"/>
          </a:p>
        </p:txBody>
      </p:sp>
    </p:spTree>
    <p:extLst>
      <p:ext uri="{BB962C8B-B14F-4D97-AF65-F5344CB8AC3E}">
        <p14:creationId xmlns:p14="http://schemas.microsoft.com/office/powerpoint/2010/main" val="4203999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3CDE1-7126-4896-86CF-DE5B9E26999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823475F-B211-47E8-98FA-E7D70F8339AC}"/>
              </a:ext>
            </a:extLst>
          </p:cNvPr>
          <p:cNvSpPr>
            <a:spLocks noGrp="1"/>
          </p:cNvSpPr>
          <p:nvPr>
            <p:ph idx="1"/>
          </p:nvPr>
        </p:nvSpPr>
        <p:spPr/>
        <p:txBody>
          <a:bodyPr>
            <a:noAutofit/>
          </a:bodyPr>
          <a:lstStyle/>
          <a:p>
            <a:pPr marL="0" indent="0">
              <a:buNone/>
            </a:pPr>
            <a:r>
              <a:rPr lang="en-US" sz="2400" dirty="0">
                <a:solidFill>
                  <a:srgbClr val="000000"/>
                </a:solidFill>
                <a:latin typeface="Times New Roman" panose="02020603050405020304" pitchFamily="18" charset="0"/>
              </a:rPr>
              <a:t>This was given by Tyler in 1949 in his book “Basic principles of Curriculum and instruction” </a:t>
            </a:r>
          </a:p>
          <a:p>
            <a:r>
              <a:rPr lang="en-US" sz="2400" dirty="0">
                <a:solidFill>
                  <a:srgbClr val="000000"/>
                </a:solidFill>
                <a:latin typeface="Times New Roman" panose="02020603050405020304" pitchFamily="18" charset="0"/>
              </a:rPr>
              <a:t>This is one of the most widely used curricula throughout the world. </a:t>
            </a:r>
          </a:p>
          <a:p>
            <a:r>
              <a:rPr lang="en-US" sz="2400" dirty="0">
                <a:solidFill>
                  <a:srgbClr val="000000"/>
                </a:solidFill>
                <a:latin typeface="Times New Roman" panose="02020603050405020304" pitchFamily="18" charset="0"/>
              </a:rPr>
              <a:t>It has a subject centered orientation. </a:t>
            </a:r>
          </a:p>
          <a:p>
            <a:r>
              <a:rPr lang="en-US" sz="2400" dirty="0">
                <a:solidFill>
                  <a:srgbClr val="000000"/>
                </a:solidFill>
                <a:latin typeface="Times New Roman" panose="02020603050405020304" pitchFamily="18" charset="0"/>
              </a:rPr>
              <a:t>Set of experts pre-determine subject matter that should be mastered by students in this curriculum model. </a:t>
            </a:r>
          </a:p>
          <a:p>
            <a:r>
              <a:rPr lang="en-US" sz="2400" dirty="0">
                <a:solidFill>
                  <a:srgbClr val="000000"/>
                </a:solidFill>
                <a:latin typeface="Times New Roman" panose="02020603050405020304" pitchFamily="18" charset="0"/>
              </a:rPr>
              <a:t>The curriculum is structured around the content unit and the sequence of what is taught follows the logic of the subject matter. </a:t>
            </a:r>
          </a:p>
          <a:p>
            <a:pPr marL="0" indent="0">
              <a:buNone/>
            </a:pPr>
            <a:endParaRPr lang="en-IN" sz="2000" dirty="0"/>
          </a:p>
          <a:p>
            <a:endParaRPr lang="en-IN" sz="2400" dirty="0"/>
          </a:p>
        </p:txBody>
      </p:sp>
    </p:spTree>
    <p:extLst>
      <p:ext uri="{BB962C8B-B14F-4D97-AF65-F5344CB8AC3E}">
        <p14:creationId xmlns:p14="http://schemas.microsoft.com/office/powerpoint/2010/main" val="229778952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129</TotalTime>
  <Words>1190</Words>
  <Application>Microsoft Office PowerPoint</Application>
  <PresentationFormat>Widescreen</PresentationFormat>
  <Paragraphs>75</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Lato</vt:lpstr>
      <vt:lpstr>Roboto Condensed</vt:lpstr>
      <vt:lpstr>Times New Roman</vt:lpstr>
      <vt:lpstr>Trebuchet MS</vt:lpstr>
      <vt:lpstr>Wingdings 3</vt:lpstr>
      <vt:lpstr>Facet</vt:lpstr>
      <vt:lpstr>Curriculum design models </vt:lpstr>
      <vt:lpstr>PowerPoint Presentation</vt:lpstr>
      <vt:lpstr>PowerPoint Presentation</vt:lpstr>
      <vt:lpstr> Traditional model/ Tyler’s Model  </vt:lpstr>
      <vt:lpstr> Determine the school’s purposes  </vt:lpstr>
      <vt:lpstr>Identify educational experiences related to purpose  </vt:lpstr>
      <vt:lpstr> Organize the experiences  </vt:lpstr>
      <vt:lpstr> Evaluate the purposes  </vt:lpstr>
      <vt:lpstr>PowerPoint Presentation</vt:lpstr>
      <vt:lpstr>PowerPoint Presentation</vt:lpstr>
      <vt:lpstr>Advantages </vt:lpstr>
      <vt:lpstr>Disadvantages  </vt:lpstr>
      <vt:lpstr>          Taba Model  </vt:lpstr>
      <vt:lpstr>Tabs's grassroots model has seven steps as listed below, advocating a major role for  teachers. These are - </vt:lpstr>
      <vt:lpstr>PowerPoint Presentation</vt:lpstr>
      <vt:lpstr>Difference between Taba and Tyler’s Model: </vt:lpstr>
      <vt:lpstr>Galen Saylor and William Alexander (1974) </vt:lpstr>
      <vt:lpstr>PowerPoint Presentation</vt:lpstr>
      <vt:lpstr>PowerPoint Presentation</vt:lpstr>
      <vt:lpstr>PowerPoint Presentation</vt:lpstr>
      <vt:lpstr>Selection of Curriculum Goals and Objectives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Curriculum design models </dc:title>
  <dc:creator>Uttam Das</dc:creator>
  <cp:lastModifiedBy>Uttam Das</cp:lastModifiedBy>
  <cp:revision>30</cp:revision>
  <dcterms:created xsi:type="dcterms:W3CDTF">2021-05-23T17:52:23Z</dcterms:created>
  <dcterms:modified xsi:type="dcterms:W3CDTF">2025-04-10T05:04:12Z</dcterms:modified>
</cp:coreProperties>
</file>