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5" r:id="rId10"/>
    <p:sldId id="266" r:id="rId11"/>
    <p:sldId id="264" r:id="rId12"/>
    <p:sldId id="267" r:id="rId13"/>
    <p:sldId id="268" r:id="rId14"/>
    <p:sldId id="269" r:id="rId15"/>
    <p:sldId id="270" r:id="rId16"/>
    <p:sldId id="271" r:id="rId17"/>
    <p:sldId id="272" r:id="rId18"/>
    <p:sldId id="275" r:id="rId19"/>
    <p:sldId id="273" r:id="rId20"/>
    <p:sldId id="274"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E150E-4694-620F-DAE3-1C4FBBC6AF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1A910747-F9EB-DB74-72E5-03E770B97D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A168CF1D-03E8-5F61-6F0E-2E0678120C8D}"/>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5" name="Footer Placeholder 4">
            <a:extLst>
              <a:ext uri="{FF2B5EF4-FFF2-40B4-BE49-F238E27FC236}">
                <a16:creationId xmlns:a16="http://schemas.microsoft.com/office/drawing/2014/main" id="{2089E715-21FC-522F-B7C4-613F1B6B04E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AD3B0C-EF90-EB43-6BD2-9AB9BDA2AF28}"/>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3544589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758EF-B9A0-2B90-2653-3B40875FCFB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A7C293F-8036-3575-4317-5134C095F2F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45D5123-205B-5ACC-0D52-C2BDA485CEB2}"/>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5" name="Footer Placeholder 4">
            <a:extLst>
              <a:ext uri="{FF2B5EF4-FFF2-40B4-BE49-F238E27FC236}">
                <a16:creationId xmlns:a16="http://schemas.microsoft.com/office/drawing/2014/main" id="{426205C6-43E6-C997-897D-E35E7B6AA9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9C9F63A-2B05-B5C0-D5B3-A73E82428322}"/>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2828865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8F989CC-70E2-6475-EAAC-25A965FB05B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5ACBF0F-4057-7A0E-2AB3-9BEF5A43B7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1D11EE6-3923-9B28-531B-60FB03F31C96}"/>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5" name="Footer Placeholder 4">
            <a:extLst>
              <a:ext uri="{FF2B5EF4-FFF2-40B4-BE49-F238E27FC236}">
                <a16:creationId xmlns:a16="http://schemas.microsoft.com/office/drawing/2014/main" id="{0A9BDCDA-6E3C-1261-709D-2C6311AC166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DAFAFAB-933F-1B5E-B617-77C75EA142D0}"/>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724161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23924-F3AC-60C9-D786-F67A7A44F93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A2DB7C2-E6FD-91D3-7CF6-5A5E0653723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C8BDBD3-F939-B23B-2E10-87A4C19A7085}"/>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5" name="Footer Placeholder 4">
            <a:extLst>
              <a:ext uri="{FF2B5EF4-FFF2-40B4-BE49-F238E27FC236}">
                <a16:creationId xmlns:a16="http://schemas.microsoft.com/office/drawing/2014/main" id="{59469B55-AEAC-49F3-5C8E-EFA1DBC6586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FCD4AAB-96D8-800D-285A-AA8B53900381}"/>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3618600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1D6346-F130-FF8A-DE70-3EC57DC10E7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68C9ECF-D653-044A-4C8A-02C0AE33FE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AF1717-C558-458B-BDF8-E484F6233D0C}"/>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5" name="Footer Placeholder 4">
            <a:extLst>
              <a:ext uri="{FF2B5EF4-FFF2-40B4-BE49-F238E27FC236}">
                <a16:creationId xmlns:a16="http://schemas.microsoft.com/office/drawing/2014/main" id="{248545C6-B839-A5DD-7CC2-455E259162C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FD7D911-7083-FC90-6260-E7B18895A338}"/>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3156090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59206-6C0A-1A7A-071D-D47680670B9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E662E86-BF90-62EA-227D-CBCF70C7A1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2C399A1-95E1-22B2-32AA-F737BBE5767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BEA6B943-0FC8-0DF5-0401-C2D8AF1F70A7}"/>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6" name="Footer Placeholder 5">
            <a:extLst>
              <a:ext uri="{FF2B5EF4-FFF2-40B4-BE49-F238E27FC236}">
                <a16:creationId xmlns:a16="http://schemas.microsoft.com/office/drawing/2014/main" id="{EB787EC9-B38B-BF96-CC9B-36CB2D9C822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269296F-18C2-E70B-55B7-4B670381B359}"/>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1483195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902DA-FAAF-59D8-E687-223FBA2AAD2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DA206B3-64DC-A13F-F028-6C45CD2884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3D05E7-C034-2527-F659-B1EF8F5ADC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992891-EE89-0C11-2403-F264FCA9FC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90B0F2-DAE5-FE34-05AB-299B5AFB743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A8894631-27AB-2E74-85A2-9ACC62FB92B1}"/>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8" name="Footer Placeholder 7">
            <a:extLst>
              <a:ext uri="{FF2B5EF4-FFF2-40B4-BE49-F238E27FC236}">
                <a16:creationId xmlns:a16="http://schemas.microsoft.com/office/drawing/2014/main" id="{DE7F933B-F21F-DF7E-7B25-B52FF969F090}"/>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EEB0E26-95FC-9B13-7324-C4119AC26182}"/>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3512661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D957E-F92E-01C9-2144-C1FB929932E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ED75119E-FCAF-48FD-D2EA-18C11C3005AD}"/>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4" name="Footer Placeholder 3">
            <a:extLst>
              <a:ext uri="{FF2B5EF4-FFF2-40B4-BE49-F238E27FC236}">
                <a16:creationId xmlns:a16="http://schemas.microsoft.com/office/drawing/2014/main" id="{F439BB7C-B4A8-89B3-F2DF-ED9DE5B2D72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15DB441-A7D5-E517-568F-D9780F7A2296}"/>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372003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106971-C9E4-051C-B48F-A6BCF15E1901}"/>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3" name="Footer Placeholder 2">
            <a:extLst>
              <a:ext uri="{FF2B5EF4-FFF2-40B4-BE49-F238E27FC236}">
                <a16:creationId xmlns:a16="http://schemas.microsoft.com/office/drawing/2014/main" id="{FF28625E-5221-D25E-2880-25D130EA0DD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1AB93442-5C0A-00C8-4859-5050846E8F68}"/>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3685578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7F137-A30D-A54C-3485-248381A15A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B1BC8000-20D1-1116-6A58-CEE76D7E60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03DF80D-C620-9DE0-BB45-4DC95163F2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1244BF-53A3-CAF0-1258-35E3454DD0BB}"/>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6" name="Footer Placeholder 5">
            <a:extLst>
              <a:ext uri="{FF2B5EF4-FFF2-40B4-BE49-F238E27FC236}">
                <a16:creationId xmlns:a16="http://schemas.microsoft.com/office/drawing/2014/main" id="{8657B1F7-401A-11A4-4080-D3EF64AD729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BFB6755-8301-2A35-FE79-18C772C4626F}"/>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747897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D2E1F-7FEE-502F-A552-DFD39C46AA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E9362C73-E754-74BD-4520-A128466EAA0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31EA753-6A1C-1835-DC26-99B54C67D2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4F358A-12B2-9C38-620C-938A34E8D8FD}"/>
              </a:ext>
            </a:extLst>
          </p:cNvPr>
          <p:cNvSpPr>
            <a:spLocks noGrp="1"/>
          </p:cNvSpPr>
          <p:nvPr>
            <p:ph type="dt" sz="half" idx="10"/>
          </p:nvPr>
        </p:nvSpPr>
        <p:spPr/>
        <p:txBody>
          <a:bodyPr/>
          <a:lstStyle/>
          <a:p>
            <a:fld id="{A349C84A-4900-4188-973A-3BA909D34229}" type="datetimeFigureOut">
              <a:rPr lang="en-IN" smtClean="0"/>
              <a:t>06-12-2022</a:t>
            </a:fld>
            <a:endParaRPr lang="en-IN"/>
          </a:p>
        </p:txBody>
      </p:sp>
      <p:sp>
        <p:nvSpPr>
          <p:cNvPr id="6" name="Footer Placeholder 5">
            <a:extLst>
              <a:ext uri="{FF2B5EF4-FFF2-40B4-BE49-F238E27FC236}">
                <a16:creationId xmlns:a16="http://schemas.microsoft.com/office/drawing/2014/main" id="{44DAEF72-87AD-F37F-D48F-80E29CC41EA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015B5B5-09A9-8874-EBDA-C1383A0363B0}"/>
              </a:ext>
            </a:extLst>
          </p:cNvPr>
          <p:cNvSpPr>
            <a:spLocks noGrp="1"/>
          </p:cNvSpPr>
          <p:nvPr>
            <p:ph type="sldNum" sz="quarter" idx="12"/>
          </p:nvPr>
        </p:nvSpPr>
        <p:spPr/>
        <p:txBody>
          <a:bodyPr/>
          <a:lstStyle/>
          <a:p>
            <a:fld id="{1C8C93FC-00B6-4964-A6A0-C11E11EEE461}" type="slidenum">
              <a:rPr lang="en-IN" smtClean="0"/>
              <a:t>‹#›</a:t>
            </a:fld>
            <a:endParaRPr lang="en-IN"/>
          </a:p>
        </p:txBody>
      </p:sp>
    </p:spTree>
    <p:extLst>
      <p:ext uri="{BB962C8B-B14F-4D97-AF65-F5344CB8AC3E}">
        <p14:creationId xmlns:p14="http://schemas.microsoft.com/office/powerpoint/2010/main" val="148562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E9BD320-0597-755D-06EA-280EA9F4F8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85433F0-0CA9-4337-A5B3-14761EF168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9A26BDB-C746-BFC5-F047-AE6E7B65E5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49C84A-4900-4188-973A-3BA909D34229}" type="datetimeFigureOut">
              <a:rPr lang="en-IN" smtClean="0"/>
              <a:t>06-12-2022</a:t>
            </a:fld>
            <a:endParaRPr lang="en-IN"/>
          </a:p>
        </p:txBody>
      </p:sp>
      <p:sp>
        <p:nvSpPr>
          <p:cNvPr id="5" name="Footer Placeholder 4">
            <a:extLst>
              <a:ext uri="{FF2B5EF4-FFF2-40B4-BE49-F238E27FC236}">
                <a16:creationId xmlns:a16="http://schemas.microsoft.com/office/drawing/2014/main" id="{AD30A315-C10F-94E9-DB7D-57E3871FDF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53738F8E-2D23-B03B-A5C7-62C223C836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C93FC-00B6-4964-A6A0-C11E11EEE461}" type="slidenum">
              <a:rPr lang="en-IN" smtClean="0"/>
              <a:t>‹#›</a:t>
            </a:fld>
            <a:endParaRPr lang="en-IN"/>
          </a:p>
        </p:txBody>
      </p:sp>
    </p:spTree>
    <p:extLst>
      <p:ext uri="{BB962C8B-B14F-4D97-AF65-F5344CB8AC3E}">
        <p14:creationId xmlns:p14="http://schemas.microsoft.com/office/powerpoint/2010/main" val="3297296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DFF59-B79A-477B-F79F-E5DFD419DAFC}"/>
              </a:ext>
            </a:extLst>
          </p:cNvPr>
          <p:cNvSpPr>
            <a:spLocks noGrp="1"/>
          </p:cNvSpPr>
          <p:nvPr>
            <p:ph type="ctrTitle"/>
          </p:nvPr>
        </p:nvSpPr>
        <p:spPr/>
        <p:txBody>
          <a:bodyPr/>
          <a:lstStyle/>
          <a:p>
            <a:r>
              <a:rPr lang="en-IN" dirty="0"/>
              <a:t>Approaches to curriculum</a:t>
            </a:r>
          </a:p>
        </p:txBody>
      </p:sp>
      <p:sp>
        <p:nvSpPr>
          <p:cNvPr id="3" name="Subtitle 2">
            <a:extLst>
              <a:ext uri="{FF2B5EF4-FFF2-40B4-BE49-F238E27FC236}">
                <a16:creationId xmlns:a16="http://schemas.microsoft.com/office/drawing/2014/main" id="{433174B3-CB14-CE38-5D4A-F309A7CB74FB}"/>
              </a:ext>
            </a:extLst>
          </p:cNvPr>
          <p:cNvSpPr>
            <a:spLocks noGrp="1"/>
          </p:cNvSpPr>
          <p:nvPr>
            <p:ph type="subTitle" idx="1"/>
          </p:nvPr>
        </p:nvSpPr>
        <p:spPr/>
        <p:txBody>
          <a:bodyPr/>
          <a:lstStyle/>
          <a:p>
            <a:r>
              <a:rPr lang="en-IN" dirty="0"/>
              <a:t>Paper-09</a:t>
            </a:r>
          </a:p>
          <a:p>
            <a:r>
              <a:rPr lang="en-IN" dirty="0"/>
              <a:t>Unit-III</a:t>
            </a:r>
          </a:p>
          <a:p>
            <a:r>
              <a:rPr lang="en-IN" dirty="0"/>
              <a:t>B.Ed. 2</a:t>
            </a:r>
            <a:r>
              <a:rPr lang="en-IN" baseline="30000" dirty="0"/>
              <a:t>nd</a:t>
            </a:r>
            <a:r>
              <a:rPr lang="en-IN" dirty="0"/>
              <a:t> Year</a:t>
            </a:r>
          </a:p>
        </p:txBody>
      </p:sp>
    </p:spTree>
    <p:extLst>
      <p:ext uri="{BB962C8B-B14F-4D97-AF65-F5344CB8AC3E}">
        <p14:creationId xmlns:p14="http://schemas.microsoft.com/office/powerpoint/2010/main" val="2800942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71DBF-9F3A-0BF8-90D0-AC7348AA3E1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51565E1-302E-1089-5395-5AB4D94F9181}"/>
              </a:ext>
            </a:extLst>
          </p:cNvPr>
          <p:cNvSpPr>
            <a:spLocks noGrp="1"/>
          </p:cNvSpPr>
          <p:nvPr>
            <p:ph idx="1"/>
          </p:nvPr>
        </p:nvSpPr>
        <p:spPr/>
        <p:txBody>
          <a:bodyPr/>
          <a:lstStyle/>
          <a:p>
            <a:pPr marL="0" indent="0">
              <a:buNone/>
            </a:pPr>
            <a:r>
              <a:rPr lang="en-US" dirty="0"/>
              <a:t>The curriculum operates (or is made) in different ways at Key Points different levels:</a:t>
            </a:r>
          </a:p>
          <a:p>
            <a:pPr marL="514350" indent="-514350">
              <a:buAutoNum type="arabicPeriod"/>
            </a:pPr>
            <a:r>
              <a:rPr lang="en-US" dirty="0"/>
              <a:t>supra - transnational ideas about education</a:t>
            </a:r>
          </a:p>
          <a:p>
            <a:pPr marL="0" indent="0">
              <a:buNone/>
            </a:pPr>
            <a:r>
              <a:rPr lang="en-US" dirty="0"/>
              <a:t>2. macro-national-level policy intentions</a:t>
            </a:r>
          </a:p>
          <a:p>
            <a:pPr marL="0" indent="0">
              <a:buNone/>
            </a:pPr>
            <a:r>
              <a:rPr lang="en-US" dirty="0"/>
              <a:t>3. </a:t>
            </a:r>
            <a:r>
              <a:rPr lang="en-US" dirty="0" err="1"/>
              <a:t>meso</a:t>
            </a:r>
            <a:r>
              <a:rPr lang="en-US" dirty="0"/>
              <a:t> - policy guidance</a:t>
            </a:r>
          </a:p>
          <a:p>
            <a:pPr marL="0" indent="0">
              <a:buNone/>
            </a:pPr>
            <a:r>
              <a:rPr lang="en-US" dirty="0"/>
              <a:t>4. micro-school-level curricular practices</a:t>
            </a:r>
          </a:p>
          <a:p>
            <a:pPr marL="0" indent="0">
              <a:buNone/>
            </a:pPr>
            <a:r>
              <a:rPr lang="en-US" dirty="0"/>
              <a:t>5. nano - classroom interactions.</a:t>
            </a:r>
          </a:p>
          <a:p>
            <a:pPr marL="0" indent="0">
              <a:buNone/>
            </a:pPr>
            <a:endParaRPr lang="en-US" dirty="0"/>
          </a:p>
          <a:p>
            <a:endParaRPr lang="en-IN" dirty="0"/>
          </a:p>
        </p:txBody>
      </p:sp>
    </p:spTree>
    <p:extLst>
      <p:ext uri="{BB962C8B-B14F-4D97-AF65-F5344CB8AC3E}">
        <p14:creationId xmlns:p14="http://schemas.microsoft.com/office/powerpoint/2010/main" val="1217220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19800-C4F5-AE38-90FD-E1F1B0C5DC53}"/>
              </a:ext>
            </a:extLst>
          </p:cNvPr>
          <p:cNvSpPr>
            <a:spLocks noGrp="1"/>
          </p:cNvSpPr>
          <p:nvPr>
            <p:ph type="title"/>
          </p:nvPr>
        </p:nvSpPr>
        <p:spPr/>
        <p:txBody>
          <a:bodyPr/>
          <a:lstStyle/>
          <a:p>
            <a:r>
              <a:rPr lang="en-IN" dirty="0"/>
              <a:t>APPROACHES TO CURRICULUM CONSTRUCTION</a:t>
            </a:r>
          </a:p>
        </p:txBody>
      </p:sp>
      <p:sp>
        <p:nvSpPr>
          <p:cNvPr id="3" name="Content Placeholder 2">
            <a:extLst>
              <a:ext uri="{FF2B5EF4-FFF2-40B4-BE49-F238E27FC236}">
                <a16:creationId xmlns:a16="http://schemas.microsoft.com/office/drawing/2014/main" id="{89E4079B-2953-F193-A308-F22BD599E0FF}"/>
              </a:ext>
            </a:extLst>
          </p:cNvPr>
          <p:cNvSpPr>
            <a:spLocks noGrp="1"/>
          </p:cNvSpPr>
          <p:nvPr>
            <p:ph idx="1"/>
          </p:nvPr>
        </p:nvSpPr>
        <p:spPr/>
        <p:txBody>
          <a:bodyPr/>
          <a:lstStyle/>
          <a:p>
            <a:r>
              <a:rPr lang="en-US" dirty="0"/>
              <a:t>Subject - Centered</a:t>
            </a:r>
          </a:p>
          <a:p>
            <a:r>
              <a:rPr lang="en-US" dirty="0"/>
              <a:t>Child – Centered</a:t>
            </a:r>
          </a:p>
          <a:p>
            <a:r>
              <a:rPr lang="en-US" dirty="0"/>
              <a:t>Life - Centered</a:t>
            </a:r>
            <a:endParaRPr lang="en-IN" dirty="0"/>
          </a:p>
        </p:txBody>
      </p:sp>
    </p:spTree>
    <p:extLst>
      <p:ext uri="{BB962C8B-B14F-4D97-AF65-F5344CB8AC3E}">
        <p14:creationId xmlns:p14="http://schemas.microsoft.com/office/powerpoint/2010/main" val="3668729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E7B29-4285-F1D4-EED5-9A7114593127}"/>
              </a:ext>
            </a:extLst>
          </p:cNvPr>
          <p:cNvSpPr>
            <a:spLocks noGrp="1"/>
          </p:cNvSpPr>
          <p:nvPr>
            <p:ph type="title"/>
          </p:nvPr>
        </p:nvSpPr>
        <p:spPr/>
        <p:txBody>
          <a:bodyPr/>
          <a:lstStyle/>
          <a:p>
            <a:r>
              <a:rPr lang="en-US" dirty="0"/>
              <a:t>Subject - Centered</a:t>
            </a:r>
            <a:br>
              <a:rPr lang="en-US" dirty="0"/>
            </a:br>
            <a:endParaRPr lang="en-IN" dirty="0"/>
          </a:p>
        </p:txBody>
      </p:sp>
      <p:sp>
        <p:nvSpPr>
          <p:cNvPr id="3" name="Content Placeholder 2">
            <a:extLst>
              <a:ext uri="{FF2B5EF4-FFF2-40B4-BE49-F238E27FC236}">
                <a16:creationId xmlns:a16="http://schemas.microsoft.com/office/drawing/2014/main" id="{4CD025EE-2435-B1C9-E387-4F0C7D1F7040}"/>
              </a:ext>
            </a:extLst>
          </p:cNvPr>
          <p:cNvSpPr>
            <a:spLocks noGrp="1"/>
          </p:cNvSpPr>
          <p:nvPr>
            <p:ph idx="1"/>
          </p:nvPr>
        </p:nvSpPr>
        <p:spPr/>
        <p:txBody>
          <a:bodyPr>
            <a:normAutofit/>
          </a:bodyPr>
          <a:lstStyle/>
          <a:p>
            <a:pPr marL="0" indent="0">
              <a:buNone/>
            </a:pPr>
            <a:r>
              <a:rPr lang="en-US" sz="3600" b="0" i="0" u="none" strike="noStrike" baseline="0" dirty="0">
                <a:solidFill>
                  <a:srgbClr val="000000"/>
                </a:solidFill>
                <a:latin typeface="Times New Roman" panose="02020603050405020304" pitchFamily="18" charset="0"/>
              </a:rPr>
              <a:t>Subject matter is the most the oldest curriculum Design. In a subject base curriculum, every subject is separate unit. In this kind of curriculum four or five subject are placed in curriculum and each subject has a separate teacher. Every teacher tries to teach his own subject, no one intervene in the subject of other teacher. </a:t>
            </a:r>
            <a:endParaRPr lang="en-IN" sz="4800" dirty="0"/>
          </a:p>
        </p:txBody>
      </p:sp>
    </p:spTree>
    <p:extLst>
      <p:ext uri="{BB962C8B-B14F-4D97-AF65-F5344CB8AC3E}">
        <p14:creationId xmlns:p14="http://schemas.microsoft.com/office/powerpoint/2010/main" val="1688249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0C45D-A624-F2CE-1199-E16C8C411700}"/>
              </a:ext>
            </a:extLst>
          </p:cNvPr>
          <p:cNvSpPr>
            <a:spLocks noGrp="1"/>
          </p:cNvSpPr>
          <p:nvPr>
            <p:ph type="title"/>
          </p:nvPr>
        </p:nvSpPr>
        <p:spPr/>
        <p:txBody>
          <a:bodyPr/>
          <a:lstStyle/>
          <a:p>
            <a:r>
              <a:rPr lang="en-IN" sz="4000" b="0" i="0" u="none" strike="noStrike" baseline="0" dirty="0">
                <a:solidFill>
                  <a:srgbClr val="000000"/>
                </a:solidFill>
                <a:latin typeface="Times New Roman" panose="02020603050405020304" pitchFamily="18" charset="0"/>
              </a:rPr>
              <a:t>The characteristics are: </a:t>
            </a:r>
            <a:br>
              <a:rPr lang="en-US" sz="18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03FAE4C7-1EE8-DF4F-FE6A-360B88F20E04}"/>
              </a:ext>
            </a:extLst>
          </p:cNvPr>
          <p:cNvSpPr>
            <a:spLocks noGrp="1"/>
          </p:cNvSpPr>
          <p:nvPr>
            <p:ph idx="1"/>
          </p:nvPr>
        </p:nvSpPr>
        <p:spPr/>
        <p:txBody>
          <a:bodyPr/>
          <a:lstStyle/>
          <a:p>
            <a:r>
              <a:rPr lang="en-US" dirty="0"/>
              <a:t>It revolves around a subject or discipline.</a:t>
            </a:r>
          </a:p>
          <a:p>
            <a:r>
              <a:rPr lang="en-US" dirty="0"/>
              <a:t>Importance is given to acquire knowledge and information for future use.</a:t>
            </a:r>
          </a:p>
          <a:p>
            <a:r>
              <a:rPr lang="en-US" dirty="0"/>
              <a:t>The focus is on the subject matter rather than the individual who will study it.</a:t>
            </a:r>
          </a:p>
          <a:p>
            <a:r>
              <a:rPr lang="en-US" dirty="0"/>
              <a:t>Frequent tests are given to students to check the degree of the achievement in the subject. There is a uniform standard for all the students to pass the subject else they well must repeat the subject therefore the experts of the subject </a:t>
            </a:r>
            <a:r>
              <a:rPr lang="en-US" dirty="0" err="1"/>
              <a:t>centred</a:t>
            </a:r>
            <a:r>
              <a:rPr lang="en-US" dirty="0"/>
              <a:t> approach strongly support the minimum standards of achievement tests.</a:t>
            </a:r>
            <a:endParaRPr lang="en-IN" dirty="0"/>
          </a:p>
        </p:txBody>
      </p:sp>
    </p:spTree>
    <p:extLst>
      <p:ext uri="{BB962C8B-B14F-4D97-AF65-F5344CB8AC3E}">
        <p14:creationId xmlns:p14="http://schemas.microsoft.com/office/powerpoint/2010/main" val="1954594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D86DB-5A8A-839D-153A-9CC61A14F42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B7C42F4-9D79-2086-2AFB-F3CCE0F37C54}"/>
              </a:ext>
            </a:extLst>
          </p:cNvPr>
          <p:cNvSpPr>
            <a:spLocks noGrp="1"/>
          </p:cNvSpPr>
          <p:nvPr>
            <p:ph idx="1"/>
          </p:nvPr>
        </p:nvSpPr>
        <p:spPr/>
        <p:txBody>
          <a:bodyPr>
            <a:normAutofit lnSpcReduction="10000"/>
          </a:bodyPr>
          <a:lstStyle/>
          <a:p>
            <a:r>
              <a:rPr lang="en-US" dirty="0"/>
              <a:t>• The core curriculum is an example of a subject </a:t>
            </a:r>
            <a:r>
              <a:rPr lang="en-US" dirty="0" err="1"/>
              <a:t>centred</a:t>
            </a:r>
            <a:r>
              <a:rPr lang="en-US" dirty="0"/>
              <a:t> curriculum design which can be </a:t>
            </a:r>
            <a:r>
              <a:rPr lang="en-US" dirty="0" err="1"/>
              <a:t>standardised</a:t>
            </a:r>
            <a:r>
              <a:rPr lang="en-US" dirty="0"/>
              <a:t> across the school, state, and country as a whole. In the core curriculum, teachers provide a pre-determined list of things that they need to teach their students along with specific examples of how these things will be taught.</a:t>
            </a:r>
          </a:p>
          <a:p>
            <a:r>
              <a:rPr lang="en-US" dirty="0"/>
              <a:t>• Therefore, in subject </a:t>
            </a:r>
            <a:r>
              <a:rPr lang="en-US" dirty="0" err="1"/>
              <a:t>centred</a:t>
            </a:r>
            <a:r>
              <a:rPr lang="en-US" dirty="0"/>
              <a:t> curriculum we need, Trained Teachers with mastery in a subjects and expert in methodology. A separate classroom for each subject and each level. A fixed timetable is required for different subjects according to importance of the subjects and age in curriculum. Special arrangements for guidance physical education, Indoor and outdoor activities, tours, and examinations etc.</a:t>
            </a:r>
            <a:endParaRPr lang="en-IN" dirty="0"/>
          </a:p>
        </p:txBody>
      </p:sp>
    </p:spTree>
    <p:extLst>
      <p:ext uri="{BB962C8B-B14F-4D97-AF65-F5344CB8AC3E}">
        <p14:creationId xmlns:p14="http://schemas.microsoft.com/office/powerpoint/2010/main" val="3698023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93A56-4927-0E2A-4A04-FDBF4920D54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133FEEA-9CF3-1DC1-4A8B-6C6165A1246B}"/>
              </a:ext>
            </a:extLst>
          </p:cNvPr>
          <p:cNvSpPr>
            <a:spLocks noGrp="1"/>
          </p:cNvSpPr>
          <p:nvPr>
            <p:ph idx="1"/>
          </p:nvPr>
        </p:nvSpPr>
        <p:spPr/>
        <p:txBody>
          <a:bodyPr>
            <a:normAutofit fontScale="92500" lnSpcReduction="20000"/>
          </a:bodyPr>
          <a:lstStyle/>
          <a:p>
            <a:r>
              <a:rPr lang="en-US" dirty="0"/>
              <a:t>There is a huge need of textbooks and guidebooks for subject </a:t>
            </a:r>
            <a:r>
              <a:rPr lang="en-US" dirty="0" err="1"/>
              <a:t>centred</a:t>
            </a:r>
            <a:r>
              <a:rPr lang="en-US" dirty="0"/>
              <a:t> curriculum</a:t>
            </a:r>
          </a:p>
          <a:p>
            <a:r>
              <a:rPr lang="en-US" dirty="0"/>
              <a:t>The drawback of this curriculum is that it does not consider the needs of the student.</a:t>
            </a:r>
          </a:p>
          <a:p>
            <a:r>
              <a:rPr lang="en-US" dirty="0"/>
              <a:t> It ignores that each child is different, and each child has a different learning style, motivation, etc.</a:t>
            </a:r>
          </a:p>
          <a:p>
            <a:r>
              <a:rPr lang="en-US" dirty="0"/>
              <a:t>It does not cater to the different learning styles of students.</a:t>
            </a:r>
          </a:p>
          <a:p>
            <a:r>
              <a:rPr lang="en-US" dirty="0"/>
              <a:t>It is compartmentalized and fragmentary.</a:t>
            </a:r>
          </a:p>
          <a:p>
            <a:r>
              <a:rPr lang="en-US" dirty="0"/>
              <a:t>It is also believed that subject base curriculum fails to develop habits of effective and critical thinking. This curriculum gives importance to mastery of conclusions of thought (the end result) rather than the process through which that conclusion were derived.</a:t>
            </a:r>
            <a:endParaRPr lang="en-IN" dirty="0"/>
          </a:p>
        </p:txBody>
      </p:sp>
    </p:spTree>
    <p:extLst>
      <p:ext uri="{BB962C8B-B14F-4D97-AF65-F5344CB8AC3E}">
        <p14:creationId xmlns:p14="http://schemas.microsoft.com/office/powerpoint/2010/main" val="4261397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900AA-7421-5AE3-2584-56261EF0E965}"/>
              </a:ext>
            </a:extLst>
          </p:cNvPr>
          <p:cNvSpPr>
            <a:spLocks noGrp="1"/>
          </p:cNvSpPr>
          <p:nvPr>
            <p:ph type="title"/>
          </p:nvPr>
        </p:nvSpPr>
        <p:spPr/>
        <p:txBody>
          <a:bodyPr>
            <a:normAutofit fontScale="90000"/>
          </a:bodyPr>
          <a:lstStyle/>
          <a:p>
            <a:br>
              <a:rPr lang="en-IN" sz="1800" b="0" i="0" u="none" strike="noStrike" baseline="0" dirty="0">
                <a:solidFill>
                  <a:srgbClr val="000000"/>
                </a:solidFill>
                <a:latin typeface="Times New Roman" panose="02020603050405020304" pitchFamily="18" charset="0"/>
              </a:rPr>
            </a:br>
            <a:r>
              <a:rPr lang="en-IN" sz="3600" b="1" i="0" u="none" strike="noStrike" baseline="0" dirty="0">
                <a:solidFill>
                  <a:srgbClr val="000000"/>
                </a:solidFill>
                <a:latin typeface="Times New Roman" panose="02020603050405020304" pitchFamily="18" charset="0"/>
              </a:rPr>
              <a:t>Learner-centred curriculum </a:t>
            </a:r>
            <a:br>
              <a:rPr lang="en-IN" sz="1800" b="0" i="0" u="none" strike="noStrike" baseline="0" dirty="0">
                <a:solidFill>
                  <a:srgbClr val="000000"/>
                </a:solidFill>
                <a:latin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C0ACABC8-976A-9143-103B-3D78753BF0F3}"/>
              </a:ext>
            </a:extLst>
          </p:cNvPr>
          <p:cNvSpPr>
            <a:spLocks noGrp="1"/>
          </p:cNvSpPr>
          <p:nvPr>
            <p:ph idx="1"/>
          </p:nvPr>
        </p:nvSpPr>
        <p:spPr/>
        <p:txBody>
          <a:bodyPr>
            <a:normAutofit fontScale="92500" lnSpcReduction="20000"/>
          </a:bodyPr>
          <a:lstStyle/>
          <a:p>
            <a:r>
              <a:rPr lang="en-US" sz="3200" b="0" i="0" u="none" strike="noStrike" baseline="0" dirty="0">
                <a:solidFill>
                  <a:srgbClr val="000000"/>
                </a:solidFill>
                <a:latin typeface="Times New Roman" panose="02020603050405020304" pitchFamily="18" charset="0"/>
              </a:rPr>
              <a:t>This approach was used by Rousseau in the education of Emile, then Dewy in his laboratory School in 1896-1904. It is a fundamental principle of education that the beginning of each instruction it shall relate to the previous experience of learners. The curriculum plan is based on knowledge of learners needs and interests in general and diagnosis the specific needs and interests of the population served by the plan. The curriculum plan is flexible, to accept new modification to conform to the needs and interests of learners. In some curriculum designs the learner may develop his or her own curriculum plan with the guidance of a teacher. The learner is consulted and tutored individually at difficult points in the curriculum and instructional process. Thus, we can sum up as: </a:t>
            </a:r>
            <a:endParaRPr lang="en-IN" sz="4400" dirty="0"/>
          </a:p>
        </p:txBody>
      </p:sp>
    </p:spTree>
    <p:extLst>
      <p:ext uri="{BB962C8B-B14F-4D97-AF65-F5344CB8AC3E}">
        <p14:creationId xmlns:p14="http://schemas.microsoft.com/office/powerpoint/2010/main" val="647089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F82CB-29B3-3186-7861-54BA2AB15EB6}"/>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2FA709C-364B-F17E-C954-ECAABCDF8DC9}"/>
              </a:ext>
            </a:extLst>
          </p:cNvPr>
          <p:cNvSpPr>
            <a:spLocks noGrp="1"/>
          </p:cNvSpPr>
          <p:nvPr>
            <p:ph idx="1"/>
          </p:nvPr>
        </p:nvSpPr>
        <p:spPr/>
        <p:txBody>
          <a:bodyPr/>
          <a:lstStyle/>
          <a:p>
            <a:r>
              <a:rPr lang="en-US" dirty="0"/>
              <a:t>Learners interest and need is the </a:t>
            </a:r>
            <a:r>
              <a:rPr lang="en-US" dirty="0" err="1"/>
              <a:t>centre</a:t>
            </a:r>
            <a:r>
              <a:rPr lang="en-US" dirty="0"/>
              <a:t> of this type of Curriculum.</a:t>
            </a:r>
          </a:p>
          <a:p>
            <a:r>
              <a:rPr lang="en-US" dirty="0"/>
              <a:t>Teacher's role is of a facilitator and that of a guide.</a:t>
            </a:r>
          </a:p>
          <a:p>
            <a:r>
              <a:rPr lang="en-US" dirty="0"/>
              <a:t>Students are actively involved in the teaching-learning process.</a:t>
            </a:r>
          </a:p>
          <a:p>
            <a:r>
              <a:rPr lang="en-US" dirty="0"/>
              <a:t>The learner-</a:t>
            </a:r>
            <a:r>
              <a:rPr lang="en-US" dirty="0" err="1"/>
              <a:t>centred</a:t>
            </a:r>
            <a:r>
              <a:rPr lang="en-US" dirty="0"/>
              <a:t> curriculum promotes that the more experience in life a child has the more he will be eager to learn.</a:t>
            </a:r>
            <a:endParaRPr lang="en-IN" dirty="0"/>
          </a:p>
        </p:txBody>
      </p:sp>
    </p:spTree>
    <p:extLst>
      <p:ext uri="{BB962C8B-B14F-4D97-AF65-F5344CB8AC3E}">
        <p14:creationId xmlns:p14="http://schemas.microsoft.com/office/powerpoint/2010/main" val="24124133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0FA21-BFFE-8A89-BBDD-9A8D207E8EFF}"/>
              </a:ext>
            </a:extLst>
          </p:cNvPr>
          <p:cNvSpPr>
            <a:spLocks noGrp="1"/>
          </p:cNvSpPr>
          <p:nvPr>
            <p:ph type="title"/>
          </p:nvPr>
        </p:nvSpPr>
        <p:spPr/>
        <p:txBody>
          <a:bodyPr/>
          <a:lstStyle/>
          <a:p>
            <a:r>
              <a:rPr lang="en-US" dirty="0"/>
              <a:t>Life – Centered</a:t>
            </a:r>
            <a:endParaRPr lang="en-IN" dirty="0"/>
          </a:p>
        </p:txBody>
      </p:sp>
      <p:sp>
        <p:nvSpPr>
          <p:cNvPr id="3" name="Content Placeholder 2">
            <a:extLst>
              <a:ext uri="{FF2B5EF4-FFF2-40B4-BE49-F238E27FC236}">
                <a16:creationId xmlns:a16="http://schemas.microsoft.com/office/drawing/2014/main" id="{F096F79C-21A2-DE70-2CD2-B65566E71DAD}"/>
              </a:ext>
            </a:extLst>
          </p:cNvPr>
          <p:cNvSpPr>
            <a:spLocks noGrp="1"/>
          </p:cNvSpPr>
          <p:nvPr>
            <p:ph idx="1"/>
          </p:nvPr>
        </p:nvSpPr>
        <p:spPr/>
        <p:txBody>
          <a:bodyPr/>
          <a:lstStyle/>
          <a:p>
            <a:pPr marL="514350" indent="-514350">
              <a:buAutoNum type="arabicPeriod"/>
            </a:pPr>
            <a:r>
              <a:rPr lang="en-IN" dirty="0"/>
              <a:t>Learning to know</a:t>
            </a:r>
          </a:p>
          <a:p>
            <a:pPr marL="514350" indent="-514350">
              <a:buAutoNum type="arabicPeriod"/>
            </a:pPr>
            <a:r>
              <a:rPr lang="en-IN" dirty="0"/>
              <a:t>Learning to do</a:t>
            </a:r>
          </a:p>
          <a:p>
            <a:pPr marL="514350" indent="-514350">
              <a:buAutoNum type="arabicPeriod"/>
            </a:pPr>
            <a:r>
              <a:rPr lang="en-IN" dirty="0"/>
              <a:t>Learning to be and</a:t>
            </a:r>
          </a:p>
          <a:p>
            <a:pPr marL="514350" indent="-514350">
              <a:buAutoNum type="arabicPeriod"/>
            </a:pPr>
            <a:r>
              <a:rPr lang="en-IN" dirty="0"/>
              <a:t>Learning to live together</a:t>
            </a:r>
          </a:p>
        </p:txBody>
      </p:sp>
    </p:spTree>
    <p:extLst>
      <p:ext uri="{BB962C8B-B14F-4D97-AF65-F5344CB8AC3E}">
        <p14:creationId xmlns:p14="http://schemas.microsoft.com/office/powerpoint/2010/main" val="24474537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35EC5-2779-412A-EFD5-BA8DBC51B446}"/>
              </a:ext>
            </a:extLst>
          </p:cNvPr>
          <p:cNvSpPr>
            <a:spLocks noGrp="1"/>
          </p:cNvSpPr>
          <p:nvPr>
            <p:ph type="title"/>
          </p:nvPr>
        </p:nvSpPr>
        <p:spPr/>
        <p:txBody>
          <a:bodyPr/>
          <a:lstStyle/>
          <a:p>
            <a:r>
              <a:rPr lang="en-US" dirty="0"/>
              <a:t>Life – Centered/Problem </a:t>
            </a:r>
            <a:r>
              <a:rPr lang="en-US" dirty="0" err="1"/>
              <a:t>centred</a:t>
            </a:r>
            <a:br>
              <a:rPr lang="en-IN" dirty="0"/>
            </a:br>
            <a:endParaRPr lang="en-IN" dirty="0"/>
          </a:p>
        </p:txBody>
      </p:sp>
      <p:sp>
        <p:nvSpPr>
          <p:cNvPr id="3" name="Content Placeholder 2">
            <a:extLst>
              <a:ext uri="{FF2B5EF4-FFF2-40B4-BE49-F238E27FC236}">
                <a16:creationId xmlns:a16="http://schemas.microsoft.com/office/drawing/2014/main" id="{7F93F9F9-7E49-1B32-2E1C-06BEA7AFBA11}"/>
              </a:ext>
            </a:extLst>
          </p:cNvPr>
          <p:cNvSpPr>
            <a:spLocks noGrp="1"/>
          </p:cNvSpPr>
          <p:nvPr>
            <p:ph idx="1"/>
          </p:nvPr>
        </p:nvSpPr>
        <p:spPr/>
        <p:txBody>
          <a:bodyPr>
            <a:normAutofit fontScale="92500" lnSpcReduction="20000"/>
          </a:bodyPr>
          <a:lstStyle/>
          <a:p>
            <a:pPr marL="0" indent="0">
              <a:buNone/>
            </a:pPr>
            <a:r>
              <a:rPr lang="en-US" b="0" i="0" u="none" strike="noStrike" baseline="0" dirty="0">
                <a:solidFill>
                  <a:srgbClr val="000000"/>
                </a:solidFill>
                <a:latin typeface="Times New Roman" panose="02020603050405020304" pitchFamily="18" charset="0"/>
              </a:rPr>
              <a:t>Problem </a:t>
            </a:r>
            <a:r>
              <a:rPr lang="en-US" b="0" i="0" u="none" strike="noStrike" baseline="0" dirty="0" err="1">
                <a:solidFill>
                  <a:srgbClr val="000000"/>
                </a:solidFill>
                <a:latin typeface="Times New Roman" panose="02020603050405020304" pitchFamily="18" charset="0"/>
              </a:rPr>
              <a:t>Centred</a:t>
            </a:r>
            <a:r>
              <a:rPr lang="en-US" b="0" i="0" u="none" strike="noStrike" baseline="0" dirty="0">
                <a:solidFill>
                  <a:srgbClr val="000000"/>
                </a:solidFill>
                <a:latin typeface="Times New Roman" panose="02020603050405020304" pitchFamily="18" charset="0"/>
              </a:rPr>
              <a:t> Curriculum design focus on the problems of living which can be linked to perceived realities of institutional and group life. It uses the past and the present experiences of learners to analyse the basic areas of living. As a starting point, the pressing immediate problems of the society and the students’ existing concerns are utilized. It is mostly based on Herbert Spencer’s curriculum writing. He emphasized on activities that sustain life, enhance life, aid in rearing children, maintain the individual’s social and political relations and enhance leisure, tasks, and feelings. The connection of subject matter to real situations increases the relevance of the curriculum. The strength of the curriculum relies on presents subject matter in an integrated manner. It encourages students to learn and apply problem solving procedures. However, it does not expose student adequately to their heritage. Also, most of the time it is noted that teachers lack adequate preparation to deal with this type of curriculum design. </a:t>
            </a:r>
            <a:endParaRPr lang="en-IN" sz="4000" dirty="0"/>
          </a:p>
        </p:txBody>
      </p:sp>
    </p:spTree>
    <p:extLst>
      <p:ext uri="{BB962C8B-B14F-4D97-AF65-F5344CB8AC3E}">
        <p14:creationId xmlns:p14="http://schemas.microsoft.com/office/powerpoint/2010/main" val="3729757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7C0D9-DEE3-D415-FEAE-4161D098A27B}"/>
              </a:ext>
            </a:extLst>
          </p:cNvPr>
          <p:cNvSpPr>
            <a:spLocks noGrp="1"/>
          </p:cNvSpPr>
          <p:nvPr>
            <p:ph type="title"/>
          </p:nvPr>
        </p:nvSpPr>
        <p:spPr/>
        <p:txBody>
          <a:bodyPr/>
          <a:lstStyle/>
          <a:p>
            <a:r>
              <a:rPr lang="en-IN" dirty="0"/>
              <a:t>approaches of curriculum development</a:t>
            </a:r>
          </a:p>
        </p:txBody>
      </p:sp>
      <p:sp>
        <p:nvSpPr>
          <p:cNvPr id="3" name="Content Placeholder 2">
            <a:extLst>
              <a:ext uri="{FF2B5EF4-FFF2-40B4-BE49-F238E27FC236}">
                <a16:creationId xmlns:a16="http://schemas.microsoft.com/office/drawing/2014/main" id="{7F9AFE91-5535-3245-FFB8-E28CDD5C0EAC}"/>
              </a:ext>
            </a:extLst>
          </p:cNvPr>
          <p:cNvSpPr>
            <a:spLocks noGrp="1"/>
          </p:cNvSpPr>
          <p:nvPr>
            <p:ph idx="1"/>
          </p:nvPr>
        </p:nvSpPr>
        <p:spPr/>
        <p:txBody>
          <a:bodyPr/>
          <a:lstStyle/>
          <a:p>
            <a:pPr marL="0" indent="0">
              <a:buNone/>
            </a:pPr>
            <a:r>
              <a:rPr lang="en-IN" dirty="0"/>
              <a:t>It is a way of dealing with the curriculum, a way of doing, creating, designing and thinking about the curriculum.</a:t>
            </a:r>
          </a:p>
          <a:p>
            <a:pPr marL="514350" indent="-514350">
              <a:buAutoNum type="arabicPeriod"/>
            </a:pPr>
            <a:r>
              <a:rPr lang="en-IN" dirty="0"/>
              <a:t>Behavioural – Rational</a:t>
            </a:r>
          </a:p>
          <a:p>
            <a:pPr marL="514350" indent="-514350">
              <a:buAutoNum type="arabicPeriod"/>
            </a:pPr>
            <a:r>
              <a:rPr lang="en-IN" dirty="0"/>
              <a:t>System- Managerial</a:t>
            </a:r>
          </a:p>
          <a:p>
            <a:pPr marL="514350" indent="-514350">
              <a:buAutoNum type="arabicPeriod"/>
            </a:pPr>
            <a:r>
              <a:rPr lang="en-IN" dirty="0"/>
              <a:t>Intellectual – Academic</a:t>
            </a:r>
          </a:p>
          <a:p>
            <a:pPr marL="514350" indent="-514350">
              <a:buAutoNum type="arabicPeriod"/>
            </a:pPr>
            <a:r>
              <a:rPr lang="en-IN" dirty="0"/>
              <a:t>Humanistic – Aesthetic</a:t>
            </a:r>
          </a:p>
          <a:p>
            <a:pPr marL="514350" indent="-514350">
              <a:buAutoNum type="arabicPeriod"/>
            </a:pPr>
            <a:r>
              <a:rPr lang="en-IN" dirty="0" err="1"/>
              <a:t>Reconceptualist</a:t>
            </a:r>
            <a:endParaRPr lang="en-IN" dirty="0"/>
          </a:p>
        </p:txBody>
      </p:sp>
    </p:spTree>
    <p:extLst>
      <p:ext uri="{BB962C8B-B14F-4D97-AF65-F5344CB8AC3E}">
        <p14:creationId xmlns:p14="http://schemas.microsoft.com/office/powerpoint/2010/main" val="3593005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D9561-085A-70EF-744D-324283ACD02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58CBB764-354E-946A-11BB-D1E50332E479}"/>
              </a:ext>
            </a:extLst>
          </p:cNvPr>
          <p:cNvSpPr>
            <a:spLocks noGrp="1"/>
          </p:cNvSpPr>
          <p:nvPr>
            <p:ph idx="1"/>
          </p:nvPr>
        </p:nvSpPr>
        <p:spPr/>
        <p:txBody>
          <a:bodyPr>
            <a:normAutofit lnSpcReduction="10000"/>
          </a:bodyPr>
          <a:lstStyle/>
          <a:p>
            <a:pPr algn="l"/>
            <a:endParaRPr lang="en-IN" sz="3600" b="0" i="0" u="none" strike="noStrike" baseline="0" dirty="0">
              <a:solidFill>
                <a:srgbClr val="000000"/>
              </a:solidFill>
              <a:latin typeface="Symbol" panose="05050102010706020507" pitchFamily="18" charset="2"/>
            </a:endParaRPr>
          </a:p>
          <a:p>
            <a:r>
              <a:rPr lang="en-US" sz="3600" b="0" i="0" u="none" strike="noStrike" baseline="0" dirty="0">
                <a:solidFill>
                  <a:srgbClr val="000000"/>
                </a:solidFill>
                <a:latin typeface="Times New Roman" panose="02020603050405020304" pitchFamily="18" charset="0"/>
              </a:rPr>
              <a:t>The focus here is on teaching students how to look at a problem and come up with the solution to the problem. </a:t>
            </a:r>
          </a:p>
          <a:p>
            <a:r>
              <a:rPr lang="en-US" sz="3600" b="0" i="0" u="none" strike="noStrike" baseline="0" dirty="0">
                <a:solidFill>
                  <a:srgbClr val="000000"/>
                </a:solidFill>
                <a:latin typeface="Times New Roman" panose="02020603050405020304" pitchFamily="18" charset="0"/>
              </a:rPr>
              <a:t>Students are exposed to real-life situations which help them develop skills which are transferable to the real world. </a:t>
            </a:r>
          </a:p>
          <a:p>
            <a:r>
              <a:rPr lang="en-US" sz="3600" b="0" i="0" u="none" strike="noStrike" baseline="0" dirty="0">
                <a:solidFill>
                  <a:srgbClr val="000000"/>
                </a:solidFill>
                <a:latin typeface="Times New Roman" panose="02020603050405020304" pitchFamily="18" charset="0"/>
              </a:rPr>
              <a:t>Students use their creativity and innovation to solve problems. </a:t>
            </a:r>
          </a:p>
          <a:p>
            <a:endParaRPr lang="en-IN" dirty="0"/>
          </a:p>
        </p:txBody>
      </p:sp>
    </p:spTree>
    <p:extLst>
      <p:ext uri="{BB962C8B-B14F-4D97-AF65-F5344CB8AC3E}">
        <p14:creationId xmlns:p14="http://schemas.microsoft.com/office/powerpoint/2010/main" val="15190883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D600F-DD17-AF28-E6AE-15D1C5367F92}"/>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5545D0D6-324C-E8DF-CE40-D3AE81A4ED21}"/>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2560708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B05868-AC06-3D93-D45B-EAE22456C9CE}"/>
              </a:ext>
            </a:extLst>
          </p:cNvPr>
          <p:cNvSpPr>
            <a:spLocks noGrp="1"/>
          </p:cNvSpPr>
          <p:nvPr>
            <p:ph type="title"/>
          </p:nvPr>
        </p:nvSpPr>
        <p:spPr/>
        <p:txBody>
          <a:bodyPr/>
          <a:lstStyle/>
          <a:p>
            <a:r>
              <a:rPr lang="en-IN" dirty="0"/>
              <a:t>Behavioural Approach:</a:t>
            </a:r>
          </a:p>
        </p:txBody>
      </p:sp>
      <p:sp>
        <p:nvSpPr>
          <p:cNvPr id="3" name="Content Placeholder 2">
            <a:extLst>
              <a:ext uri="{FF2B5EF4-FFF2-40B4-BE49-F238E27FC236}">
                <a16:creationId xmlns:a16="http://schemas.microsoft.com/office/drawing/2014/main" id="{177C27A9-6473-7090-9FB6-4988780E113F}"/>
              </a:ext>
            </a:extLst>
          </p:cNvPr>
          <p:cNvSpPr>
            <a:spLocks noGrp="1"/>
          </p:cNvSpPr>
          <p:nvPr>
            <p:ph idx="1"/>
          </p:nvPr>
        </p:nvSpPr>
        <p:spPr/>
        <p:txBody>
          <a:bodyPr/>
          <a:lstStyle/>
          <a:p>
            <a:r>
              <a:rPr lang="en-US" dirty="0"/>
              <a:t>It is based on the Behavioral Principle, goals and objectives are specified, content and activities are also arranged with learning objectives.</a:t>
            </a:r>
          </a:p>
          <a:p>
            <a:r>
              <a:rPr lang="en-US" dirty="0"/>
              <a:t>Learning outcomes are evaluated in terms of the goals and objectives set at the beginning.</a:t>
            </a:r>
          </a:p>
          <a:p>
            <a:r>
              <a:rPr lang="en-US" dirty="0"/>
              <a:t>Its main aim is to achieve efficiency.</a:t>
            </a:r>
          </a:p>
          <a:p>
            <a:r>
              <a:rPr lang="en-US" dirty="0"/>
              <a:t>CHANGE IN BEHAVIOUR indicates the measure of accomplishment.</a:t>
            </a:r>
            <a:endParaRPr lang="en-IN" dirty="0"/>
          </a:p>
        </p:txBody>
      </p:sp>
    </p:spTree>
    <p:extLst>
      <p:ext uri="{BB962C8B-B14F-4D97-AF65-F5344CB8AC3E}">
        <p14:creationId xmlns:p14="http://schemas.microsoft.com/office/powerpoint/2010/main" val="3669238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43C31-F14B-043F-5C00-0178027BADE9}"/>
              </a:ext>
            </a:extLst>
          </p:cNvPr>
          <p:cNvSpPr>
            <a:spLocks noGrp="1"/>
          </p:cNvSpPr>
          <p:nvPr>
            <p:ph type="title"/>
          </p:nvPr>
        </p:nvSpPr>
        <p:spPr/>
        <p:txBody>
          <a:bodyPr/>
          <a:lstStyle/>
          <a:p>
            <a:r>
              <a:rPr lang="en-IN" dirty="0"/>
              <a:t>Managerial Approach:</a:t>
            </a:r>
          </a:p>
        </p:txBody>
      </p:sp>
      <p:sp>
        <p:nvSpPr>
          <p:cNvPr id="3" name="Content Placeholder 2">
            <a:extLst>
              <a:ext uri="{FF2B5EF4-FFF2-40B4-BE49-F238E27FC236}">
                <a16:creationId xmlns:a16="http://schemas.microsoft.com/office/drawing/2014/main" id="{D8970A0C-D4CF-0CB0-CE65-3D1630A704F5}"/>
              </a:ext>
            </a:extLst>
          </p:cNvPr>
          <p:cNvSpPr>
            <a:spLocks noGrp="1"/>
          </p:cNvSpPr>
          <p:nvPr>
            <p:ph idx="1"/>
          </p:nvPr>
        </p:nvSpPr>
        <p:spPr/>
        <p:txBody>
          <a:bodyPr/>
          <a:lstStyle/>
          <a:p>
            <a:pPr marL="0" indent="0">
              <a:buNone/>
            </a:pPr>
            <a:r>
              <a:rPr lang="en-US" dirty="0"/>
              <a:t>It became dominant in the 1950s and 1960s. Based on the following principle:</a:t>
            </a:r>
          </a:p>
          <a:p>
            <a:pPr marL="514350" indent="-514350">
              <a:buAutoNum type="arabicPeriod"/>
            </a:pPr>
            <a:r>
              <a:rPr lang="en-US" dirty="0"/>
              <a:t>General Leader: He / She sets the policies and priorities, establishes the direction of change and innovation, and plans and organizing curriculum and instruction.</a:t>
            </a:r>
          </a:p>
          <a:p>
            <a:pPr marL="514350" indent="-514350">
              <a:buAutoNum type="arabicPeriod"/>
            </a:pPr>
            <a:r>
              <a:rPr lang="en-US" dirty="0"/>
              <a:t>2. Curriculum Leader: He / She looks at the curriculum changes and innovations as they administer the resources and restructure the school infrastructure.</a:t>
            </a:r>
          </a:p>
          <a:p>
            <a:endParaRPr lang="en-IN" dirty="0"/>
          </a:p>
        </p:txBody>
      </p:sp>
    </p:spTree>
    <p:extLst>
      <p:ext uri="{BB962C8B-B14F-4D97-AF65-F5344CB8AC3E}">
        <p14:creationId xmlns:p14="http://schemas.microsoft.com/office/powerpoint/2010/main" val="700869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1AAA4-3392-A734-8577-1841E1A84C90}"/>
              </a:ext>
            </a:extLst>
          </p:cNvPr>
          <p:cNvSpPr>
            <a:spLocks noGrp="1"/>
          </p:cNvSpPr>
          <p:nvPr>
            <p:ph type="title"/>
          </p:nvPr>
        </p:nvSpPr>
        <p:spPr/>
        <p:txBody>
          <a:bodyPr/>
          <a:lstStyle/>
          <a:p>
            <a:r>
              <a:rPr lang="en-IN" dirty="0"/>
              <a:t> Role of Curriculum Leader:</a:t>
            </a:r>
          </a:p>
        </p:txBody>
      </p:sp>
      <p:sp>
        <p:nvSpPr>
          <p:cNvPr id="3" name="Content Placeholder 2">
            <a:extLst>
              <a:ext uri="{FF2B5EF4-FFF2-40B4-BE49-F238E27FC236}">
                <a16:creationId xmlns:a16="http://schemas.microsoft.com/office/drawing/2014/main" id="{17511CCF-912F-500E-3B0D-503EE93D9D98}"/>
              </a:ext>
            </a:extLst>
          </p:cNvPr>
          <p:cNvSpPr>
            <a:spLocks noGrp="1"/>
          </p:cNvSpPr>
          <p:nvPr>
            <p:ph idx="1"/>
          </p:nvPr>
        </p:nvSpPr>
        <p:spPr/>
        <p:txBody>
          <a:bodyPr>
            <a:normAutofit lnSpcReduction="10000"/>
          </a:bodyPr>
          <a:lstStyle/>
          <a:p>
            <a:r>
              <a:rPr lang="en-US" dirty="0"/>
              <a:t>To help in the development of the School's educational goals.</a:t>
            </a:r>
          </a:p>
          <a:p>
            <a:r>
              <a:rPr lang="en-US" dirty="0"/>
              <a:t> To plan a curriculum with students, parents, teachers, and other stakeholders.</a:t>
            </a:r>
          </a:p>
          <a:p>
            <a:r>
              <a:rPr lang="en-US" dirty="0"/>
              <a:t>To design programs of study by grade levels,</a:t>
            </a:r>
          </a:p>
          <a:p>
            <a:r>
              <a:rPr lang="en-US" dirty="0"/>
              <a:t>To help in the evaluation and selection of textbooks.</a:t>
            </a:r>
          </a:p>
          <a:p>
            <a:r>
              <a:rPr lang="en-US" dirty="0"/>
              <a:t>To assist teachers in the implementation of the curriculum.</a:t>
            </a:r>
          </a:p>
          <a:p>
            <a:r>
              <a:rPr lang="en-US" dirty="0"/>
              <a:t>To develop standards for curriculum and instructional evaluation,</a:t>
            </a:r>
          </a:p>
          <a:p>
            <a:r>
              <a:rPr lang="en-US" dirty="0"/>
              <a:t>Through this approach, educators are able to plan and focus the curriculum on specific programs, schedules, space, resources, equipment, and personnel</a:t>
            </a:r>
            <a:endParaRPr lang="en-IN" dirty="0"/>
          </a:p>
        </p:txBody>
      </p:sp>
    </p:spTree>
    <p:extLst>
      <p:ext uri="{BB962C8B-B14F-4D97-AF65-F5344CB8AC3E}">
        <p14:creationId xmlns:p14="http://schemas.microsoft.com/office/powerpoint/2010/main" val="806466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D270A3-0B0D-2304-72DB-281760C24749}"/>
              </a:ext>
            </a:extLst>
          </p:cNvPr>
          <p:cNvSpPr>
            <a:spLocks noGrp="1"/>
          </p:cNvSpPr>
          <p:nvPr>
            <p:ph type="title"/>
          </p:nvPr>
        </p:nvSpPr>
        <p:spPr/>
        <p:txBody>
          <a:bodyPr/>
          <a:lstStyle/>
          <a:p>
            <a:r>
              <a:rPr lang="en-IN" dirty="0"/>
              <a:t>System Approach:</a:t>
            </a:r>
          </a:p>
        </p:txBody>
      </p:sp>
      <p:sp>
        <p:nvSpPr>
          <p:cNvPr id="3" name="Content Placeholder 2">
            <a:extLst>
              <a:ext uri="{FF2B5EF4-FFF2-40B4-BE49-F238E27FC236}">
                <a16:creationId xmlns:a16="http://schemas.microsoft.com/office/drawing/2014/main" id="{2EF8724D-645E-7867-7DF0-9481164CA5FE}"/>
              </a:ext>
            </a:extLst>
          </p:cNvPr>
          <p:cNvSpPr>
            <a:spLocks noGrp="1"/>
          </p:cNvSpPr>
          <p:nvPr>
            <p:ph idx="1"/>
          </p:nvPr>
        </p:nvSpPr>
        <p:spPr/>
        <p:txBody>
          <a:bodyPr/>
          <a:lstStyle/>
          <a:p>
            <a:r>
              <a:rPr lang="en-US" dirty="0"/>
              <a:t>The whole system is approached by system theory,</a:t>
            </a:r>
          </a:p>
          <a:p>
            <a:r>
              <a:rPr lang="en-US" dirty="0"/>
              <a:t>The whole approach represents the line-staff relationship of personnel and represents the way, how the decisions are made?</a:t>
            </a:r>
          </a:p>
          <a:p>
            <a:r>
              <a:rPr lang="en-US" dirty="0"/>
              <a:t> It gives equal importance to all levels: 1. Administration 2, Counselling3. Curriculum 4. Instruction 5. Evaluation</a:t>
            </a:r>
          </a:p>
          <a:p>
            <a:r>
              <a:rPr lang="en-US" dirty="0"/>
              <a:t>A curriculum plan using this approach stresses the use </a:t>
            </a:r>
            <a:r>
              <a:rPr lang="en-US" dirty="0" err="1"/>
              <a:t>oforganizational</a:t>
            </a:r>
            <a:r>
              <a:rPr lang="en-US" dirty="0"/>
              <a:t> diagrams, flow charts, and committee </a:t>
            </a:r>
            <a:r>
              <a:rPr lang="en-US" dirty="0" err="1"/>
              <a:t>structuresincluding</a:t>
            </a:r>
            <a:r>
              <a:rPr lang="en-US" dirty="0"/>
              <a:t> subjects, courses, unit plans, and lesson plans</a:t>
            </a:r>
          </a:p>
          <a:p>
            <a:endParaRPr lang="en-IN" dirty="0"/>
          </a:p>
        </p:txBody>
      </p:sp>
    </p:spTree>
    <p:extLst>
      <p:ext uri="{BB962C8B-B14F-4D97-AF65-F5344CB8AC3E}">
        <p14:creationId xmlns:p14="http://schemas.microsoft.com/office/powerpoint/2010/main" val="3721879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D8B69-55FF-F0E9-D337-1349C0D0DA66}"/>
              </a:ext>
            </a:extLst>
          </p:cNvPr>
          <p:cNvSpPr>
            <a:spLocks noGrp="1"/>
          </p:cNvSpPr>
          <p:nvPr>
            <p:ph type="title"/>
          </p:nvPr>
        </p:nvSpPr>
        <p:spPr/>
        <p:txBody>
          <a:bodyPr/>
          <a:lstStyle/>
          <a:p>
            <a:r>
              <a:rPr lang="en-IN" dirty="0"/>
              <a:t>Humanistic Approach:</a:t>
            </a:r>
          </a:p>
        </p:txBody>
      </p:sp>
      <p:sp>
        <p:nvSpPr>
          <p:cNvPr id="3" name="Content Placeholder 2">
            <a:extLst>
              <a:ext uri="{FF2B5EF4-FFF2-40B4-BE49-F238E27FC236}">
                <a16:creationId xmlns:a16="http://schemas.microsoft.com/office/drawing/2014/main" id="{2FF69190-1B52-0D2B-9FE1-74A615908377}"/>
              </a:ext>
            </a:extLst>
          </p:cNvPr>
          <p:cNvSpPr>
            <a:spLocks noGrp="1"/>
          </p:cNvSpPr>
          <p:nvPr>
            <p:ph idx="1"/>
          </p:nvPr>
        </p:nvSpPr>
        <p:spPr/>
        <p:txBody>
          <a:bodyPr>
            <a:normAutofit lnSpcReduction="10000"/>
          </a:bodyPr>
          <a:lstStyle/>
          <a:p>
            <a:r>
              <a:rPr lang="en-US" dirty="0"/>
              <a:t>It is rooted in progressive philosophy and follows the child-centered movements.</a:t>
            </a:r>
          </a:p>
          <a:p>
            <a:r>
              <a:rPr lang="en-US" dirty="0"/>
              <a:t>It considers the formal or planned curriculum and the informal or hidden curriculum.</a:t>
            </a:r>
          </a:p>
          <a:p>
            <a:r>
              <a:rPr lang="en-US" dirty="0"/>
              <a:t>It considers the whole child and believes that in the curriculum the total development of the individual is the prime consideration.</a:t>
            </a:r>
          </a:p>
          <a:p>
            <a:r>
              <a:rPr lang="en-US" dirty="0"/>
              <a:t>Grounded in utilizing instructional strategies such as cooperative learning, independent learning, small-group learning, and social activities instead of competitive, teacher-dominated, large group learning. Schools that adopt this approach emphasize active student participation in the context of learning</a:t>
            </a:r>
          </a:p>
          <a:p>
            <a:endParaRPr lang="en-US" dirty="0"/>
          </a:p>
          <a:p>
            <a:endParaRPr lang="en-IN" dirty="0"/>
          </a:p>
        </p:txBody>
      </p:sp>
    </p:spTree>
    <p:extLst>
      <p:ext uri="{BB962C8B-B14F-4D97-AF65-F5344CB8AC3E}">
        <p14:creationId xmlns:p14="http://schemas.microsoft.com/office/powerpoint/2010/main" val="2589713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4AB01-A2DE-9F71-A435-E4D9020DB03A}"/>
              </a:ext>
            </a:extLst>
          </p:cNvPr>
          <p:cNvSpPr>
            <a:spLocks noGrp="1"/>
          </p:cNvSpPr>
          <p:nvPr>
            <p:ph type="title"/>
          </p:nvPr>
        </p:nvSpPr>
        <p:spPr/>
        <p:txBody>
          <a:bodyPr/>
          <a:lstStyle/>
          <a:p>
            <a:r>
              <a:rPr lang="en-IN" dirty="0"/>
              <a:t>Academic Approach:</a:t>
            </a:r>
          </a:p>
        </p:txBody>
      </p:sp>
      <p:sp>
        <p:nvSpPr>
          <p:cNvPr id="3" name="Content Placeholder 2">
            <a:extLst>
              <a:ext uri="{FF2B5EF4-FFF2-40B4-BE49-F238E27FC236}">
                <a16:creationId xmlns:a16="http://schemas.microsoft.com/office/drawing/2014/main" id="{37D115F4-1B7D-A8AE-7412-8D1AA8242C42}"/>
              </a:ext>
            </a:extLst>
          </p:cNvPr>
          <p:cNvSpPr>
            <a:spLocks noGrp="1"/>
          </p:cNvSpPr>
          <p:nvPr>
            <p:ph idx="1"/>
          </p:nvPr>
        </p:nvSpPr>
        <p:spPr/>
        <p:txBody>
          <a:bodyPr/>
          <a:lstStyle/>
          <a:p>
            <a:r>
              <a:rPr lang="en-US" dirty="0"/>
              <a:t> The Academic approach founded on the theories of John Dewey, Henry Morrison, and Boyd Bode.</a:t>
            </a:r>
          </a:p>
          <a:p>
            <a:r>
              <a:rPr lang="en-US" dirty="0"/>
              <a:t>This approach to curriculum is based on centering curriculum </a:t>
            </a:r>
            <a:r>
              <a:rPr lang="en-US" dirty="0" err="1"/>
              <a:t>thatis</a:t>
            </a:r>
            <a:r>
              <a:rPr lang="en-US" dirty="0"/>
              <a:t> non-traditional, such as historical knowledge, </a:t>
            </a:r>
            <a:r>
              <a:rPr lang="en-US" dirty="0" err="1"/>
              <a:t>philosophical,social</a:t>
            </a:r>
            <a:r>
              <a:rPr lang="en-US" dirty="0"/>
              <a:t>, and political. Schools adopting this approach are able </a:t>
            </a:r>
            <a:r>
              <a:rPr lang="en-US" dirty="0" err="1"/>
              <a:t>todevelop</a:t>
            </a:r>
            <a:r>
              <a:rPr lang="en-US" dirty="0"/>
              <a:t> a student's sense of self beyond subject matter </a:t>
            </a:r>
            <a:r>
              <a:rPr lang="en-US" dirty="0" err="1"/>
              <a:t>andpedagogy</a:t>
            </a:r>
            <a:r>
              <a:rPr lang="en-US" dirty="0"/>
              <a:t>.</a:t>
            </a:r>
          </a:p>
          <a:p>
            <a:endParaRPr lang="en-IN" dirty="0"/>
          </a:p>
        </p:txBody>
      </p:sp>
    </p:spTree>
    <p:extLst>
      <p:ext uri="{BB962C8B-B14F-4D97-AF65-F5344CB8AC3E}">
        <p14:creationId xmlns:p14="http://schemas.microsoft.com/office/powerpoint/2010/main" val="35643797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623DA-C09B-2FA8-22FB-D2396E8B7177}"/>
              </a:ext>
            </a:extLst>
          </p:cNvPr>
          <p:cNvSpPr>
            <a:spLocks noGrp="1"/>
          </p:cNvSpPr>
          <p:nvPr>
            <p:ph type="title"/>
          </p:nvPr>
        </p:nvSpPr>
        <p:spPr/>
        <p:txBody>
          <a:bodyPr/>
          <a:lstStyle/>
          <a:p>
            <a:r>
              <a:rPr lang="en-IN" dirty="0" err="1"/>
              <a:t>Reconceptualist</a:t>
            </a:r>
            <a:r>
              <a:rPr lang="en-IN" dirty="0"/>
              <a:t> approach:</a:t>
            </a:r>
          </a:p>
        </p:txBody>
      </p:sp>
      <p:sp>
        <p:nvSpPr>
          <p:cNvPr id="3" name="Content Placeholder 2">
            <a:extLst>
              <a:ext uri="{FF2B5EF4-FFF2-40B4-BE49-F238E27FC236}">
                <a16:creationId xmlns:a16="http://schemas.microsoft.com/office/drawing/2014/main" id="{D1792240-70B2-813F-E186-2160F5A47A4B}"/>
              </a:ext>
            </a:extLst>
          </p:cNvPr>
          <p:cNvSpPr>
            <a:spLocks noGrp="1"/>
          </p:cNvSpPr>
          <p:nvPr>
            <p:ph idx="1"/>
          </p:nvPr>
        </p:nvSpPr>
        <p:spPr/>
        <p:txBody>
          <a:bodyPr/>
          <a:lstStyle/>
          <a:p>
            <a:r>
              <a:rPr lang="en-US" dirty="0"/>
              <a:t>Highlights that change is a focal point.</a:t>
            </a:r>
          </a:p>
          <a:p>
            <a:r>
              <a:rPr lang="en-US" dirty="0"/>
              <a:t>Considered an extension of the humanistic approach, targets learning through political, economic, social, moral, and artistic endeavors.</a:t>
            </a:r>
          </a:p>
          <a:p>
            <a:r>
              <a:rPr lang="en-US" dirty="0"/>
              <a:t>Schools using this approach envision the curriculum as a means to help schools become an extension of the community and society, greatly benefiting the student's sense of self and social power in and out of the classroom.</a:t>
            </a:r>
          </a:p>
          <a:p>
            <a:r>
              <a:rPr lang="en-US" dirty="0"/>
              <a:t> Associated with this sixth approach are the developmental </a:t>
            </a:r>
            <a:r>
              <a:rPr lang="en-US" dirty="0" err="1"/>
              <a:t>theoriesof</a:t>
            </a:r>
            <a:r>
              <a:rPr lang="en-US" dirty="0"/>
              <a:t> Pinar and past theorists such as George Counts, Harold </a:t>
            </a:r>
            <a:r>
              <a:rPr lang="en-US" dirty="0" err="1"/>
              <a:t>Rugg,and</a:t>
            </a:r>
            <a:r>
              <a:rPr lang="en-US" dirty="0"/>
              <a:t> Harold Benjamin.</a:t>
            </a:r>
            <a:endParaRPr lang="en-IN" dirty="0"/>
          </a:p>
        </p:txBody>
      </p:sp>
    </p:spTree>
    <p:extLst>
      <p:ext uri="{BB962C8B-B14F-4D97-AF65-F5344CB8AC3E}">
        <p14:creationId xmlns:p14="http://schemas.microsoft.com/office/powerpoint/2010/main" val="9021649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1538</Words>
  <Application>Microsoft Office PowerPoint</Application>
  <PresentationFormat>Widescreen</PresentationFormat>
  <Paragraphs>88</Paragraphs>
  <Slides>21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Symbol</vt:lpstr>
      <vt:lpstr>Times New Roman</vt:lpstr>
      <vt:lpstr>Office Theme</vt:lpstr>
      <vt:lpstr>Approaches to curriculum</vt:lpstr>
      <vt:lpstr>approaches of curriculum development</vt:lpstr>
      <vt:lpstr>Behavioural Approach:</vt:lpstr>
      <vt:lpstr>Managerial Approach:</vt:lpstr>
      <vt:lpstr> Role of Curriculum Leader:</vt:lpstr>
      <vt:lpstr>System Approach:</vt:lpstr>
      <vt:lpstr>Humanistic Approach:</vt:lpstr>
      <vt:lpstr>Academic Approach:</vt:lpstr>
      <vt:lpstr>Reconceptualist approach:</vt:lpstr>
      <vt:lpstr>PowerPoint Presentation</vt:lpstr>
      <vt:lpstr>APPROACHES TO CURRICULUM CONSTRUCTION</vt:lpstr>
      <vt:lpstr>Subject - Centered </vt:lpstr>
      <vt:lpstr>The characteristics are:  </vt:lpstr>
      <vt:lpstr>PowerPoint Presentation</vt:lpstr>
      <vt:lpstr>PowerPoint Presentation</vt:lpstr>
      <vt:lpstr> Learner-centred curriculum  </vt:lpstr>
      <vt:lpstr>PowerPoint Presentation</vt:lpstr>
      <vt:lpstr>Life – Centered</vt:lpstr>
      <vt:lpstr>Life – Centered/Problem centred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Approaches to curriculum</dc:title>
  <dc:creator>Uttam Das</dc:creator>
  <cp:lastModifiedBy>Uttam Das</cp:lastModifiedBy>
  <cp:revision>23</cp:revision>
  <dcterms:created xsi:type="dcterms:W3CDTF">2022-12-06T04:39:12Z</dcterms:created>
  <dcterms:modified xsi:type="dcterms:W3CDTF">2022-12-06T06:30:17Z</dcterms:modified>
</cp:coreProperties>
</file>