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56"/>
      </p:cViewPr>
      <p:guideLst/>
    </p:cSldViewPr>
  </p:slideViewPr>
  <p:notesTextViewPr>
    <p:cViewPr>
      <p:scale>
        <a:sx n="1" d="1"/>
        <a:sy n="1" d="1"/>
      </p:scale>
      <p:origin x="0" y="0"/>
    </p:cViewPr>
  </p:notesTextViewPr>
  <p:sorterViewPr>
    <p:cViewPr>
      <p:scale>
        <a:sx n="100" d="100"/>
        <a:sy n="100" d="100"/>
      </p:scale>
      <p:origin x="0" y="-550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E66C306-3DF7-41C9-A997-E46F75FCC12B}" type="datetimeFigureOut">
              <a:rPr lang="en-IN" smtClean="0"/>
              <a:t>13-11-2022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C4CD28-612E-4E5E-969D-5ACD6393E05F}" type="slidenum">
              <a:rPr lang="en-IN" smtClean="0"/>
              <a:t>‹#›</a:t>
            </a:fld>
            <a:endParaRPr lang="en-IN"/>
          </a:p>
        </p:txBody>
      </p:sp>
    </p:spTree>
    <p:extLst>
      <p:ext uri="{BB962C8B-B14F-4D97-AF65-F5344CB8AC3E}">
        <p14:creationId xmlns:p14="http://schemas.microsoft.com/office/powerpoint/2010/main" val="1185582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66C306-3DF7-41C9-A997-E46F75FCC12B}" type="datetimeFigureOut">
              <a:rPr lang="en-IN" smtClean="0"/>
              <a:t>13-11-2022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C4CD28-612E-4E5E-969D-5ACD6393E05F}" type="slidenum">
              <a:rPr lang="en-IN" smtClean="0"/>
              <a:t>‹#›</a:t>
            </a:fld>
            <a:endParaRPr lang="en-IN"/>
          </a:p>
        </p:txBody>
      </p:sp>
    </p:spTree>
    <p:extLst>
      <p:ext uri="{BB962C8B-B14F-4D97-AF65-F5344CB8AC3E}">
        <p14:creationId xmlns:p14="http://schemas.microsoft.com/office/powerpoint/2010/main" val="4177759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66C306-3DF7-41C9-A997-E46F75FCC12B}" type="datetimeFigureOut">
              <a:rPr lang="en-IN" smtClean="0"/>
              <a:t>13-11-2022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C4CD28-612E-4E5E-969D-5ACD6393E05F}"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431799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66C306-3DF7-41C9-A997-E46F75FCC12B}" type="datetimeFigureOut">
              <a:rPr lang="en-IN" smtClean="0"/>
              <a:t>13-11-2022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C4CD28-612E-4E5E-969D-5ACD6393E05F}" type="slidenum">
              <a:rPr lang="en-IN" smtClean="0"/>
              <a:t>‹#›</a:t>
            </a:fld>
            <a:endParaRPr lang="en-IN"/>
          </a:p>
        </p:txBody>
      </p:sp>
    </p:spTree>
    <p:extLst>
      <p:ext uri="{BB962C8B-B14F-4D97-AF65-F5344CB8AC3E}">
        <p14:creationId xmlns:p14="http://schemas.microsoft.com/office/powerpoint/2010/main" val="40787432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66C306-3DF7-41C9-A997-E46F75FCC12B}" type="datetimeFigureOut">
              <a:rPr lang="en-IN" smtClean="0"/>
              <a:t>13-11-2022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C4CD28-612E-4E5E-969D-5ACD6393E05F}"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461319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66C306-3DF7-41C9-A997-E46F75FCC12B}" type="datetimeFigureOut">
              <a:rPr lang="en-IN" smtClean="0"/>
              <a:t>13-11-2022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C4CD28-612E-4E5E-969D-5ACD6393E05F}" type="slidenum">
              <a:rPr lang="en-IN" smtClean="0"/>
              <a:t>‹#›</a:t>
            </a:fld>
            <a:endParaRPr lang="en-IN"/>
          </a:p>
        </p:txBody>
      </p:sp>
    </p:spTree>
    <p:extLst>
      <p:ext uri="{BB962C8B-B14F-4D97-AF65-F5344CB8AC3E}">
        <p14:creationId xmlns:p14="http://schemas.microsoft.com/office/powerpoint/2010/main" val="12115702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66C306-3DF7-41C9-A997-E46F75FCC12B}" type="datetimeFigureOut">
              <a:rPr lang="en-IN" smtClean="0"/>
              <a:t>13-11-2022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C4CD28-612E-4E5E-969D-5ACD6393E05F}" type="slidenum">
              <a:rPr lang="en-IN" smtClean="0"/>
              <a:t>‹#›</a:t>
            </a:fld>
            <a:endParaRPr lang="en-IN"/>
          </a:p>
        </p:txBody>
      </p:sp>
    </p:spTree>
    <p:extLst>
      <p:ext uri="{BB962C8B-B14F-4D97-AF65-F5344CB8AC3E}">
        <p14:creationId xmlns:p14="http://schemas.microsoft.com/office/powerpoint/2010/main" val="18853240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66C306-3DF7-41C9-A997-E46F75FCC12B}" type="datetimeFigureOut">
              <a:rPr lang="en-IN" smtClean="0"/>
              <a:t>13-11-2022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C4CD28-612E-4E5E-969D-5ACD6393E05F}" type="slidenum">
              <a:rPr lang="en-IN" smtClean="0"/>
              <a:t>‹#›</a:t>
            </a:fld>
            <a:endParaRPr lang="en-IN"/>
          </a:p>
        </p:txBody>
      </p:sp>
    </p:spTree>
    <p:extLst>
      <p:ext uri="{BB962C8B-B14F-4D97-AF65-F5344CB8AC3E}">
        <p14:creationId xmlns:p14="http://schemas.microsoft.com/office/powerpoint/2010/main" val="2944474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66C306-3DF7-41C9-A997-E46F75FCC12B}" type="datetimeFigureOut">
              <a:rPr lang="en-IN" smtClean="0"/>
              <a:t>13-11-2022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C4CD28-612E-4E5E-969D-5ACD6393E05F}" type="slidenum">
              <a:rPr lang="en-IN" smtClean="0"/>
              <a:t>‹#›</a:t>
            </a:fld>
            <a:endParaRPr lang="en-IN"/>
          </a:p>
        </p:txBody>
      </p:sp>
    </p:spTree>
    <p:extLst>
      <p:ext uri="{BB962C8B-B14F-4D97-AF65-F5344CB8AC3E}">
        <p14:creationId xmlns:p14="http://schemas.microsoft.com/office/powerpoint/2010/main" val="4127301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66C306-3DF7-41C9-A997-E46F75FCC12B}" type="datetimeFigureOut">
              <a:rPr lang="en-IN" smtClean="0"/>
              <a:t>13-11-2022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C4CD28-612E-4E5E-969D-5ACD6393E05F}" type="slidenum">
              <a:rPr lang="en-IN" smtClean="0"/>
              <a:t>‹#›</a:t>
            </a:fld>
            <a:endParaRPr lang="en-IN"/>
          </a:p>
        </p:txBody>
      </p:sp>
    </p:spTree>
    <p:extLst>
      <p:ext uri="{BB962C8B-B14F-4D97-AF65-F5344CB8AC3E}">
        <p14:creationId xmlns:p14="http://schemas.microsoft.com/office/powerpoint/2010/main" val="4015439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E66C306-3DF7-41C9-A997-E46F75FCC12B}" type="datetimeFigureOut">
              <a:rPr lang="en-IN" smtClean="0"/>
              <a:t>13-11-2022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8C4CD28-612E-4E5E-969D-5ACD6393E05F}" type="slidenum">
              <a:rPr lang="en-IN" smtClean="0"/>
              <a:t>‹#›</a:t>
            </a:fld>
            <a:endParaRPr lang="en-IN"/>
          </a:p>
        </p:txBody>
      </p:sp>
    </p:spTree>
    <p:extLst>
      <p:ext uri="{BB962C8B-B14F-4D97-AF65-F5344CB8AC3E}">
        <p14:creationId xmlns:p14="http://schemas.microsoft.com/office/powerpoint/2010/main" val="2300510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E66C306-3DF7-41C9-A997-E46F75FCC12B}" type="datetimeFigureOut">
              <a:rPr lang="en-IN" smtClean="0"/>
              <a:t>13-11-2022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8C4CD28-612E-4E5E-969D-5ACD6393E05F}" type="slidenum">
              <a:rPr lang="en-IN" smtClean="0"/>
              <a:t>‹#›</a:t>
            </a:fld>
            <a:endParaRPr lang="en-IN"/>
          </a:p>
        </p:txBody>
      </p:sp>
    </p:spTree>
    <p:extLst>
      <p:ext uri="{BB962C8B-B14F-4D97-AF65-F5344CB8AC3E}">
        <p14:creationId xmlns:p14="http://schemas.microsoft.com/office/powerpoint/2010/main" val="3159209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E66C306-3DF7-41C9-A997-E46F75FCC12B}" type="datetimeFigureOut">
              <a:rPr lang="en-IN" smtClean="0"/>
              <a:t>13-11-2022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8C4CD28-612E-4E5E-969D-5ACD6393E05F}" type="slidenum">
              <a:rPr lang="en-IN" smtClean="0"/>
              <a:t>‹#›</a:t>
            </a:fld>
            <a:endParaRPr lang="en-IN"/>
          </a:p>
        </p:txBody>
      </p:sp>
    </p:spTree>
    <p:extLst>
      <p:ext uri="{BB962C8B-B14F-4D97-AF65-F5344CB8AC3E}">
        <p14:creationId xmlns:p14="http://schemas.microsoft.com/office/powerpoint/2010/main" val="1314441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66C306-3DF7-41C9-A997-E46F75FCC12B}" type="datetimeFigureOut">
              <a:rPr lang="en-IN" smtClean="0"/>
              <a:t>13-11-2022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8C4CD28-612E-4E5E-969D-5ACD6393E05F}" type="slidenum">
              <a:rPr lang="en-IN" smtClean="0"/>
              <a:t>‹#›</a:t>
            </a:fld>
            <a:endParaRPr lang="en-IN"/>
          </a:p>
        </p:txBody>
      </p:sp>
    </p:spTree>
    <p:extLst>
      <p:ext uri="{BB962C8B-B14F-4D97-AF65-F5344CB8AC3E}">
        <p14:creationId xmlns:p14="http://schemas.microsoft.com/office/powerpoint/2010/main" val="3090915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66C306-3DF7-41C9-A997-E46F75FCC12B}" type="datetimeFigureOut">
              <a:rPr lang="en-IN" smtClean="0"/>
              <a:t>13-11-2022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8C4CD28-612E-4E5E-969D-5ACD6393E05F}" type="slidenum">
              <a:rPr lang="en-IN" smtClean="0"/>
              <a:t>‹#›</a:t>
            </a:fld>
            <a:endParaRPr lang="en-IN"/>
          </a:p>
        </p:txBody>
      </p:sp>
    </p:spTree>
    <p:extLst>
      <p:ext uri="{BB962C8B-B14F-4D97-AF65-F5344CB8AC3E}">
        <p14:creationId xmlns:p14="http://schemas.microsoft.com/office/powerpoint/2010/main" val="1669402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66C306-3DF7-41C9-A997-E46F75FCC12B}" type="datetimeFigureOut">
              <a:rPr lang="en-IN" smtClean="0"/>
              <a:t>13-11-2022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8C4CD28-612E-4E5E-969D-5ACD6393E05F}" type="slidenum">
              <a:rPr lang="en-IN" smtClean="0"/>
              <a:t>‹#›</a:t>
            </a:fld>
            <a:endParaRPr lang="en-IN"/>
          </a:p>
        </p:txBody>
      </p:sp>
    </p:spTree>
    <p:extLst>
      <p:ext uri="{BB962C8B-B14F-4D97-AF65-F5344CB8AC3E}">
        <p14:creationId xmlns:p14="http://schemas.microsoft.com/office/powerpoint/2010/main" val="1341838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E66C306-3DF7-41C9-A997-E46F75FCC12B}" type="datetimeFigureOut">
              <a:rPr lang="en-IN" smtClean="0"/>
              <a:t>13-11-2022</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8C4CD28-612E-4E5E-969D-5ACD6393E05F}" type="slidenum">
              <a:rPr lang="en-IN" smtClean="0"/>
              <a:t>‹#›</a:t>
            </a:fld>
            <a:endParaRPr lang="en-IN"/>
          </a:p>
        </p:txBody>
      </p:sp>
    </p:spTree>
    <p:extLst>
      <p:ext uri="{BB962C8B-B14F-4D97-AF65-F5344CB8AC3E}">
        <p14:creationId xmlns:p14="http://schemas.microsoft.com/office/powerpoint/2010/main" val="2266290352"/>
      </p:ext>
    </p:extLst>
  </p:cSld>
  <p:clrMap bg1="lt1" tx1="dk1" bg2="lt2" tx2="dk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 id="2147483821" r:id="rId12"/>
    <p:sldLayoutId id="2147483822" r:id="rId13"/>
    <p:sldLayoutId id="2147483823" r:id="rId14"/>
    <p:sldLayoutId id="2147483824" r:id="rId15"/>
    <p:sldLayoutId id="214748382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08642-CE1E-165C-F8DA-4922351A574E}"/>
              </a:ext>
            </a:extLst>
          </p:cNvPr>
          <p:cNvSpPr>
            <a:spLocks noGrp="1"/>
          </p:cNvSpPr>
          <p:nvPr>
            <p:ph type="ctrTitle"/>
          </p:nvPr>
        </p:nvSpPr>
        <p:spPr/>
        <p:txBody>
          <a:bodyPr/>
          <a:lstStyle/>
          <a:p>
            <a:r>
              <a:rPr lang="en-IN" sz="3600" b="0" i="0" u="none" strike="noStrike" baseline="0" dirty="0">
                <a:latin typeface="Times-Roman"/>
              </a:rPr>
              <a:t>Principles of curriculum construction</a:t>
            </a:r>
            <a:br>
              <a:rPr lang="en-IN" sz="1800" b="0" i="0" u="none" strike="noStrike" baseline="0" dirty="0">
                <a:latin typeface="Times-Roman"/>
              </a:rPr>
            </a:br>
            <a:endParaRPr lang="en-IN" dirty="0"/>
          </a:p>
        </p:txBody>
      </p:sp>
      <p:sp>
        <p:nvSpPr>
          <p:cNvPr id="3" name="Subtitle 2">
            <a:extLst>
              <a:ext uri="{FF2B5EF4-FFF2-40B4-BE49-F238E27FC236}">
                <a16:creationId xmlns:a16="http://schemas.microsoft.com/office/drawing/2014/main" id="{17292A6D-953C-0FBD-C20D-8ADEB00CFDAB}"/>
              </a:ext>
            </a:extLst>
          </p:cNvPr>
          <p:cNvSpPr>
            <a:spLocks noGrp="1"/>
          </p:cNvSpPr>
          <p:nvPr>
            <p:ph type="subTitle" idx="1"/>
          </p:nvPr>
        </p:nvSpPr>
        <p:spPr/>
        <p:txBody>
          <a:bodyPr/>
          <a:lstStyle/>
          <a:p>
            <a:r>
              <a:rPr lang="en-IN" dirty="0"/>
              <a:t>Unit-III</a:t>
            </a:r>
          </a:p>
          <a:p>
            <a:r>
              <a:rPr lang="en-IN" dirty="0"/>
              <a:t>Paper-09</a:t>
            </a:r>
          </a:p>
        </p:txBody>
      </p:sp>
    </p:spTree>
    <p:extLst>
      <p:ext uri="{BB962C8B-B14F-4D97-AF65-F5344CB8AC3E}">
        <p14:creationId xmlns:p14="http://schemas.microsoft.com/office/powerpoint/2010/main" val="2139403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F7A9E-2BBA-3CFA-E211-AF14B473954E}"/>
              </a:ext>
            </a:extLst>
          </p:cNvPr>
          <p:cNvSpPr>
            <a:spLocks noGrp="1"/>
          </p:cNvSpPr>
          <p:nvPr>
            <p:ph type="title"/>
          </p:nvPr>
        </p:nvSpPr>
        <p:spPr/>
        <p:txBody>
          <a:bodyPr>
            <a:normAutofit/>
          </a:bodyPr>
          <a:lstStyle/>
          <a:p>
            <a:r>
              <a:rPr lang="en-IN" sz="28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Principle of flexibility</a:t>
            </a:r>
            <a:endParaRPr lang="en-IN" sz="4800" dirty="0"/>
          </a:p>
        </p:txBody>
      </p:sp>
      <p:sp>
        <p:nvSpPr>
          <p:cNvPr id="3" name="Content Placeholder 2">
            <a:extLst>
              <a:ext uri="{FF2B5EF4-FFF2-40B4-BE49-F238E27FC236}">
                <a16:creationId xmlns:a16="http://schemas.microsoft.com/office/drawing/2014/main" id="{0723DAA5-C961-1F77-74DB-3C7A3D63C077}"/>
              </a:ext>
            </a:extLst>
          </p:cNvPr>
          <p:cNvSpPr>
            <a:spLocks noGrp="1"/>
          </p:cNvSpPr>
          <p:nvPr>
            <p:ph idx="1"/>
          </p:nvPr>
        </p:nvSpPr>
        <p:spPr/>
        <p:txBody>
          <a:bodyPr>
            <a:normAutofit lnSpcReduction="10000"/>
          </a:bodyPr>
          <a:lstStyle/>
          <a:p>
            <a:pPr marL="342900" lvl="0" indent="-342900" fontAlgn="base">
              <a:lnSpc>
                <a:spcPct val="107000"/>
              </a:lnSpc>
              <a:spcAft>
                <a:spcPts val="800"/>
              </a:spcAft>
              <a:buSzPts val="1000"/>
              <a:buFont typeface="Symbol" panose="05050102010706020507" pitchFamily="18" charset="2"/>
              <a:buChar char=""/>
              <a:tabLst>
                <a:tab pos="457200" algn="l"/>
              </a:tabLst>
            </a:pPr>
            <a:r>
              <a:rPr lang="en-IN" sz="24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Instead of being rigid curriculum should show the sign of flexibility.</a:t>
            </a:r>
            <a:endParaRPr lang="en-IN" sz="2400" dirty="0">
              <a:effectLst/>
              <a:latin typeface="Calibri" panose="020F0502020204030204" pitchFamily="34" charset="0"/>
              <a:ea typeface="Calibri" panose="020F0502020204030204" pitchFamily="34" charset="0"/>
              <a:cs typeface="Vrinda" panose="020B0502040204020203" pitchFamily="34"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n-IN" sz="24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The organization of the curriculum should be on the basis of individual differences as every child is different from the other.</a:t>
            </a:r>
            <a:endParaRPr lang="en-IN" sz="2400" dirty="0">
              <a:effectLst/>
              <a:latin typeface="Calibri" panose="020F0502020204030204" pitchFamily="34" charset="0"/>
              <a:ea typeface="Calibri" panose="020F0502020204030204" pitchFamily="34" charset="0"/>
              <a:cs typeface="Vrinda" panose="020B0502040204020203" pitchFamily="34"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n-IN" sz="24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Apart from these conditions of society go on changing, therefore, the curriculum must be flexible enough to address the needs as aspirations of the society.</a:t>
            </a:r>
            <a:endParaRPr lang="en-IN" sz="2400" dirty="0">
              <a:effectLst/>
              <a:latin typeface="Calibri" panose="020F0502020204030204" pitchFamily="34" charset="0"/>
              <a:ea typeface="Calibri" panose="020F0502020204030204" pitchFamily="34" charset="0"/>
              <a:cs typeface="Vrinda" panose="020B0502040204020203" pitchFamily="34" charset="0"/>
            </a:endParaRPr>
          </a:p>
          <a:p>
            <a:pPr marL="0" indent="0">
              <a:buNone/>
            </a:pPr>
            <a:endParaRPr lang="en-IN" dirty="0"/>
          </a:p>
        </p:txBody>
      </p:sp>
    </p:spTree>
    <p:extLst>
      <p:ext uri="{BB962C8B-B14F-4D97-AF65-F5344CB8AC3E}">
        <p14:creationId xmlns:p14="http://schemas.microsoft.com/office/powerpoint/2010/main" val="3127401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C6D92-8AC9-BF1B-611D-F042BD1043F3}"/>
              </a:ext>
            </a:extLst>
          </p:cNvPr>
          <p:cNvSpPr>
            <a:spLocks noGrp="1"/>
          </p:cNvSpPr>
          <p:nvPr>
            <p:ph type="title"/>
          </p:nvPr>
        </p:nvSpPr>
        <p:spPr/>
        <p:txBody>
          <a:bodyPr>
            <a:normAutofit/>
          </a:bodyPr>
          <a:lstStyle/>
          <a:p>
            <a:r>
              <a:rPr lang="en-IN" sz="32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Principle of forward-looking</a:t>
            </a:r>
            <a:endParaRPr lang="en-IN" sz="5400" dirty="0"/>
          </a:p>
        </p:txBody>
      </p:sp>
      <p:sp>
        <p:nvSpPr>
          <p:cNvPr id="3" name="Content Placeholder 2">
            <a:extLst>
              <a:ext uri="{FF2B5EF4-FFF2-40B4-BE49-F238E27FC236}">
                <a16:creationId xmlns:a16="http://schemas.microsoft.com/office/drawing/2014/main" id="{AE63F7AC-F40E-2193-991A-60F4647A05E2}"/>
              </a:ext>
            </a:extLst>
          </p:cNvPr>
          <p:cNvSpPr>
            <a:spLocks noGrp="1"/>
          </p:cNvSpPr>
          <p:nvPr>
            <p:ph idx="1"/>
          </p:nvPr>
        </p:nvSpPr>
        <p:spPr/>
        <p:txBody>
          <a:bodyPr/>
          <a:lstStyle/>
          <a:p>
            <a:r>
              <a:rPr lang="en-IN" sz="24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This principle asks for the inclusion of those topics, content and learning experiences that may prove helpful to the students in leading their future life in a proper way.</a:t>
            </a:r>
            <a:endParaRPr lang="en-IN" sz="2400" dirty="0">
              <a:effectLst/>
              <a:latin typeface="Calibri" panose="020F0502020204030204" pitchFamily="34" charset="0"/>
              <a:ea typeface="Calibri" panose="020F0502020204030204" pitchFamily="34" charset="0"/>
              <a:cs typeface="Vrinda" panose="020B0502040204020203" pitchFamily="34" charset="0"/>
            </a:endParaRPr>
          </a:p>
          <a:p>
            <a:pPr marL="0" indent="0">
              <a:buNone/>
            </a:pPr>
            <a:endParaRPr lang="en-IN" dirty="0"/>
          </a:p>
        </p:txBody>
      </p:sp>
    </p:spTree>
    <p:extLst>
      <p:ext uri="{BB962C8B-B14F-4D97-AF65-F5344CB8AC3E}">
        <p14:creationId xmlns:p14="http://schemas.microsoft.com/office/powerpoint/2010/main" val="2983773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BE791-A7A1-0BF0-D1F1-59A0C1A23E69}"/>
              </a:ext>
            </a:extLst>
          </p:cNvPr>
          <p:cNvSpPr>
            <a:spLocks noGrp="1"/>
          </p:cNvSpPr>
          <p:nvPr>
            <p:ph type="title"/>
          </p:nvPr>
        </p:nvSpPr>
        <p:spPr/>
        <p:txBody>
          <a:bodyPr>
            <a:normAutofit/>
          </a:bodyPr>
          <a:lstStyle/>
          <a:p>
            <a:r>
              <a:rPr lang="en-IN" sz="28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The principle of consultation with teachers</a:t>
            </a:r>
            <a:endParaRPr lang="en-IN" sz="4800" dirty="0"/>
          </a:p>
        </p:txBody>
      </p:sp>
      <p:sp>
        <p:nvSpPr>
          <p:cNvPr id="3" name="Content Placeholder 2">
            <a:extLst>
              <a:ext uri="{FF2B5EF4-FFF2-40B4-BE49-F238E27FC236}">
                <a16:creationId xmlns:a16="http://schemas.microsoft.com/office/drawing/2014/main" id="{E6F819EF-EF2B-369B-E5E9-CCF6C633B0AC}"/>
              </a:ext>
            </a:extLst>
          </p:cNvPr>
          <p:cNvSpPr>
            <a:spLocks noGrp="1"/>
          </p:cNvSpPr>
          <p:nvPr>
            <p:ph idx="1"/>
          </p:nvPr>
        </p:nvSpPr>
        <p:spPr/>
        <p:txBody>
          <a:bodyPr/>
          <a:lstStyle/>
          <a:p>
            <a:pPr marL="342900" lvl="0" indent="-342900" fontAlgn="base">
              <a:lnSpc>
                <a:spcPct val="107000"/>
              </a:lnSpc>
              <a:spcAft>
                <a:spcPts val="800"/>
              </a:spcAft>
              <a:buSzPts val="1000"/>
              <a:buFont typeface="Symbol" panose="05050102010706020507" pitchFamily="18" charset="2"/>
              <a:buChar char=""/>
              <a:tabLst>
                <a:tab pos="457200" algn="l"/>
              </a:tabLst>
            </a:pPr>
            <a:r>
              <a:rPr lang="en-IN" sz="24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Teachers play a key role in the implementation of the school curriculum of any grade or stage.</a:t>
            </a:r>
            <a:endParaRPr lang="en-IN" sz="2400" dirty="0">
              <a:effectLst/>
              <a:latin typeface="Calibri" panose="020F0502020204030204" pitchFamily="34" charset="0"/>
              <a:ea typeface="Calibri" panose="020F0502020204030204" pitchFamily="34" charset="0"/>
              <a:cs typeface="Vrinda" panose="020B0502040204020203" pitchFamily="34"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n-IN" sz="2400" dirty="0">
                <a:solidFill>
                  <a:srgbClr val="3A3A3A"/>
                </a:solidFill>
                <a:effectLst/>
                <a:latin typeface="Merriweather" panose="00000500000000000000" pitchFamily="2" charset="0"/>
                <a:ea typeface="Times New Roman" panose="02020603050405020304" pitchFamily="18" charset="0"/>
                <a:cs typeface="Times New Roman" panose="02020603050405020304" pitchFamily="18" charset="0"/>
              </a:rPr>
              <a:t>It is therefore quite essential to seek the proper involvement of the teachers in the construction and development of the school curriculum.</a:t>
            </a:r>
            <a:endParaRPr lang="en-IN" sz="2400" dirty="0">
              <a:solidFill>
                <a:srgbClr val="3A3A3A"/>
              </a:solidFill>
              <a:effectLst/>
              <a:latin typeface="Calibri" panose="020F0502020204030204" pitchFamily="34" charset="0"/>
              <a:ea typeface="Calibri" panose="020F0502020204030204" pitchFamily="34" charset="0"/>
              <a:cs typeface="Vrinda" panose="020B0502040204020203" pitchFamily="34" charset="0"/>
            </a:endParaRPr>
          </a:p>
          <a:p>
            <a:pPr marL="0" indent="0">
              <a:buNone/>
            </a:pPr>
            <a:endParaRPr lang="en-IN" dirty="0"/>
          </a:p>
        </p:txBody>
      </p:sp>
    </p:spTree>
    <p:extLst>
      <p:ext uri="{BB962C8B-B14F-4D97-AF65-F5344CB8AC3E}">
        <p14:creationId xmlns:p14="http://schemas.microsoft.com/office/powerpoint/2010/main" val="2517320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B3AE8-8358-98E3-F061-9BA584EBA2ED}"/>
              </a:ext>
            </a:extLst>
          </p:cNvPr>
          <p:cNvSpPr>
            <a:spLocks noGrp="1"/>
          </p:cNvSpPr>
          <p:nvPr>
            <p:ph type="title"/>
          </p:nvPr>
        </p:nvSpPr>
        <p:spPr/>
        <p:txBody>
          <a:bodyPr>
            <a:normAutofit/>
          </a:bodyPr>
          <a:lstStyle/>
          <a:p>
            <a:r>
              <a:rPr lang="en-IN" sz="28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The principle of the joint venture</a:t>
            </a:r>
            <a:endParaRPr lang="en-IN" sz="4800" dirty="0"/>
          </a:p>
        </p:txBody>
      </p:sp>
      <p:sp>
        <p:nvSpPr>
          <p:cNvPr id="3" name="Content Placeholder 2">
            <a:extLst>
              <a:ext uri="{FF2B5EF4-FFF2-40B4-BE49-F238E27FC236}">
                <a16:creationId xmlns:a16="http://schemas.microsoft.com/office/drawing/2014/main" id="{74FFE8BF-87D3-1998-CFD0-668FC9D8CAB3}"/>
              </a:ext>
            </a:extLst>
          </p:cNvPr>
          <p:cNvSpPr>
            <a:spLocks noGrp="1"/>
          </p:cNvSpPr>
          <p:nvPr>
            <p:ph idx="1"/>
          </p:nvPr>
        </p:nvSpPr>
        <p:spPr/>
        <p:txBody>
          <a:bodyPr/>
          <a:lstStyle/>
          <a:p>
            <a:r>
              <a:rPr lang="en-IN" sz="2400" dirty="0">
                <a:solidFill>
                  <a:srgbClr val="3A3A3A"/>
                </a:solidFill>
                <a:effectLst/>
                <a:latin typeface="Merriweather" panose="00000500000000000000" pitchFamily="2" charset="0"/>
                <a:ea typeface="Times New Roman" panose="02020603050405020304" pitchFamily="18" charset="0"/>
              </a:rPr>
              <a:t>It is necessarily a joint venture where various experts are involved like educational psychologists, educational technologists, curriculum specialists, evaluation specialists, teachers, subject matter experts etc.</a:t>
            </a:r>
            <a:endParaRPr lang="en-IN" sz="2400" dirty="0">
              <a:effectLst/>
              <a:latin typeface="Times New Roman" panose="02020603050405020304" pitchFamily="18" charset="0"/>
              <a:ea typeface="Times New Roman" panose="02020603050405020304" pitchFamily="18" charset="0"/>
            </a:endParaRPr>
          </a:p>
          <a:p>
            <a:pPr marL="0" indent="0">
              <a:buNone/>
            </a:pPr>
            <a:endParaRPr lang="en-IN" dirty="0"/>
          </a:p>
        </p:txBody>
      </p:sp>
    </p:spTree>
    <p:extLst>
      <p:ext uri="{BB962C8B-B14F-4D97-AF65-F5344CB8AC3E}">
        <p14:creationId xmlns:p14="http://schemas.microsoft.com/office/powerpoint/2010/main" val="28769607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131CC-193E-68A8-35D3-E358FC3D2A9E}"/>
              </a:ext>
            </a:extLst>
          </p:cNvPr>
          <p:cNvSpPr>
            <a:spLocks noGrp="1"/>
          </p:cNvSpPr>
          <p:nvPr>
            <p:ph type="title"/>
          </p:nvPr>
        </p:nvSpPr>
        <p:spPr/>
        <p:txBody>
          <a:bodyPr/>
          <a:lstStyle/>
          <a:p>
            <a:endParaRPr lang="en-IN"/>
          </a:p>
        </p:txBody>
      </p:sp>
      <p:pic>
        <p:nvPicPr>
          <p:cNvPr id="4" name="Content Placeholder 3" descr="curriculum develpoment">
            <a:extLst>
              <a:ext uri="{FF2B5EF4-FFF2-40B4-BE49-F238E27FC236}">
                <a16:creationId xmlns:a16="http://schemas.microsoft.com/office/drawing/2014/main" id="{BE9F2CEB-0FD5-BD4C-2F62-159A7E920318}"/>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p:spPr>
      </p:pic>
    </p:spTree>
    <p:extLst>
      <p:ext uri="{BB962C8B-B14F-4D97-AF65-F5344CB8AC3E}">
        <p14:creationId xmlns:p14="http://schemas.microsoft.com/office/powerpoint/2010/main" val="11186524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AE521-8EAB-C30C-42C7-519B233437C8}"/>
              </a:ext>
            </a:extLst>
          </p:cNvPr>
          <p:cNvSpPr>
            <a:spLocks noGrp="1"/>
          </p:cNvSpPr>
          <p:nvPr>
            <p:ph type="title"/>
          </p:nvPr>
        </p:nvSpPr>
        <p:spPr/>
        <p:txBody>
          <a:bodyPr>
            <a:normAutofit/>
          </a:bodyPr>
          <a:lstStyle/>
          <a:p>
            <a:r>
              <a:rPr lang="en-IN" sz="28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The principle of availability of time and other resources</a:t>
            </a:r>
            <a:endParaRPr lang="en-IN" sz="4800" dirty="0"/>
          </a:p>
        </p:txBody>
      </p:sp>
      <p:sp>
        <p:nvSpPr>
          <p:cNvPr id="3" name="Content Placeholder 2">
            <a:extLst>
              <a:ext uri="{FF2B5EF4-FFF2-40B4-BE49-F238E27FC236}">
                <a16:creationId xmlns:a16="http://schemas.microsoft.com/office/drawing/2014/main" id="{FC1A7C97-ECBE-E650-4C62-3F466846D530}"/>
              </a:ext>
            </a:extLst>
          </p:cNvPr>
          <p:cNvSpPr>
            <a:spLocks noGrp="1"/>
          </p:cNvSpPr>
          <p:nvPr>
            <p:ph idx="1"/>
          </p:nvPr>
        </p:nvSpPr>
        <p:spPr/>
        <p:txBody>
          <a:bodyPr/>
          <a:lstStyle/>
          <a:p>
            <a:r>
              <a:rPr lang="en-IN" sz="2400" dirty="0">
                <a:solidFill>
                  <a:srgbClr val="3A3A3A"/>
                </a:solidFill>
                <a:effectLst/>
                <a:latin typeface="Merriweather" panose="00000500000000000000" pitchFamily="2" charset="0"/>
                <a:ea typeface="Times New Roman" panose="02020603050405020304" pitchFamily="18" charset="0"/>
              </a:rPr>
              <a:t>Curriculum is the means to realize the outcomes of the educational objectives of the school. Implementation of the curriculum is equally important as curriculum construction. While developing curriculum experts should also keep its implementation in mind. They should be aware of the conditions of the schools and possible availability of time and resources available.</a:t>
            </a:r>
            <a:endParaRPr lang="en-IN" sz="2400" dirty="0">
              <a:effectLst/>
              <a:latin typeface="Times New Roman" panose="02020603050405020304" pitchFamily="18" charset="0"/>
              <a:ea typeface="Times New Roman" panose="02020603050405020304" pitchFamily="18" charset="0"/>
            </a:endParaRPr>
          </a:p>
          <a:p>
            <a:pPr marL="0" indent="0">
              <a:buNone/>
            </a:pPr>
            <a:endParaRPr lang="en-IN" dirty="0"/>
          </a:p>
        </p:txBody>
      </p:sp>
    </p:spTree>
    <p:extLst>
      <p:ext uri="{BB962C8B-B14F-4D97-AF65-F5344CB8AC3E}">
        <p14:creationId xmlns:p14="http://schemas.microsoft.com/office/powerpoint/2010/main" val="11302075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E5B93-28AF-100D-1CD1-DCB134CE81F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6634947-10CD-0FE0-4045-83922EFEF6DE}"/>
              </a:ext>
            </a:extLst>
          </p:cNvPr>
          <p:cNvSpPr>
            <a:spLocks noGrp="1"/>
          </p:cNvSpPr>
          <p:nvPr>
            <p:ph idx="1"/>
          </p:nvPr>
        </p:nvSpPr>
        <p:spPr/>
        <p:txBody>
          <a:bodyPr>
            <a:normAutofit/>
          </a:bodyPr>
          <a:lstStyle/>
          <a:p>
            <a:r>
              <a:rPr lang="en-IN" sz="2400" dirty="0"/>
              <a:t>Please add there more principles</a:t>
            </a:r>
          </a:p>
        </p:txBody>
      </p:sp>
    </p:spTree>
    <p:extLst>
      <p:ext uri="{BB962C8B-B14F-4D97-AF65-F5344CB8AC3E}">
        <p14:creationId xmlns:p14="http://schemas.microsoft.com/office/powerpoint/2010/main" val="25935385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1CB07-3724-6450-A3D0-27794B61CDE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FF3F5B3-6165-F65D-FE96-2FDDA352538A}"/>
              </a:ext>
            </a:extLst>
          </p:cNvPr>
          <p:cNvSpPr>
            <a:spLocks noGrp="1"/>
          </p:cNvSpPr>
          <p:nvPr>
            <p:ph idx="1"/>
          </p:nvPr>
        </p:nvSpPr>
        <p:spPr/>
        <p:txBody>
          <a:bodyPr/>
          <a:lstStyle/>
          <a:p>
            <a:pPr marL="0" indent="0">
              <a:buNone/>
            </a:pPr>
            <a:endParaRPr lang="en-IN" dirty="0"/>
          </a:p>
          <a:p>
            <a:pPr marL="0" indent="0">
              <a:buNone/>
            </a:pPr>
            <a:endParaRPr lang="en-IN" dirty="0"/>
          </a:p>
          <a:p>
            <a:pPr marL="0" indent="0">
              <a:buNone/>
            </a:pPr>
            <a:endParaRPr lang="en-IN" dirty="0"/>
          </a:p>
          <a:p>
            <a:pPr marL="0" indent="0">
              <a:buNone/>
            </a:pPr>
            <a:r>
              <a:rPr lang="en-IN" dirty="0"/>
              <a:t>                            </a:t>
            </a:r>
            <a:r>
              <a:rPr lang="en-IN" sz="8000" dirty="0"/>
              <a:t>Thank you</a:t>
            </a:r>
            <a:endParaRPr lang="en-IN" dirty="0"/>
          </a:p>
        </p:txBody>
      </p:sp>
    </p:spTree>
    <p:extLst>
      <p:ext uri="{BB962C8B-B14F-4D97-AF65-F5344CB8AC3E}">
        <p14:creationId xmlns:p14="http://schemas.microsoft.com/office/powerpoint/2010/main" val="1197597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864545-F395-B60D-D2B6-356C1751293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09A4974-9386-CC06-A4E3-E00B27D3CD85}"/>
              </a:ext>
            </a:extLst>
          </p:cNvPr>
          <p:cNvSpPr>
            <a:spLocks noGrp="1"/>
          </p:cNvSpPr>
          <p:nvPr>
            <p:ph idx="1"/>
          </p:nvPr>
        </p:nvSpPr>
        <p:spPr/>
        <p:txBody>
          <a:bodyPr>
            <a:normAutofit/>
          </a:bodyPr>
          <a:lstStyle/>
          <a:p>
            <a:r>
              <a:rPr lang="en-US" sz="2400" dirty="0"/>
              <a:t>In curriculum development, we think about the type of learning experiences to be given to a child at various age and grade levels. It needs systematic and sequential planning to widen the sphere of the learning experience at each level by keeping in view the principles of integration and correlation.</a:t>
            </a:r>
            <a:endParaRPr lang="en-IN" sz="2400" dirty="0"/>
          </a:p>
        </p:txBody>
      </p:sp>
    </p:spTree>
    <p:extLst>
      <p:ext uri="{BB962C8B-B14F-4D97-AF65-F5344CB8AC3E}">
        <p14:creationId xmlns:p14="http://schemas.microsoft.com/office/powerpoint/2010/main" val="2500655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2783D-9D76-EB79-0DC5-CFDE7F7FD9F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5955869-C317-6000-79F2-3B5D40908882}"/>
              </a:ext>
            </a:extLst>
          </p:cNvPr>
          <p:cNvSpPr>
            <a:spLocks noGrp="1"/>
          </p:cNvSpPr>
          <p:nvPr>
            <p:ph idx="1"/>
          </p:nvPr>
        </p:nvSpPr>
        <p:spPr/>
        <p:txBody>
          <a:bodyPr/>
          <a:lstStyle/>
          <a:p>
            <a:pPr marL="342900" lvl="0" indent="-342900" fontAlgn="base">
              <a:lnSpc>
                <a:spcPct val="107000"/>
              </a:lnSpc>
              <a:spcAft>
                <a:spcPts val="800"/>
              </a:spcAft>
              <a:buSzPts val="1000"/>
              <a:buFont typeface="Symbol" panose="05050102010706020507" pitchFamily="18" charset="2"/>
              <a:buChar char=""/>
              <a:tabLst>
                <a:tab pos="457200" algn="l"/>
              </a:tabLst>
            </a:pPr>
            <a:r>
              <a:rPr lang="en-IN" sz="2400" dirty="0">
                <a:solidFill>
                  <a:srgbClr val="3A3A3A"/>
                </a:solidFill>
                <a:effectLst/>
                <a:latin typeface="Merriweather" panose="00000500000000000000" pitchFamily="2" charset="0"/>
                <a:ea typeface="Times New Roman" panose="02020603050405020304" pitchFamily="18" charset="0"/>
                <a:cs typeface="Times New Roman" panose="02020603050405020304" pitchFamily="18" charset="0"/>
              </a:rPr>
              <a:t>The curriculum is usually concerned with two questions</a:t>
            </a:r>
            <a:endParaRPr lang="en-IN" sz="2400" dirty="0">
              <a:effectLst/>
              <a:latin typeface="Calibri" panose="020F0502020204030204" pitchFamily="34" charset="0"/>
              <a:ea typeface="Calibri" panose="020F0502020204030204" pitchFamily="34" charset="0"/>
              <a:cs typeface="Vrinda" panose="020B0502040204020203" pitchFamily="34" charset="0"/>
            </a:endParaRPr>
          </a:p>
          <a:p>
            <a:pPr marL="342900" lvl="0" indent="-342900" fontAlgn="base">
              <a:lnSpc>
                <a:spcPct val="107000"/>
              </a:lnSpc>
              <a:spcAft>
                <a:spcPts val="800"/>
              </a:spcAft>
              <a:tabLst>
                <a:tab pos="457200" algn="l"/>
              </a:tabLst>
            </a:pPr>
            <a:r>
              <a:rPr lang="en-IN" sz="2400" dirty="0">
                <a:solidFill>
                  <a:srgbClr val="3A3A3A"/>
                </a:solidFill>
                <a:effectLst/>
                <a:latin typeface="Merriweather" panose="00000500000000000000" pitchFamily="2" charset="0"/>
                <a:ea typeface="Times New Roman" panose="02020603050405020304" pitchFamily="18" charset="0"/>
                <a:cs typeface="Times New Roman" panose="02020603050405020304" pitchFamily="18" charset="0"/>
              </a:rPr>
              <a:t>What should we teach? What should be the content of education?</a:t>
            </a:r>
            <a:endParaRPr lang="en-IN" sz="2400" dirty="0">
              <a:effectLst/>
              <a:latin typeface="Calibri" panose="020F0502020204030204" pitchFamily="34" charset="0"/>
              <a:ea typeface="Calibri" panose="020F0502020204030204" pitchFamily="34" charset="0"/>
              <a:cs typeface="Vrinda" panose="020B0502040204020203" pitchFamily="34" charset="0"/>
            </a:endParaRPr>
          </a:p>
          <a:p>
            <a:pPr marL="342900" lvl="0" indent="-342900" fontAlgn="base">
              <a:lnSpc>
                <a:spcPct val="107000"/>
              </a:lnSpc>
              <a:spcAft>
                <a:spcPts val="800"/>
              </a:spcAft>
              <a:tabLst>
                <a:tab pos="457200" algn="l"/>
              </a:tabLst>
            </a:pPr>
            <a:r>
              <a:rPr lang="en-IN" sz="2400" dirty="0">
                <a:solidFill>
                  <a:srgbClr val="3A3A3A"/>
                </a:solidFill>
                <a:effectLst/>
                <a:latin typeface="Merriweather" panose="00000500000000000000" pitchFamily="2" charset="0"/>
                <a:ea typeface="Times New Roman" panose="02020603050405020304" pitchFamily="18" charset="0"/>
                <a:cs typeface="Times New Roman" panose="02020603050405020304" pitchFamily="18" charset="0"/>
              </a:rPr>
              <a:t>How should we organize it and how should we teach?</a:t>
            </a:r>
            <a:endParaRPr lang="en-IN" sz="2400" dirty="0">
              <a:effectLst/>
              <a:latin typeface="Calibri" panose="020F0502020204030204" pitchFamily="34" charset="0"/>
              <a:ea typeface="Calibri" panose="020F0502020204030204" pitchFamily="34" charset="0"/>
              <a:cs typeface="Vrinda" panose="020B0502040204020203" pitchFamily="34" charset="0"/>
            </a:endParaRPr>
          </a:p>
          <a:p>
            <a:pPr marL="0" indent="0" fontAlgn="base">
              <a:lnSpc>
                <a:spcPct val="107000"/>
              </a:lnSpc>
              <a:spcAft>
                <a:spcPts val="1920"/>
              </a:spcAft>
              <a:buNone/>
            </a:pPr>
            <a:r>
              <a:rPr lang="en-IN" sz="2400" dirty="0">
                <a:solidFill>
                  <a:srgbClr val="3A3A3A"/>
                </a:solidFill>
                <a:effectLst/>
                <a:latin typeface="Merriweather" panose="00000500000000000000" pitchFamily="2" charset="0"/>
                <a:ea typeface="Times New Roman" panose="02020603050405020304" pitchFamily="18" charset="0"/>
                <a:cs typeface="Times New Roman" panose="02020603050405020304" pitchFamily="18" charset="0"/>
              </a:rPr>
              <a:t>To answer these questions, we should now discuss the principles of curriculum construction.</a:t>
            </a:r>
            <a:endParaRPr lang="en-IN" sz="2400" dirty="0">
              <a:effectLst/>
              <a:latin typeface="Calibri" panose="020F0502020204030204" pitchFamily="34" charset="0"/>
              <a:ea typeface="Calibri" panose="020F0502020204030204" pitchFamily="34" charset="0"/>
              <a:cs typeface="Vrinda" panose="020B0502040204020203" pitchFamily="34" charset="0"/>
            </a:endParaRPr>
          </a:p>
          <a:p>
            <a:pPr marL="0" indent="0">
              <a:buNone/>
            </a:pPr>
            <a:endParaRPr lang="en-IN" dirty="0"/>
          </a:p>
        </p:txBody>
      </p:sp>
    </p:spTree>
    <p:extLst>
      <p:ext uri="{BB962C8B-B14F-4D97-AF65-F5344CB8AC3E}">
        <p14:creationId xmlns:p14="http://schemas.microsoft.com/office/powerpoint/2010/main" val="2494372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52DA3-6437-8F85-D366-92A890CD8EAC}"/>
              </a:ext>
            </a:extLst>
          </p:cNvPr>
          <p:cNvSpPr>
            <a:spLocks noGrp="1"/>
          </p:cNvSpPr>
          <p:nvPr>
            <p:ph type="title"/>
          </p:nvPr>
        </p:nvSpPr>
        <p:spPr/>
        <p:txBody>
          <a:bodyPr>
            <a:normAutofit/>
          </a:bodyPr>
          <a:lstStyle/>
          <a:p>
            <a:r>
              <a:rPr lang="en-IN" sz="28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Suitability to the age and mental level of the children</a:t>
            </a:r>
            <a:endParaRPr lang="en-IN" sz="4800" dirty="0"/>
          </a:p>
        </p:txBody>
      </p:sp>
      <p:sp>
        <p:nvSpPr>
          <p:cNvPr id="3" name="Content Placeholder 2">
            <a:extLst>
              <a:ext uri="{FF2B5EF4-FFF2-40B4-BE49-F238E27FC236}">
                <a16:creationId xmlns:a16="http://schemas.microsoft.com/office/drawing/2014/main" id="{AE3AC002-806B-A3CC-6507-08DD41382DE3}"/>
              </a:ext>
            </a:extLst>
          </p:cNvPr>
          <p:cNvSpPr>
            <a:spLocks noGrp="1"/>
          </p:cNvSpPr>
          <p:nvPr>
            <p:ph idx="1"/>
          </p:nvPr>
        </p:nvSpPr>
        <p:spPr/>
        <p:txBody>
          <a:bodyPr/>
          <a:lstStyle/>
          <a:p>
            <a:pPr marL="342900" lvl="0" indent="-342900" fontAlgn="base">
              <a:lnSpc>
                <a:spcPct val="107000"/>
              </a:lnSpc>
              <a:spcAft>
                <a:spcPts val="800"/>
              </a:spcAft>
              <a:buSzPts val="1000"/>
              <a:buFont typeface="Symbol" panose="05050102010706020507" pitchFamily="18" charset="2"/>
              <a:buChar char=""/>
              <a:tabLst>
                <a:tab pos="457200" algn="l"/>
              </a:tabLst>
            </a:pPr>
            <a:r>
              <a:rPr lang="en-IN" sz="24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What is to be given to the children in the form of learning experiences at a particular age and grade level should suit their age and mental development</a:t>
            </a:r>
            <a:endParaRPr lang="en-IN" sz="2400" dirty="0">
              <a:effectLst/>
              <a:latin typeface="Calibri" panose="020F0502020204030204" pitchFamily="34" charset="0"/>
              <a:ea typeface="Calibri" panose="020F0502020204030204" pitchFamily="34" charset="0"/>
              <a:cs typeface="Vrinda" panose="020B0502040204020203" pitchFamily="34"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n-IN" sz="24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The capacity for understanding, how children grow with age. The content of the study in any subject should be formed to suit their mental ability.</a:t>
            </a:r>
            <a:endParaRPr lang="en-IN" sz="2400" dirty="0">
              <a:effectLst/>
              <a:latin typeface="Calibri" panose="020F0502020204030204" pitchFamily="34" charset="0"/>
              <a:ea typeface="Calibri" panose="020F0502020204030204" pitchFamily="34" charset="0"/>
              <a:cs typeface="Vrinda" panose="020B0502040204020203" pitchFamily="34" charset="0"/>
            </a:endParaRPr>
          </a:p>
          <a:p>
            <a:pPr marL="0" indent="0">
              <a:buNone/>
            </a:pPr>
            <a:endParaRPr lang="en-IN" dirty="0"/>
          </a:p>
        </p:txBody>
      </p:sp>
    </p:spTree>
    <p:extLst>
      <p:ext uri="{BB962C8B-B14F-4D97-AF65-F5344CB8AC3E}">
        <p14:creationId xmlns:p14="http://schemas.microsoft.com/office/powerpoint/2010/main" val="1876733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EE15F-69D3-6C38-80FA-D336B25237BB}"/>
              </a:ext>
            </a:extLst>
          </p:cNvPr>
          <p:cNvSpPr>
            <a:spLocks noGrp="1"/>
          </p:cNvSpPr>
          <p:nvPr>
            <p:ph type="title"/>
          </p:nvPr>
        </p:nvSpPr>
        <p:spPr/>
        <p:txBody>
          <a:bodyPr>
            <a:normAutofit/>
          </a:bodyPr>
          <a:lstStyle/>
          <a:p>
            <a:r>
              <a:rPr lang="en-IN" sz="2800" dirty="0">
                <a:solidFill>
                  <a:srgbClr val="3A3A3A"/>
                </a:solidFill>
                <a:effectLst/>
                <a:latin typeface="Merriweather" panose="00000500000000000000" pitchFamily="2" charset="0"/>
                <a:ea typeface="Times New Roman" panose="02020603050405020304" pitchFamily="18" charset="0"/>
                <a:cs typeface="Vrinda" panose="020B0502040204020203" pitchFamily="34" charset="0"/>
              </a:rPr>
              <a:t>According to the specific interests of students</a:t>
            </a:r>
            <a:br>
              <a:rPr lang="en-IN" sz="4400" b="1" dirty="0">
                <a:solidFill>
                  <a:srgbClr val="1F3763"/>
                </a:solidFill>
                <a:effectLst/>
                <a:latin typeface="Calibri Light" panose="020F0302020204030204" pitchFamily="34" charset="0"/>
                <a:ea typeface="Times New Roman" panose="02020603050405020304" pitchFamily="18" charset="0"/>
                <a:cs typeface="Vrinda" panose="020B0502040204020203" pitchFamily="34" charset="0"/>
              </a:rPr>
            </a:br>
            <a:endParaRPr lang="en-IN" dirty="0"/>
          </a:p>
        </p:txBody>
      </p:sp>
      <p:sp>
        <p:nvSpPr>
          <p:cNvPr id="3" name="Content Placeholder 2">
            <a:extLst>
              <a:ext uri="{FF2B5EF4-FFF2-40B4-BE49-F238E27FC236}">
                <a16:creationId xmlns:a16="http://schemas.microsoft.com/office/drawing/2014/main" id="{B5C410DA-E89C-1397-7820-7ACFDB3B04D9}"/>
              </a:ext>
            </a:extLst>
          </p:cNvPr>
          <p:cNvSpPr>
            <a:spLocks noGrp="1"/>
          </p:cNvSpPr>
          <p:nvPr>
            <p:ph idx="1"/>
          </p:nvPr>
        </p:nvSpPr>
        <p:spPr/>
        <p:txBody>
          <a:bodyPr>
            <a:normAutofit fontScale="92500"/>
          </a:bodyPr>
          <a:lstStyle/>
          <a:p>
            <a:pPr fontAlgn="base">
              <a:lnSpc>
                <a:spcPct val="107000"/>
              </a:lnSpc>
              <a:spcBef>
                <a:spcPts val="200"/>
              </a:spcBef>
              <a:spcAft>
                <a:spcPts val="1500"/>
              </a:spcAft>
            </a:pPr>
            <a:r>
              <a:rPr lang="en-IN" sz="1800" b="1" dirty="0">
                <a:solidFill>
                  <a:srgbClr val="3A3A3A"/>
                </a:solidFill>
                <a:effectLst/>
                <a:latin typeface="Merriweather" panose="00000500000000000000" pitchFamily="2" charset="0"/>
                <a:ea typeface="Times New Roman" panose="02020603050405020304" pitchFamily="18" charset="0"/>
                <a:cs typeface="Vrinda" panose="020B0502040204020203" pitchFamily="34" charset="0"/>
              </a:rPr>
              <a:t> </a:t>
            </a:r>
            <a:r>
              <a:rPr lang="en-IN" sz="24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Children will be able to learn better in fields where they have special tastes and inclination of the mind.</a:t>
            </a:r>
            <a:endParaRPr lang="en-IN" sz="2400" dirty="0">
              <a:effectLst/>
              <a:latin typeface="Calibri" panose="020F0502020204030204" pitchFamily="34" charset="0"/>
              <a:ea typeface="Calibri" panose="020F0502020204030204" pitchFamily="34" charset="0"/>
              <a:cs typeface="Vrinda" panose="020B0502040204020203" pitchFamily="34"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n-IN" sz="24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It is also found that at different stages of age groups, children have different interest patterns.</a:t>
            </a:r>
            <a:endParaRPr lang="en-IN" sz="2400" dirty="0">
              <a:effectLst/>
              <a:latin typeface="Calibri" panose="020F0502020204030204" pitchFamily="34" charset="0"/>
              <a:ea typeface="Calibri" panose="020F0502020204030204" pitchFamily="34" charset="0"/>
              <a:cs typeface="Vrinda" panose="020B0502040204020203" pitchFamily="34"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n-IN" sz="24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Interests of children also change according to circumstances and situations.</a:t>
            </a:r>
            <a:endParaRPr lang="en-IN" sz="2400" dirty="0">
              <a:effectLst/>
              <a:latin typeface="Calibri" panose="020F0502020204030204" pitchFamily="34" charset="0"/>
              <a:ea typeface="Calibri" panose="020F0502020204030204" pitchFamily="34" charset="0"/>
              <a:cs typeface="Vrinda" panose="020B0502040204020203" pitchFamily="34"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n-IN" sz="2400" dirty="0">
                <a:solidFill>
                  <a:srgbClr val="3A3A3A"/>
                </a:solidFill>
                <a:effectLst/>
                <a:latin typeface="Merriweather" panose="00000500000000000000" pitchFamily="2" charset="0"/>
                <a:ea typeface="Times New Roman" panose="02020603050405020304" pitchFamily="18" charset="0"/>
                <a:cs typeface="Times New Roman" panose="02020603050405020304" pitchFamily="18" charset="0"/>
              </a:rPr>
              <a:t>Therefore, learning experiences should be designed to suit the interests and tastes of the age group of students.</a:t>
            </a:r>
            <a:endParaRPr lang="en-IN" sz="2400" dirty="0">
              <a:solidFill>
                <a:srgbClr val="3A3A3A"/>
              </a:solidFill>
              <a:effectLst/>
              <a:latin typeface="Calibri" panose="020F0502020204030204" pitchFamily="34" charset="0"/>
              <a:ea typeface="Calibri" panose="020F0502020204030204" pitchFamily="34" charset="0"/>
              <a:cs typeface="Vrinda" panose="020B0502040204020203" pitchFamily="34" charset="0"/>
            </a:endParaRPr>
          </a:p>
          <a:p>
            <a:endParaRPr lang="en-IN" dirty="0"/>
          </a:p>
        </p:txBody>
      </p:sp>
    </p:spTree>
    <p:extLst>
      <p:ext uri="{BB962C8B-B14F-4D97-AF65-F5344CB8AC3E}">
        <p14:creationId xmlns:p14="http://schemas.microsoft.com/office/powerpoint/2010/main" val="3694412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415F6-F5F8-6B80-77D9-617FC1499EFA}"/>
              </a:ext>
            </a:extLst>
          </p:cNvPr>
          <p:cNvSpPr>
            <a:spLocks noGrp="1"/>
          </p:cNvSpPr>
          <p:nvPr>
            <p:ph type="title"/>
          </p:nvPr>
        </p:nvSpPr>
        <p:spPr/>
        <p:txBody>
          <a:bodyPr>
            <a:normAutofit/>
          </a:bodyPr>
          <a:lstStyle/>
          <a:p>
            <a:r>
              <a:rPr lang="en-IN" sz="28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The curriculum should be environmentally centered</a:t>
            </a:r>
            <a:endParaRPr lang="en-IN" sz="4800" dirty="0"/>
          </a:p>
        </p:txBody>
      </p:sp>
      <p:sp>
        <p:nvSpPr>
          <p:cNvPr id="3" name="Content Placeholder 2">
            <a:extLst>
              <a:ext uri="{FF2B5EF4-FFF2-40B4-BE49-F238E27FC236}">
                <a16:creationId xmlns:a16="http://schemas.microsoft.com/office/drawing/2014/main" id="{9601B242-B602-AA6A-3B0D-1CF6610D46BF}"/>
              </a:ext>
            </a:extLst>
          </p:cNvPr>
          <p:cNvSpPr>
            <a:spLocks noGrp="1"/>
          </p:cNvSpPr>
          <p:nvPr>
            <p:ph idx="1"/>
          </p:nvPr>
        </p:nvSpPr>
        <p:spPr/>
        <p:txBody>
          <a:bodyPr>
            <a:normAutofit lnSpcReduction="10000"/>
          </a:bodyPr>
          <a:lstStyle/>
          <a:p>
            <a:pPr marL="342900" lvl="0" indent="-342900" fontAlgn="base">
              <a:lnSpc>
                <a:spcPct val="107000"/>
              </a:lnSpc>
              <a:spcAft>
                <a:spcPts val="800"/>
              </a:spcAft>
              <a:buSzPts val="1000"/>
              <a:buFont typeface="Symbol" panose="05050102010706020507" pitchFamily="18" charset="2"/>
              <a:buChar char=""/>
              <a:tabLst>
                <a:tab pos="457200" algn="l"/>
              </a:tabLst>
            </a:pPr>
            <a:r>
              <a:rPr lang="en-IN" sz="24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The content of the learning experiences for children should be linked with the needs of the environment in which they live.</a:t>
            </a:r>
            <a:endParaRPr lang="en-IN" sz="2400" dirty="0">
              <a:effectLst/>
              <a:latin typeface="Calibri" panose="020F0502020204030204" pitchFamily="34" charset="0"/>
              <a:ea typeface="Calibri" panose="020F0502020204030204" pitchFamily="34" charset="0"/>
              <a:cs typeface="Vrinda" panose="020B0502040204020203" pitchFamily="34"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n-IN" sz="24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For example, children from rural areas can understand and grasp easily the information which is directly concerned with their experiences in their own rural environment.</a:t>
            </a:r>
            <a:endParaRPr lang="en-IN" sz="2400" dirty="0">
              <a:effectLst/>
              <a:latin typeface="Calibri" panose="020F0502020204030204" pitchFamily="34" charset="0"/>
              <a:ea typeface="Calibri" panose="020F0502020204030204" pitchFamily="34" charset="0"/>
              <a:cs typeface="Vrinda" panose="020B0502040204020203" pitchFamily="34"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n-IN" sz="24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The same thing applies to children in a various environments like urban areas, hilly areas, etc.</a:t>
            </a:r>
            <a:endParaRPr lang="en-IN" sz="2400" dirty="0">
              <a:effectLst/>
              <a:latin typeface="Calibri" panose="020F0502020204030204" pitchFamily="34" charset="0"/>
              <a:ea typeface="Calibri" panose="020F0502020204030204" pitchFamily="34" charset="0"/>
              <a:cs typeface="Vrinda" panose="020B0502040204020203" pitchFamily="34" charset="0"/>
            </a:endParaRPr>
          </a:p>
          <a:p>
            <a:pPr marL="0" indent="0">
              <a:buNone/>
            </a:pPr>
            <a:endParaRPr lang="en-IN" dirty="0"/>
          </a:p>
        </p:txBody>
      </p:sp>
    </p:spTree>
    <p:extLst>
      <p:ext uri="{BB962C8B-B14F-4D97-AF65-F5344CB8AC3E}">
        <p14:creationId xmlns:p14="http://schemas.microsoft.com/office/powerpoint/2010/main" val="2387555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55F6C-489B-4200-30EB-2F0F0C28F7CB}"/>
              </a:ext>
            </a:extLst>
          </p:cNvPr>
          <p:cNvSpPr>
            <a:spLocks noGrp="1"/>
          </p:cNvSpPr>
          <p:nvPr>
            <p:ph type="title"/>
          </p:nvPr>
        </p:nvSpPr>
        <p:spPr/>
        <p:txBody>
          <a:bodyPr>
            <a:normAutofit/>
          </a:bodyPr>
          <a:lstStyle/>
          <a:p>
            <a:r>
              <a:rPr lang="en-IN" sz="28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The principle of the comprehensive curriculum</a:t>
            </a:r>
            <a:endParaRPr lang="en-IN" sz="4800" dirty="0"/>
          </a:p>
        </p:txBody>
      </p:sp>
      <p:sp>
        <p:nvSpPr>
          <p:cNvPr id="3" name="Content Placeholder 2">
            <a:extLst>
              <a:ext uri="{FF2B5EF4-FFF2-40B4-BE49-F238E27FC236}">
                <a16:creationId xmlns:a16="http://schemas.microsoft.com/office/drawing/2014/main" id="{D749DFA7-F5EB-156A-4FC7-95C7C15B3D0A}"/>
              </a:ext>
            </a:extLst>
          </p:cNvPr>
          <p:cNvSpPr>
            <a:spLocks noGrp="1"/>
          </p:cNvSpPr>
          <p:nvPr>
            <p:ph idx="1"/>
          </p:nvPr>
        </p:nvSpPr>
        <p:spPr/>
        <p:txBody>
          <a:bodyPr>
            <a:normAutofit fontScale="92500"/>
          </a:bodyPr>
          <a:lstStyle/>
          <a:p>
            <a:pPr marL="342900" lvl="0" indent="-342900" fontAlgn="base">
              <a:lnSpc>
                <a:spcPct val="107000"/>
              </a:lnSpc>
              <a:spcAft>
                <a:spcPts val="800"/>
              </a:spcAft>
              <a:buSzPts val="1000"/>
              <a:buFont typeface="Symbol" panose="05050102010706020507" pitchFamily="18" charset="2"/>
              <a:buChar char=""/>
              <a:tabLst>
                <a:tab pos="457200" algn="l"/>
              </a:tabLst>
            </a:pPr>
            <a:r>
              <a:rPr lang="en-IN" sz="26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The curriculum must have the necessary details. List of topics to be covered does not solve the purpose.</a:t>
            </a:r>
            <a:endParaRPr lang="en-IN" sz="2600" dirty="0">
              <a:effectLst/>
              <a:latin typeface="Calibri" panose="020F0502020204030204" pitchFamily="34" charset="0"/>
              <a:ea typeface="Calibri" panose="020F0502020204030204" pitchFamily="34" charset="0"/>
              <a:cs typeface="Vrinda" panose="020B0502040204020203" pitchFamily="34"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n-IN" sz="26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Both teachers and students should know clearly what is expected of them, what is the beginning and what is the end of the topic for the particular class.</a:t>
            </a:r>
            <a:endParaRPr lang="en-IN" sz="2600" dirty="0">
              <a:effectLst/>
              <a:latin typeface="Calibri" panose="020F0502020204030204" pitchFamily="34" charset="0"/>
              <a:ea typeface="Calibri" panose="020F0502020204030204" pitchFamily="34" charset="0"/>
              <a:cs typeface="Vrinda" panose="020B0502040204020203" pitchFamily="34"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n-IN" sz="26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Material, aids, activities, life situations etc. should be listed in the curriculum.</a:t>
            </a:r>
            <a:endParaRPr lang="en-IN" sz="2600" dirty="0">
              <a:effectLst/>
              <a:latin typeface="Calibri" panose="020F0502020204030204" pitchFamily="34" charset="0"/>
              <a:ea typeface="Calibri" panose="020F0502020204030204" pitchFamily="34" charset="0"/>
              <a:cs typeface="Vrinda" panose="020B0502040204020203" pitchFamily="34" charset="0"/>
            </a:endParaRPr>
          </a:p>
          <a:p>
            <a:pPr marL="0" indent="0">
              <a:buNone/>
            </a:pPr>
            <a:endParaRPr lang="en-IN" dirty="0"/>
          </a:p>
        </p:txBody>
      </p:sp>
    </p:spTree>
    <p:extLst>
      <p:ext uri="{BB962C8B-B14F-4D97-AF65-F5344CB8AC3E}">
        <p14:creationId xmlns:p14="http://schemas.microsoft.com/office/powerpoint/2010/main" val="3993227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E2712-6041-BF35-FC34-3B540B58A00C}"/>
              </a:ext>
            </a:extLst>
          </p:cNvPr>
          <p:cNvSpPr>
            <a:spLocks noGrp="1"/>
          </p:cNvSpPr>
          <p:nvPr>
            <p:ph type="title"/>
          </p:nvPr>
        </p:nvSpPr>
        <p:spPr/>
        <p:txBody>
          <a:bodyPr>
            <a:normAutofit/>
          </a:bodyPr>
          <a:lstStyle/>
          <a:p>
            <a:r>
              <a:rPr lang="en-IN" sz="28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Principle of co-relation</a:t>
            </a:r>
            <a:endParaRPr lang="en-IN" sz="4800" dirty="0"/>
          </a:p>
        </p:txBody>
      </p:sp>
      <p:sp>
        <p:nvSpPr>
          <p:cNvPr id="3" name="Content Placeholder 2">
            <a:extLst>
              <a:ext uri="{FF2B5EF4-FFF2-40B4-BE49-F238E27FC236}">
                <a16:creationId xmlns:a16="http://schemas.microsoft.com/office/drawing/2014/main" id="{01F5DC45-8309-AAE6-03C3-B540109DBBF7}"/>
              </a:ext>
            </a:extLst>
          </p:cNvPr>
          <p:cNvSpPr>
            <a:spLocks noGrp="1"/>
          </p:cNvSpPr>
          <p:nvPr>
            <p:ph idx="1"/>
          </p:nvPr>
        </p:nvSpPr>
        <p:spPr/>
        <p:txBody>
          <a:bodyPr/>
          <a:lstStyle/>
          <a:p>
            <a:pPr marL="342900" lvl="0" indent="-342900" fontAlgn="base">
              <a:lnSpc>
                <a:spcPct val="107000"/>
              </a:lnSpc>
              <a:spcAft>
                <a:spcPts val="800"/>
              </a:spcAft>
              <a:buSzPts val="1000"/>
              <a:buFont typeface="Symbol" panose="05050102010706020507" pitchFamily="18" charset="2"/>
              <a:buChar char=""/>
              <a:tabLst>
                <a:tab pos="457200" algn="l"/>
              </a:tabLst>
            </a:pPr>
            <a:r>
              <a:rPr lang="en-IN" sz="24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The curriculum should be such that all the subjects are correlated with each other.</a:t>
            </a:r>
            <a:endParaRPr lang="en-IN" sz="2400" dirty="0">
              <a:effectLst/>
              <a:latin typeface="Calibri" panose="020F0502020204030204" pitchFamily="34" charset="0"/>
              <a:ea typeface="Calibri" panose="020F0502020204030204" pitchFamily="34" charset="0"/>
              <a:cs typeface="Vrinda" panose="020B0502040204020203" pitchFamily="34"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n-IN" sz="24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While designing the curriculum, it must be kept in mind that the subject matter of various subjects has some relation to each other so that they help the child eventually.</a:t>
            </a:r>
            <a:endParaRPr lang="en-IN" sz="2400" dirty="0">
              <a:effectLst/>
              <a:latin typeface="Calibri" panose="020F0502020204030204" pitchFamily="34" charset="0"/>
              <a:ea typeface="Calibri" panose="020F0502020204030204" pitchFamily="34" charset="0"/>
              <a:cs typeface="Vrinda" panose="020B0502040204020203" pitchFamily="34" charset="0"/>
            </a:endParaRPr>
          </a:p>
          <a:p>
            <a:pPr marL="0" indent="0">
              <a:buNone/>
            </a:pPr>
            <a:endParaRPr lang="en-IN" dirty="0"/>
          </a:p>
        </p:txBody>
      </p:sp>
    </p:spTree>
    <p:extLst>
      <p:ext uri="{BB962C8B-B14F-4D97-AF65-F5344CB8AC3E}">
        <p14:creationId xmlns:p14="http://schemas.microsoft.com/office/powerpoint/2010/main" val="20285010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2EA09-5B8B-9E76-C092-97B2C417996E}"/>
              </a:ext>
            </a:extLst>
          </p:cNvPr>
          <p:cNvSpPr>
            <a:spLocks noGrp="1"/>
          </p:cNvSpPr>
          <p:nvPr>
            <p:ph type="title"/>
          </p:nvPr>
        </p:nvSpPr>
        <p:spPr/>
        <p:txBody>
          <a:bodyPr>
            <a:normAutofit/>
          </a:bodyPr>
          <a:lstStyle/>
          <a:p>
            <a:r>
              <a:rPr lang="en-IN" sz="2800" dirty="0">
                <a:solidFill>
                  <a:srgbClr val="3A3A3A"/>
                </a:solidFill>
                <a:effectLst/>
                <a:latin typeface="Merriweather" panose="00000500000000000000" pitchFamily="2" charset="0"/>
                <a:ea typeface="Calibri" panose="020F0502020204030204" pitchFamily="34" charset="0"/>
                <a:cs typeface="Vrinda" panose="020B0502040204020203" pitchFamily="34" charset="0"/>
              </a:rPr>
              <a:t>The principle of practical work</a:t>
            </a:r>
            <a:endParaRPr lang="en-IN" sz="4800" dirty="0"/>
          </a:p>
        </p:txBody>
      </p:sp>
      <p:sp>
        <p:nvSpPr>
          <p:cNvPr id="3" name="Content Placeholder 2">
            <a:extLst>
              <a:ext uri="{FF2B5EF4-FFF2-40B4-BE49-F238E27FC236}">
                <a16:creationId xmlns:a16="http://schemas.microsoft.com/office/drawing/2014/main" id="{59ADBC5E-12FB-8C6C-0A73-53E16EF68D54}"/>
              </a:ext>
            </a:extLst>
          </p:cNvPr>
          <p:cNvSpPr>
            <a:spLocks noGrp="1"/>
          </p:cNvSpPr>
          <p:nvPr>
            <p:ph idx="1"/>
          </p:nvPr>
        </p:nvSpPr>
        <p:spPr/>
        <p:txBody>
          <a:bodyPr>
            <a:normAutofit/>
          </a:bodyPr>
          <a:lstStyle/>
          <a:p>
            <a:r>
              <a:rPr lang="en-US" sz="2400" dirty="0"/>
              <a:t>Children are very active by nature.</a:t>
            </a:r>
          </a:p>
          <a:p>
            <a:r>
              <a:rPr lang="en-US" sz="2400" dirty="0"/>
              <a:t>They like new things and can learn more by doing or by activity method.</a:t>
            </a:r>
          </a:p>
          <a:p>
            <a:pPr marL="0" indent="0">
              <a:buNone/>
            </a:pPr>
            <a:r>
              <a:rPr lang="en-US" sz="2400" dirty="0"/>
              <a:t>Therefore, curriculum should be designed in such a way that it provides maximum opportunity to the child for practical work with the help of concrete things. </a:t>
            </a:r>
          </a:p>
          <a:p>
            <a:pPr marL="0" indent="0">
              <a:buNone/>
            </a:pPr>
            <a:endParaRPr lang="en-IN" sz="1600" dirty="0"/>
          </a:p>
        </p:txBody>
      </p:sp>
    </p:spTree>
    <p:extLst>
      <p:ext uri="{BB962C8B-B14F-4D97-AF65-F5344CB8AC3E}">
        <p14:creationId xmlns:p14="http://schemas.microsoft.com/office/powerpoint/2010/main" val="31413346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19</TotalTime>
  <Words>761</Words>
  <Application>Microsoft Office PowerPoint</Application>
  <PresentationFormat>Widescreen</PresentationFormat>
  <Paragraphs>49</Paragraphs>
  <Slides>17</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17</vt:i4>
      </vt:variant>
    </vt:vector>
  </HeadingPairs>
  <TitlesOfParts>
    <vt:vector size="27" baseType="lpstr">
      <vt:lpstr>Arial</vt:lpstr>
      <vt:lpstr>Calibri</vt:lpstr>
      <vt:lpstr>Calibri Light</vt:lpstr>
      <vt:lpstr>Merriweather</vt:lpstr>
      <vt:lpstr>Symbol</vt:lpstr>
      <vt:lpstr>Times New Roman</vt:lpstr>
      <vt:lpstr>Times-Roman</vt:lpstr>
      <vt:lpstr>Trebuchet MS</vt:lpstr>
      <vt:lpstr>Wingdings 3</vt:lpstr>
      <vt:lpstr>Facet</vt:lpstr>
      <vt:lpstr>Principles of curriculum construction </vt:lpstr>
      <vt:lpstr>PowerPoint Presentation</vt:lpstr>
      <vt:lpstr>PowerPoint Presentation</vt:lpstr>
      <vt:lpstr>Suitability to the age and mental level of the children</vt:lpstr>
      <vt:lpstr>According to the specific interests of students </vt:lpstr>
      <vt:lpstr>The curriculum should be environmentally centered</vt:lpstr>
      <vt:lpstr>The principle of the comprehensive curriculum</vt:lpstr>
      <vt:lpstr>Principle of co-relation</vt:lpstr>
      <vt:lpstr>The principle of practical work</vt:lpstr>
      <vt:lpstr>Principle of flexibility</vt:lpstr>
      <vt:lpstr>Principle of forward-looking</vt:lpstr>
      <vt:lpstr>The principle of consultation with teachers</vt:lpstr>
      <vt:lpstr>The principle of the joint venture</vt:lpstr>
      <vt:lpstr>PowerPoint Presentation</vt:lpstr>
      <vt:lpstr>The principle of availability of time and other resources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curriculum construction, </dc:title>
  <dc:creator>Uttam Das</dc:creator>
  <cp:lastModifiedBy>Uttam Das</cp:lastModifiedBy>
  <cp:revision>24</cp:revision>
  <dcterms:created xsi:type="dcterms:W3CDTF">2022-11-13T16:26:36Z</dcterms:created>
  <dcterms:modified xsi:type="dcterms:W3CDTF">2022-11-13T16:46:22Z</dcterms:modified>
</cp:coreProperties>
</file>