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DD5A96E-A041-4D7E-8B1F-A09B29A25784}" type="datetimeFigureOut">
              <a:rPr lang="en-US" smtClean="0"/>
              <a:pPr/>
              <a:t>10/8/2018</a:t>
            </a:fld>
            <a:endParaRPr lang="en-IN" dirty="0"/>
          </a:p>
        </p:txBody>
      </p:sp>
      <p:sp>
        <p:nvSpPr>
          <p:cNvPr id="17" name="Footer Placeholder 16"/>
          <p:cNvSpPr>
            <a:spLocks noGrp="1"/>
          </p:cNvSpPr>
          <p:nvPr>
            <p:ph type="ftr" sz="quarter" idx="11"/>
          </p:nvPr>
        </p:nvSpPr>
        <p:spPr/>
        <p:txBody>
          <a:bodyPr/>
          <a:lstStyle/>
          <a:p>
            <a:endParaRPr lang="en-IN"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E25885A5-4B5C-4295-A17A-E7AD48828CE6}" type="slidenum">
              <a:rPr lang="en-IN" smtClean="0"/>
              <a:pPr/>
              <a:t>‹#›</a:t>
            </a:fld>
            <a:endParaRPr lang="en-IN"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D5A96E-A041-4D7E-8B1F-A09B29A25784}" type="datetimeFigureOut">
              <a:rPr lang="en-US" smtClean="0"/>
              <a:pPr/>
              <a:t>10/8/2018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E25885A5-4B5C-4295-A17A-E7AD48828CE6}"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D5A96E-A041-4D7E-8B1F-A09B29A25784}" type="datetimeFigureOut">
              <a:rPr lang="en-US" smtClean="0"/>
              <a:pPr/>
              <a:t>10/8/2018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E25885A5-4B5C-4295-A17A-E7AD48828CE6}"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DD5A96E-A041-4D7E-8B1F-A09B29A25784}" type="datetimeFigureOut">
              <a:rPr lang="en-US" smtClean="0"/>
              <a:pPr/>
              <a:t>10/8/2018</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E25885A5-4B5C-4295-A17A-E7AD48828CE6}" type="slidenum">
              <a:rPr lang="en-IN" smtClean="0"/>
              <a:pPr/>
              <a:t>‹#›</a:t>
            </a:fld>
            <a:endParaRPr lang="en-IN"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D5A96E-A041-4D7E-8B1F-A09B29A25784}" type="datetimeFigureOut">
              <a:rPr lang="en-US" smtClean="0"/>
              <a:pPr/>
              <a:t>10/8/2018</a:t>
            </a:fld>
            <a:endParaRPr lang="en-IN" dirty="0"/>
          </a:p>
        </p:txBody>
      </p:sp>
      <p:sp>
        <p:nvSpPr>
          <p:cNvPr id="5" name="Footer Placeholder 4"/>
          <p:cNvSpPr>
            <a:spLocks noGrp="1"/>
          </p:cNvSpPr>
          <p:nvPr>
            <p:ph type="ftr" sz="quarter" idx="11"/>
          </p:nvPr>
        </p:nvSpPr>
        <p:spPr>
          <a:xfrm>
            <a:off x="800100" y="6172200"/>
            <a:ext cx="4000500" cy="457200"/>
          </a:xfrm>
        </p:spPr>
        <p:txBody>
          <a:bodyPr/>
          <a:lstStyle/>
          <a:p>
            <a:endParaRPr lang="en-IN"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E25885A5-4B5C-4295-A17A-E7AD48828CE6}" type="slidenum">
              <a:rPr lang="en-IN" smtClean="0"/>
              <a:pPr/>
              <a:t>‹#›</a:t>
            </a:fld>
            <a:endParaRPr lang="en-IN"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DD5A96E-A041-4D7E-8B1F-A09B29A25784}" type="datetimeFigureOut">
              <a:rPr lang="en-US" smtClean="0"/>
              <a:pPr/>
              <a:t>10/8/2018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E25885A5-4B5C-4295-A17A-E7AD48828CE6}" type="slidenum">
              <a:rPr lang="en-IN" smtClean="0"/>
              <a:pPr/>
              <a:t>‹#›</a:t>
            </a:fld>
            <a:endParaRPr lang="en-IN"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DD5A96E-A041-4D7E-8B1F-A09B29A25784}" type="datetimeFigureOut">
              <a:rPr lang="en-US" smtClean="0"/>
              <a:pPr/>
              <a:t>10/8/2018</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E25885A5-4B5C-4295-A17A-E7AD48828CE6}" type="slidenum">
              <a:rPr lang="en-IN" smtClean="0"/>
              <a:pPr/>
              <a:t>‹#›</a:t>
            </a:fld>
            <a:endParaRPr lang="en-IN"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DD5A96E-A041-4D7E-8B1F-A09B29A25784}" type="datetimeFigureOut">
              <a:rPr lang="en-US" smtClean="0"/>
              <a:pPr/>
              <a:t>10/8/2018</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E25885A5-4B5C-4295-A17A-E7AD48828CE6}"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D5A96E-A041-4D7E-8B1F-A09B29A25784}" type="datetimeFigureOut">
              <a:rPr lang="en-US" smtClean="0"/>
              <a:pPr/>
              <a:t>10/8/2018</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E25885A5-4B5C-4295-A17A-E7AD48828CE6}"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D5A96E-A041-4D7E-8B1F-A09B29A25784}" type="datetimeFigureOut">
              <a:rPr lang="en-US" smtClean="0"/>
              <a:pPr/>
              <a:t>10/8/2018</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E25885A5-4B5C-4295-A17A-E7AD48828CE6}" type="slidenum">
              <a:rPr lang="en-IN" smtClean="0"/>
              <a:pPr/>
              <a:t>‹#›</a:t>
            </a:fld>
            <a:endParaRPr lang="en-IN"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D5A96E-A041-4D7E-8B1F-A09B29A25784}" type="datetimeFigureOut">
              <a:rPr lang="en-US" smtClean="0"/>
              <a:pPr/>
              <a:t>10/8/2018</a:t>
            </a:fld>
            <a:endParaRPr lang="en-IN" dirty="0"/>
          </a:p>
        </p:txBody>
      </p:sp>
      <p:sp>
        <p:nvSpPr>
          <p:cNvPr id="6" name="Footer Placeholder 5"/>
          <p:cNvSpPr>
            <a:spLocks noGrp="1"/>
          </p:cNvSpPr>
          <p:nvPr>
            <p:ph type="ftr" sz="quarter" idx="11"/>
          </p:nvPr>
        </p:nvSpPr>
        <p:spPr>
          <a:xfrm>
            <a:off x="914400" y="6172200"/>
            <a:ext cx="3886200" cy="457200"/>
          </a:xfrm>
        </p:spPr>
        <p:txBody>
          <a:bodyPr/>
          <a:lstStyle/>
          <a:p>
            <a:endParaRPr lang="en-IN" dirty="0"/>
          </a:p>
        </p:txBody>
      </p:sp>
      <p:sp>
        <p:nvSpPr>
          <p:cNvPr id="7" name="Slide Number Placeholder 6"/>
          <p:cNvSpPr>
            <a:spLocks noGrp="1"/>
          </p:cNvSpPr>
          <p:nvPr>
            <p:ph type="sldNum" sz="quarter" idx="12"/>
          </p:nvPr>
        </p:nvSpPr>
        <p:spPr>
          <a:xfrm>
            <a:off x="146304" y="6208776"/>
            <a:ext cx="457200" cy="457200"/>
          </a:xfrm>
        </p:spPr>
        <p:txBody>
          <a:bodyPr/>
          <a:lstStyle/>
          <a:p>
            <a:fld id="{E25885A5-4B5C-4295-A17A-E7AD48828CE6}" type="slidenum">
              <a:rPr lang="en-IN" smtClean="0"/>
              <a:pPr/>
              <a:t>‹#›</a:t>
            </a:fld>
            <a:endParaRPr lang="en-IN"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DD5A96E-A041-4D7E-8B1F-A09B29A25784}" type="datetimeFigureOut">
              <a:rPr lang="en-US" smtClean="0"/>
              <a:pPr/>
              <a:t>10/8/2018</a:t>
            </a:fld>
            <a:endParaRPr lang="en-IN"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IN"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25885A5-4B5C-4295-A17A-E7AD48828CE6}" type="slidenum">
              <a:rPr lang="en-IN" smtClean="0"/>
              <a:pPr/>
              <a:t>‹#›</a:t>
            </a:fld>
            <a:endParaRPr lang="en-IN"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IN" sz="5400" dirty="0" smtClean="0"/>
              <a:t>Paper-13-d</a:t>
            </a:r>
          </a:p>
          <a:p>
            <a:r>
              <a:rPr lang="en-IN" sz="5400" dirty="0" smtClean="0"/>
              <a:t>Unit-1</a:t>
            </a:r>
            <a:endParaRPr lang="en-IN" sz="5400" dirty="0"/>
          </a:p>
        </p:txBody>
      </p:sp>
      <p:sp>
        <p:nvSpPr>
          <p:cNvPr id="2" name="Title 1"/>
          <p:cNvSpPr>
            <a:spLocks noGrp="1"/>
          </p:cNvSpPr>
          <p:nvPr>
            <p:ph type="ctrTitle"/>
          </p:nvPr>
        </p:nvSpPr>
        <p:spPr/>
        <p:txBody>
          <a:bodyPr>
            <a:normAutofit/>
          </a:bodyPr>
          <a:lstStyle/>
          <a:p>
            <a:r>
              <a:rPr lang="en-IN" dirty="0" smtClean="0"/>
              <a:t>Pupil Teacher system (1801-1882).</a:t>
            </a:r>
            <a:br>
              <a:rPr lang="en-IN" dirty="0" smtClean="0"/>
            </a:br>
            <a:endParaRPr lang="en-IN"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IN" dirty="0"/>
          </a:p>
        </p:txBody>
      </p:sp>
      <p:sp>
        <p:nvSpPr>
          <p:cNvPr id="3" name="Content Placeholder 2"/>
          <p:cNvSpPr>
            <a:spLocks noGrp="1"/>
          </p:cNvSpPr>
          <p:nvPr>
            <p:ph sz="quarter" idx="1"/>
          </p:nvPr>
        </p:nvSpPr>
        <p:spPr/>
        <p:txBody>
          <a:bodyPr>
            <a:normAutofit/>
          </a:bodyPr>
          <a:lstStyle/>
          <a:p>
            <a:pPr marL="571500" indent="-571500">
              <a:buAutoNum type="romanLcParenR"/>
            </a:pPr>
            <a:r>
              <a:rPr lang="en-IN" sz="4000" dirty="0" smtClean="0"/>
              <a:t>Attempts to Danish Missionaries.</a:t>
            </a:r>
          </a:p>
          <a:p>
            <a:pPr marL="571500" indent="-571500">
              <a:buAutoNum type="romanLcParenR"/>
            </a:pPr>
            <a:r>
              <a:rPr lang="en-IN" sz="4000" dirty="0" smtClean="0"/>
              <a:t>Wood’s despatch (1854).</a:t>
            </a:r>
          </a:p>
          <a:p>
            <a:pPr marL="571500" indent="-571500">
              <a:buAutoNum type="romanLcParenR"/>
            </a:pPr>
            <a:r>
              <a:rPr lang="en-IN" sz="4000" dirty="0" smtClean="0"/>
              <a:t>Lord Stanley Despatch (1859).</a:t>
            </a:r>
          </a:p>
          <a:p>
            <a:pPr marL="571500" indent="-571500">
              <a:buNone/>
            </a:pPr>
            <a:endParaRPr lang="en-IN" sz="40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Attempts to Danish Missionaries</a:t>
            </a:r>
            <a:endParaRPr lang="en-IN" dirty="0"/>
          </a:p>
        </p:txBody>
      </p:sp>
      <p:sp>
        <p:nvSpPr>
          <p:cNvPr id="3" name="Content Placeholder 2"/>
          <p:cNvSpPr>
            <a:spLocks noGrp="1"/>
          </p:cNvSpPr>
          <p:nvPr>
            <p:ph sz="quarter" idx="1"/>
          </p:nvPr>
        </p:nvSpPr>
        <p:spPr/>
        <p:txBody>
          <a:bodyPr>
            <a:normAutofit fontScale="77500" lnSpcReduction="20000"/>
          </a:bodyPr>
          <a:lstStyle/>
          <a:p>
            <a:pPr>
              <a:buNone/>
            </a:pPr>
            <a:r>
              <a:rPr lang="en-IN" dirty="0" smtClean="0"/>
              <a:t>William Carey, who was a Danish Missionary, established a normal training school in 1802 at Serampur near Calcutta in west Bengal. In Madras Dr. Andrew Bell started the experiment of missionary system which formed the basic of teacher training programme for the time being. It was used in England and known as Bell-Lancaster system. Mr. Campbell, collector of Bellary, in his minute dated 17</a:t>
            </a:r>
            <a:r>
              <a:rPr lang="en-IN" baseline="30000" dirty="0" smtClean="0"/>
              <a:t>th</a:t>
            </a:r>
            <a:r>
              <a:rPr lang="en-IN" dirty="0" smtClean="0"/>
              <a:t> August 1823, commended this system by which the more advanced scholars were asked to teach the less advanced and this was received in England. Thereafter, Calcutta school society was established in 1819 and got a grant of Rs. 500 per month from the Board of directors in early 1825 for the training of teachers of native schools. The Calcutta Ladies society also organized a training class for women teacher in 1828 in the Calcutta Central School for Girls. By now, need for systematic training teachers began to be realized by educational societies in the 3</a:t>
            </a:r>
            <a:r>
              <a:rPr lang="en-IN" baseline="30000" dirty="0" smtClean="0"/>
              <a:t>rd</a:t>
            </a:r>
            <a:r>
              <a:rPr lang="en-IN" dirty="0" smtClean="0"/>
              <a:t> decade of the 19</a:t>
            </a:r>
            <a:r>
              <a:rPr lang="en-IN" baseline="30000" dirty="0" smtClean="0"/>
              <a:t>th</a:t>
            </a:r>
            <a:r>
              <a:rPr lang="en-IN" dirty="0" smtClean="0"/>
              <a:t> century in the presidencies of Calcutta, Bombay and Madras. The native education society of Bombay, for instance, trained 24 teachers for the primary school in 1826 and a training class was started at Elphinston Institution in 1829 as primary school increased.</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Wood’s despatch (1854).</a:t>
            </a:r>
            <a:br>
              <a:rPr lang="en-IN" dirty="0" smtClean="0"/>
            </a:br>
            <a:endParaRPr lang="en-IN" dirty="0"/>
          </a:p>
        </p:txBody>
      </p:sp>
      <p:sp>
        <p:nvSpPr>
          <p:cNvPr id="3" name="Content Placeholder 2"/>
          <p:cNvSpPr>
            <a:spLocks noGrp="1"/>
          </p:cNvSpPr>
          <p:nvPr>
            <p:ph sz="quarter" idx="1"/>
          </p:nvPr>
        </p:nvSpPr>
        <p:spPr>
          <a:xfrm>
            <a:off x="457200" y="1000108"/>
            <a:ext cx="8229600" cy="5857892"/>
          </a:xfrm>
        </p:spPr>
        <p:txBody>
          <a:bodyPr>
            <a:normAutofit/>
          </a:bodyPr>
          <a:lstStyle/>
          <a:p>
            <a:pPr>
              <a:buNone/>
            </a:pPr>
            <a:r>
              <a:rPr lang="en-IN" dirty="0" smtClean="0"/>
              <a:t>During the 19</a:t>
            </a:r>
            <a:r>
              <a:rPr lang="en-IN" baseline="30000" dirty="0" smtClean="0"/>
              <a:t>th</a:t>
            </a:r>
            <a:r>
              <a:rPr lang="en-IN" dirty="0" smtClean="0"/>
              <a:t> century, structure of the modern education system developed and so did of the teacher preparation. Wood Despatch which known as ‘Megna Charta’ of English education advocated the need of establishing teacher training institution by given stipends to student teacher. As a result, there are 106 normal schools established in the country and in total 38886 pupils teacher were getting training in the normal schools. </a:t>
            </a:r>
          </a:p>
          <a:p>
            <a:pPr>
              <a:buNone/>
            </a:pPr>
            <a:r>
              <a:rPr lang="en-IN" dirty="0" smtClean="0"/>
              <a:t>The Wood Despatch stands that------ ‘‘our present aim should be to improve the teachers whom we find in profession. They should be encouraged to attend the normal schools and classes which may thereafter instituted for this class of teachers. We desire to see the establishment with as little days as possible of training schools and classes for master in each presidency in India.’’</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Lord Stanley Despatch (1859)</a:t>
            </a:r>
            <a:endParaRPr lang="en-IN" dirty="0"/>
          </a:p>
        </p:txBody>
      </p:sp>
      <p:sp>
        <p:nvSpPr>
          <p:cNvPr id="3" name="Content Placeholder 2"/>
          <p:cNvSpPr>
            <a:spLocks noGrp="1"/>
          </p:cNvSpPr>
          <p:nvPr>
            <p:ph sz="quarter" idx="1"/>
          </p:nvPr>
        </p:nvSpPr>
        <p:spPr/>
        <p:txBody>
          <a:bodyPr>
            <a:normAutofit lnSpcReduction="10000"/>
          </a:bodyPr>
          <a:lstStyle/>
          <a:p>
            <a:r>
              <a:rPr lang="en-IN" dirty="0" smtClean="0"/>
              <a:t>In 1859, Stanely Despatch emphasized the need of the teacher training. As a result , in 1882, the number of normal school rose to 106. 15 training institutions were exclusively meant for women. For the training of secondary school teacher training classes were added to following schools----</a:t>
            </a:r>
          </a:p>
          <a:p>
            <a:pPr marL="514350" indent="-514350">
              <a:buAutoNum type="alphaLcParenR"/>
            </a:pPr>
            <a:r>
              <a:rPr lang="en-IN" dirty="0" smtClean="0"/>
              <a:t>Government Normal School, Madras (1856).</a:t>
            </a:r>
          </a:p>
          <a:p>
            <a:pPr marL="514350" indent="-514350">
              <a:buAutoNum type="alphaLcParenR"/>
            </a:pPr>
            <a:r>
              <a:rPr lang="en-IN" dirty="0" smtClean="0"/>
              <a:t>Central Training School, Lahore (1877).</a:t>
            </a:r>
          </a:p>
          <a:p>
            <a:pPr marL="514350" indent="-514350">
              <a:buAutoNum type="alphaLcParenR"/>
            </a:pPr>
            <a:endParaRPr lang="en-IN" dirty="0" smtClean="0"/>
          </a:p>
          <a:p>
            <a:pPr marL="514350" indent="-514350">
              <a:buNone/>
            </a:pPr>
            <a:r>
              <a:rPr lang="en-IN" dirty="0" smtClean="0"/>
              <a:t>      In 1886, secondary school teacher first training was set up in Madras. Along with this in Nagpur Training School Secondary Education Department was opened in 1889.</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normAutofit/>
          </a:bodyPr>
          <a:lstStyle/>
          <a:p>
            <a:pPr>
              <a:buNone/>
            </a:pPr>
            <a:endParaRPr lang="en-IN" sz="6600" dirty="0" smtClean="0"/>
          </a:p>
          <a:p>
            <a:pPr>
              <a:buNone/>
            </a:pPr>
            <a:r>
              <a:rPr lang="en-IN" sz="6600" smtClean="0"/>
              <a:t>         Thank </a:t>
            </a:r>
            <a:r>
              <a:rPr lang="en-IN" sz="6600" dirty="0" smtClean="0"/>
              <a:t>You</a:t>
            </a:r>
            <a:endParaRPr lang="en-IN" sz="66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112</TotalTime>
  <Words>508</Words>
  <Application>Microsoft Office PowerPoint</Application>
  <PresentationFormat>On-screen Show (4:3)</PresentationFormat>
  <Paragraphs>19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Equity</vt:lpstr>
      <vt:lpstr>Pupil Teacher system (1801-1882). </vt:lpstr>
      <vt:lpstr>Slide 2</vt:lpstr>
      <vt:lpstr>Attempts to Danish Missionaries</vt:lpstr>
      <vt:lpstr>Wood’s despatch (1854). </vt:lpstr>
      <vt:lpstr>Lord Stanley Despatch (1859)</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Pupil Teacher system (1801-1882). </dc:title>
  <dc:creator>Uttam</dc:creator>
  <cp:lastModifiedBy>Uttam</cp:lastModifiedBy>
  <cp:revision>21</cp:revision>
  <dcterms:created xsi:type="dcterms:W3CDTF">2018-09-21T05:43:13Z</dcterms:created>
  <dcterms:modified xsi:type="dcterms:W3CDTF">2018-10-08T07:40:28Z</dcterms:modified>
</cp:coreProperties>
</file>