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73" r:id="rId4"/>
    <p:sldId id="280" r:id="rId5"/>
    <p:sldId id="281" r:id="rId6"/>
    <p:sldId id="282" r:id="rId7"/>
    <p:sldId id="276" r:id="rId8"/>
    <p:sldId id="277" r:id="rId9"/>
    <p:sldId id="278" r:id="rId10"/>
    <p:sldId id="279" r:id="rId11"/>
    <p:sldId id="274" r:id="rId12"/>
    <p:sldId id="275" r:id="rId13"/>
    <p:sldId id="283" r:id="rId14"/>
    <p:sldId id="284" r:id="rId15"/>
    <p:sldId id="285" r:id="rId16"/>
    <p:sldId id="286"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3" d="100"/>
          <a:sy n="63" d="100"/>
        </p:scale>
        <p:origin x="67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5DDACBD-5CB2-4206-ABBC-035A40C64CAB}" type="datetimeFigureOut">
              <a:rPr lang="en-US" smtClean="0"/>
              <a:pPr/>
              <a:t>3/17/2023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BCAE90-3A29-4B81-9412-9E6D00DAB913}" type="slidenum">
              <a:rPr lang="en-IN" smtClean="0"/>
              <a:pPr/>
              <a:t>‹#›</a:t>
            </a:fld>
            <a:endParaRPr lang="en-IN"/>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DDACBD-5CB2-4206-ABBC-035A40C64CAB}" type="datetimeFigureOut">
              <a:rPr lang="en-US" smtClean="0"/>
              <a:pPr/>
              <a:t>3/17/2023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DDACBD-5CB2-4206-ABBC-035A40C64CAB}" type="datetimeFigureOut">
              <a:rPr lang="en-US" smtClean="0"/>
              <a:pPr/>
              <a:t>3/17/2023</a:t>
            </a:fld>
            <a:endParaRPr lang="en-IN"/>
          </a:p>
        </p:txBody>
      </p:sp>
      <p:sp>
        <p:nvSpPr>
          <p:cNvPr id="5" name="Footer Placeholder 4"/>
          <p:cNvSpPr>
            <a:spLocks noGrp="1"/>
          </p:cNvSpPr>
          <p:nvPr>
            <p:ph type="ftr" sz="quarter" idx="11"/>
          </p:nvPr>
        </p:nvSpPr>
        <p:spPr>
          <a:xfrm>
            <a:off x="2640597" y="6377459"/>
            <a:ext cx="3836404" cy="365125"/>
          </a:xfrm>
        </p:spPr>
        <p:txBody>
          <a:bodyPr/>
          <a:lstStyle/>
          <a:p>
            <a:endParaRPr lang="en-IN"/>
          </a:p>
        </p:txBody>
      </p:sp>
      <p:sp>
        <p:nvSpPr>
          <p:cNvPr id="6" name="Slide Number Placeholder 5"/>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DDACBD-5CB2-4206-ABBC-035A40C64CAB}" type="datetimeFigureOut">
              <a:rPr lang="en-US" smtClean="0"/>
              <a:pPr/>
              <a:t>3/17/2023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5DDACBD-5CB2-4206-ABBC-035A40C64CAB}" type="datetimeFigureOut">
              <a:rPr lang="en-US" smtClean="0"/>
              <a:pPr/>
              <a:t>3/17/2023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6BCAE90-3A29-4B81-9412-9E6D00DAB913}"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DDACBD-5CB2-4206-ABBC-035A40C64CAB}" type="datetimeFigureOut">
              <a:rPr lang="en-US" smtClean="0"/>
              <a:pPr/>
              <a:t>3/17/2023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DDACBD-5CB2-4206-ABBC-035A40C64CAB}" type="datetimeFigureOut">
              <a:rPr lang="en-US" smtClean="0"/>
              <a:pPr/>
              <a:t>3/17/2023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5DDACBD-5CB2-4206-ABBC-035A40C64CAB}" type="datetimeFigureOut">
              <a:rPr lang="en-US" smtClean="0"/>
              <a:pPr/>
              <a:t>3/17/2023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DACBD-5CB2-4206-ABBC-035A40C64CAB}" type="datetimeFigureOut">
              <a:rPr lang="en-US" smtClean="0"/>
              <a:pPr/>
              <a:t>3/17/2023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6BCAE90-3A29-4B81-9412-9E6D00DAB913}"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5DDACBD-5CB2-4206-ABBC-035A40C64CAB}" type="datetimeFigureOut">
              <a:rPr lang="en-US" smtClean="0"/>
              <a:pPr/>
              <a:t>3/17/2023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6BCAE90-3A29-4B81-9412-9E6D00DAB913}" type="slidenum">
              <a:rPr lang="en-IN" smtClean="0"/>
              <a:pPr/>
              <a:t>‹#›</a:t>
            </a:fld>
            <a:endParaRPr lang="en-IN"/>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5DDACBD-5CB2-4206-ABBC-035A40C64CAB}" type="datetimeFigureOut">
              <a:rPr lang="en-US" smtClean="0"/>
              <a:pPr/>
              <a:t>3/17/2023</a:t>
            </a:fld>
            <a:endParaRPr lang="en-IN"/>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IN"/>
          </a:p>
        </p:txBody>
      </p:sp>
      <p:sp>
        <p:nvSpPr>
          <p:cNvPr id="7" name="Slide Number Placeholder 6"/>
          <p:cNvSpPr>
            <a:spLocks noGrp="1"/>
          </p:cNvSpPr>
          <p:nvPr>
            <p:ph type="sldNum" sz="quarter" idx="12"/>
          </p:nvPr>
        </p:nvSpPr>
        <p:spPr>
          <a:xfrm>
            <a:off x="8339328" y="1170432"/>
            <a:ext cx="733864" cy="201168"/>
          </a:xfrm>
        </p:spPr>
        <p:txBody>
          <a:bodyPr/>
          <a:lstStyle/>
          <a:p>
            <a:fld id="{76BCAE90-3A29-4B81-9412-9E6D00DAB913}"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DDACBD-5CB2-4206-ABBC-035A40C64CAB}" type="datetimeFigureOut">
              <a:rPr lang="en-US" smtClean="0"/>
              <a:pPr/>
              <a:t>3/17/2023</a:t>
            </a:fld>
            <a:endParaRPr lang="en-IN"/>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IN"/>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6BCAE90-3A29-4B81-9412-9E6D00DAB913}"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Behaviouristic and </a:t>
            </a:r>
            <a:r>
              <a:rPr lang="en-IN"/>
              <a:t>structural approach</a:t>
            </a:r>
          </a:p>
        </p:txBody>
      </p:sp>
      <p:sp>
        <p:nvSpPr>
          <p:cNvPr id="3" name="Subtitle 2"/>
          <p:cNvSpPr>
            <a:spLocks noGrp="1"/>
          </p:cNvSpPr>
          <p:nvPr>
            <p:ph type="subTitle" idx="1"/>
          </p:nvPr>
        </p:nvSpPr>
        <p:spPr/>
        <p:txBody>
          <a:bodyPr/>
          <a:lstStyle/>
          <a:p>
            <a:r>
              <a:rPr lang="en-IN" dirty="0"/>
              <a:t>Paper—6-i</a:t>
            </a:r>
          </a:p>
          <a:p>
            <a:r>
              <a:rPr lang="en-IN"/>
              <a:t>Unit-III</a:t>
            </a:r>
            <a:endParaRPr lang="en-IN"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9" name="Picture 3" descr="C:\Users\Uttam\Desktop\daily class\behavioral-psychology-4157183-FINAL-5d8248854be64e34a9f4792179e6c998.png"/>
          <p:cNvPicPr>
            <a:picLocks noChangeAspect="1" noChangeArrowheads="1"/>
          </p:cNvPicPr>
          <p:nvPr/>
        </p:nvPicPr>
        <p:blipFill>
          <a:blip r:embed="rId2"/>
          <a:srcRect/>
          <a:stretch>
            <a:fillRect/>
          </a:stretch>
        </p:blipFill>
        <p:spPr bwMode="auto">
          <a:xfrm>
            <a:off x="0" y="-4510088"/>
            <a:ext cx="10787106" cy="15878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C:\Users\Uttam\Desktop\daily class\image.pn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Uttam\Desktop\daily class\pavlovs-dogs-cc-schedule.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5C91-B077-BCB6-3538-6EC84ACF1135}"/>
              </a:ext>
            </a:extLst>
          </p:cNvPr>
          <p:cNvSpPr>
            <a:spLocks noGrp="1"/>
          </p:cNvSpPr>
          <p:nvPr>
            <p:ph type="title"/>
          </p:nvPr>
        </p:nvSpPr>
        <p:spPr/>
        <p:txBody>
          <a:bodyPr/>
          <a:lstStyle/>
          <a:p>
            <a:r>
              <a:rPr lang="en-IN" dirty="0"/>
              <a:t>Principles </a:t>
            </a:r>
          </a:p>
        </p:txBody>
      </p:sp>
      <p:sp>
        <p:nvSpPr>
          <p:cNvPr id="3" name="Content Placeholder 2">
            <a:extLst>
              <a:ext uri="{FF2B5EF4-FFF2-40B4-BE49-F238E27FC236}">
                <a16:creationId xmlns:a16="http://schemas.microsoft.com/office/drawing/2014/main" id="{119B5CA0-4D96-7933-5CFD-A21F274DF7BD}"/>
              </a:ext>
            </a:extLst>
          </p:cNvPr>
          <p:cNvSpPr>
            <a:spLocks noGrp="1"/>
          </p:cNvSpPr>
          <p:nvPr>
            <p:ph idx="1"/>
          </p:nvPr>
        </p:nvSpPr>
        <p:spPr/>
        <p:txBody>
          <a:bodyPr>
            <a:normAutofit fontScale="70000" lnSpcReduction="20000"/>
          </a:bodyPr>
          <a:lstStyle/>
          <a:p>
            <a:pPr algn="l"/>
            <a:r>
              <a:rPr lang="en-US" b="0" i="0" dirty="0">
                <a:effectLst/>
                <a:latin typeface="Söhne"/>
              </a:rPr>
              <a:t>The behavioral approach in teaching English is based on several key principles that guide the design and implementation of instructional strategies. These principles include:</a:t>
            </a:r>
          </a:p>
          <a:p>
            <a:pPr marL="118872" indent="0" algn="l">
              <a:buNone/>
            </a:pPr>
            <a:endParaRPr lang="en-US" b="0" i="0" dirty="0">
              <a:effectLst/>
              <a:latin typeface="Söhne"/>
            </a:endParaRPr>
          </a:p>
          <a:p>
            <a:pPr marL="118872" indent="0" algn="l">
              <a:buNone/>
            </a:pPr>
            <a:r>
              <a:rPr lang="en-US" b="0" i="0" dirty="0">
                <a:solidFill>
                  <a:srgbClr val="00B050"/>
                </a:solidFill>
                <a:effectLst/>
                <a:latin typeface="Söhne"/>
              </a:rPr>
              <a:t>Reinforcement: </a:t>
            </a:r>
            <a:r>
              <a:rPr lang="en-US" b="0" i="0" dirty="0">
                <a:effectLst/>
                <a:latin typeface="Söhne"/>
              </a:rPr>
              <a:t>This principle involves using positive reinforcement to encourage learners to use correct language and negative reinforcement to discourage incorrect language usage. The goal is to increase the frequency of desired language behaviors while reducing the frequency of undesired language behaviors.</a:t>
            </a:r>
          </a:p>
          <a:p>
            <a:pPr marL="118872" indent="0" algn="l">
              <a:buNone/>
            </a:pPr>
            <a:endParaRPr lang="en-US" b="0" i="0" dirty="0">
              <a:effectLst/>
              <a:latin typeface="Söhne"/>
            </a:endParaRPr>
          </a:p>
          <a:p>
            <a:pPr marL="118872" indent="0" algn="l">
              <a:buNone/>
            </a:pPr>
            <a:r>
              <a:rPr lang="en-US" b="0" i="0" dirty="0">
                <a:solidFill>
                  <a:srgbClr val="00B050"/>
                </a:solidFill>
                <a:effectLst/>
                <a:latin typeface="Söhne"/>
              </a:rPr>
              <a:t>Repetition: </a:t>
            </a:r>
            <a:r>
              <a:rPr lang="en-US" b="0" i="0" dirty="0">
                <a:effectLst/>
                <a:latin typeface="Söhne"/>
              </a:rPr>
              <a:t>This principle emphasizes the importance of repeated exposure to language forms, structures, and vocabulary. The idea is that repeated practice will lead to automaticity, making it easier for learners to use the language correctly and fluently.</a:t>
            </a:r>
          </a:p>
        </p:txBody>
      </p:sp>
    </p:spTree>
    <p:extLst>
      <p:ext uri="{BB962C8B-B14F-4D97-AF65-F5344CB8AC3E}">
        <p14:creationId xmlns:p14="http://schemas.microsoft.com/office/powerpoint/2010/main" val="222121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D5DB4-84ED-DE1B-A57F-ACAA35A1F69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BDE8853-C73A-AEB6-2F77-5CF812F218F0}"/>
              </a:ext>
            </a:extLst>
          </p:cNvPr>
          <p:cNvSpPr>
            <a:spLocks noGrp="1"/>
          </p:cNvSpPr>
          <p:nvPr>
            <p:ph idx="1"/>
          </p:nvPr>
        </p:nvSpPr>
        <p:spPr/>
        <p:txBody>
          <a:bodyPr>
            <a:normAutofit fontScale="92500"/>
          </a:bodyPr>
          <a:lstStyle/>
          <a:p>
            <a:r>
              <a:rPr lang="en-US" b="0" i="0" dirty="0">
                <a:solidFill>
                  <a:srgbClr val="00B050"/>
                </a:solidFill>
                <a:effectLst/>
                <a:latin typeface="Söhne"/>
              </a:rPr>
              <a:t>Shaping: </a:t>
            </a:r>
            <a:r>
              <a:rPr lang="en-US" b="0" i="0" dirty="0">
                <a:effectLst/>
                <a:latin typeface="Söhne"/>
              </a:rPr>
              <a:t>This principle involves breaking down complex language skills into smaller, more manageable tasks. The goal is to build learners' skills gradually by starting with simple tasks and gradually increasing the complexity of the tasks.</a:t>
            </a:r>
          </a:p>
          <a:p>
            <a:r>
              <a:rPr lang="en-US" b="0" i="0" dirty="0">
                <a:solidFill>
                  <a:srgbClr val="00B050"/>
                </a:solidFill>
                <a:effectLst/>
                <a:latin typeface="Söhne"/>
              </a:rPr>
              <a:t>Modeling: </a:t>
            </a:r>
            <a:r>
              <a:rPr lang="en-US" b="0" i="0" dirty="0">
                <a:effectLst/>
                <a:latin typeface="Söhne"/>
              </a:rPr>
              <a:t>This principle involves providing learners with clear examples of correct language usage. The goal is to help learners develop accurate language models that they can emulate.</a:t>
            </a:r>
          </a:p>
          <a:p>
            <a:pPr marL="118872" indent="0">
              <a:buNone/>
            </a:pPr>
            <a:endParaRPr lang="en-IN" dirty="0"/>
          </a:p>
        </p:txBody>
      </p:sp>
    </p:spTree>
    <p:extLst>
      <p:ext uri="{BB962C8B-B14F-4D97-AF65-F5344CB8AC3E}">
        <p14:creationId xmlns:p14="http://schemas.microsoft.com/office/powerpoint/2010/main" val="386488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1ACB-822D-98E0-AD0C-DE2C026695B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7097ADC-CF54-2D7F-B4A3-C0673E3877B5}"/>
              </a:ext>
            </a:extLst>
          </p:cNvPr>
          <p:cNvSpPr>
            <a:spLocks noGrp="1"/>
          </p:cNvSpPr>
          <p:nvPr>
            <p:ph idx="1"/>
          </p:nvPr>
        </p:nvSpPr>
        <p:spPr/>
        <p:txBody>
          <a:bodyPr>
            <a:normAutofit fontScale="77500" lnSpcReduction="20000"/>
          </a:bodyPr>
          <a:lstStyle/>
          <a:p>
            <a:pPr marL="118872" indent="0" algn="l">
              <a:buNone/>
            </a:pPr>
            <a:r>
              <a:rPr lang="en-US" b="0" i="0" dirty="0">
                <a:solidFill>
                  <a:srgbClr val="00B050"/>
                </a:solidFill>
                <a:effectLst/>
                <a:latin typeface="Söhne"/>
              </a:rPr>
              <a:t>Feedback: </a:t>
            </a:r>
            <a:r>
              <a:rPr lang="en-US" b="0" i="0" dirty="0">
                <a:effectLst/>
                <a:latin typeface="Söhne"/>
              </a:rPr>
              <a:t>This principle involves providing learners with immediate and specific feedback on their language usage. The feedback should be focused on both correct and incorrect language usage, with the goal of reinforcing correct usage and correcting errors.</a:t>
            </a:r>
          </a:p>
          <a:p>
            <a:pPr marL="118872" indent="0" algn="l">
              <a:buNone/>
            </a:pPr>
            <a:r>
              <a:rPr lang="en-US" b="0" i="0" dirty="0">
                <a:solidFill>
                  <a:srgbClr val="00B050"/>
                </a:solidFill>
                <a:effectLst/>
                <a:latin typeface="Söhne"/>
              </a:rPr>
              <a:t>Active participation: </a:t>
            </a:r>
            <a:r>
              <a:rPr lang="en-US" b="0" i="0" dirty="0">
                <a:effectLst/>
                <a:latin typeface="Söhne"/>
              </a:rPr>
              <a:t>This principle emphasizes the importance of active participation in the learning process. Learners should be encouraged to engage in activities that require them to use the language actively and creatively.</a:t>
            </a:r>
          </a:p>
          <a:p>
            <a:pPr marL="118872" indent="0" algn="l">
              <a:buNone/>
            </a:pPr>
            <a:r>
              <a:rPr lang="en-US" b="0" i="0" dirty="0">
                <a:solidFill>
                  <a:srgbClr val="00B050"/>
                </a:solidFill>
                <a:effectLst/>
                <a:latin typeface="Söhne"/>
              </a:rPr>
              <a:t>Contextualization: </a:t>
            </a:r>
            <a:r>
              <a:rPr lang="en-US" b="0" i="0" dirty="0">
                <a:effectLst/>
                <a:latin typeface="Söhne"/>
              </a:rPr>
              <a:t>This principle involves placing language learning in meaningful contexts. The goal is to help learners understand how the language is used in real-life situations and to develop the ability to use the language in contextually appropriate ways.</a:t>
            </a:r>
          </a:p>
          <a:p>
            <a:pPr marL="118872" indent="0">
              <a:buNone/>
            </a:pPr>
            <a:endParaRPr lang="en-IN" dirty="0"/>
          </a:p>
        </p:txBody>
      </p:sp>
    </p:spTree>
    <p:extLst>
      <p:ext uri="{BB962C8B-B14F-4D97-AF65-F5344CB8AC3E}">
        <p14:creationId xmlns:p14="http://schemas.microsoft.com/office/powerpoint/2010/main" val="135663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2FD39-FC99-CBA1-1643-0ACF6BC464D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417E1EF-B5A1-8A3F-5942-7F7ABD0275B9}"/>
              </a:ext>
            </a:extLst>
          </p:cNvPr>
          <p:cNvSpPr>
            <a:spLocks noGrp="1"/>
          </p:cNvSpPr>
          <p:nvPr>
            <p:ph idx="1"/>
          </p:nvPr>
        </p:nvSpPr>
        <p:spPr/>
        <p:txBody>
          <a:bodyPr>
            <a:normAutofit/>
          </a:bodyPr>
          <a:lstStyle/>
          <a:p>
            <a:pPr marL="118872" indent="0">
              <a:buNone/>
            </a:pPr>
            <a:r>
              <a:rPr lang="en-IN" sz="6000" dirty="0"/>
              <a:t>Structural Approach</a:t>
            </a:r>
          </a:p>
        </p:txBody>
      </p:sp>
    </p:spTree>
    <p:extLst>
      <p:ext uri="{BB962C8B-B14F-4D97-AF65-F5344CB8AC3E}">
        <p14:creationId xmlns:p14="http://schemas.microsoft.com/office/powerpoint/2010/main" val="112215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descr="C:\Users\Uttam\Downloads\structural-approach-5-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descr="C:\Users\Uttam\Downloads\structural-approach-6-638.jpg"/>
          <p:cNvPicPr>
            <a:picLocks noChangeAspect="1" noChangeArrowheads="1"/>
          </p:cNvPicPr>
          <p:nvPr/>
        </p:nvPicPr>
        <p:blipFill>
          <a:blip r:embed="rId2"/>
          <a:srcRect/>
          <a:stretch>
            <a:fillRect/>
          </a:stretch>
        </p:blipFill>
        <p:spPr bwMode="auto">
          <a:xfrm>
            <a:off x="0" y="214290"/>
            <a:ext cx="9144000" cy="6643709"/>
          </a:xfrm>
          <a:prstGeom prst="rect">
            <a:avLst/>
          </a:prstGeom>
          <a:noFill/>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descr="C:\Users\Uttam\Downloads\structural-approach-7-638.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Uttam\Downloads\structural-approach-3-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descr="C:\Users\Uttam\Downloads\structural-approach-8-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descr="C:\Users\Uttam\Downloads\structural-approach-9-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descr="C:\Users\Uttam\Downloads\structural-approach-10-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C:\Users\Uttam\Downloads\structural-approach-11-638.jpg"/>
          <p:cNvPicPr>
            <a:picLocks noChangeAspect="1" noChangeArrowheads="1"/>
          </p:cNvPicPr>
          <p:nvPr/>
        </p:nvPicPr>
        <p:blipFill>
          <a:blip r:embed="rId2"/>
          <a:srcRect/>
          <a:stretch>
            <a:fillRect/>
          </a:stretch>
        </p:blipFill>
        <p:spPr bwMode="auto">
          <a:xfrm>
            <a:off x="0" y="142852"/>
            <a:ext cx="9144000" cy="6715147"/>
          </a:xfrm>
          <a:prstGeom prst="rect">
            <a:avLst/>
          </a:prstGeom>
          <a:noFill/>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descr="C:\Users\Uttam\Downloads\structural-approach-12-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descr="C:\Users\Uttam\Downloads\structural-approach-13-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descr="C:\Users\Uttam\Downloads\structural-approach-14-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descr="C:\Users\Uttam\Downloads\structural-approach-15-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descr="C:\Users\Uttam\Downloads\structural-approach-16-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descr="C:\Users\Uttam\Downloads\structural-approach-17-63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behavioristic approach</a:t>
            </a:r>
            <a:endParaRPr lang="en-IN" dirty="0"/>
          </a:p>
        </p:txBody>
      </p:sp>
      <p:sp>
        <p:nvSpPr>
          <p:cNvPr id="3" name="Content Placeholder 2"/>
          <p:cNvSpPr>
            <a:spLocks noGrp="1"/>
          </p:cNvSpPr>
          <p:nvPr>
            <p:ph idx="1"/>
          </p:nvPr>
        </p:nvSpPr>
        <p:spPr>
          <a:xfrm>
            <a:off x="0" y="1775191"/>
            <a:ext cx="9036496" cy="4966177"/>
          </a:xfrm>
        </p:spPr>
        <p:txBody>
          <a:bodyPr>
            <a:normAutofit fontScale="85000" lnSpcReduction="20000"/>
          </a:bodyPr>
          <a:lstStyle/>
          <a:p>
            <a:r>
              <a:rPr lang="en-US" dirty="0"/>
              <a:t>The behavioristic approach in teaching English emphasizes the importance of using positive reinforcement to encourage desired behaviors in learners. This approach is based on the principle that learning is an active process that is influenced by the environment and the consequences of actions.</a:t>
            </a:r>
          </a:p>
          <a:p>
            <a:pPr marL="118872" indent="0">
              <a:buNone/>
            </a:pPr>
            <a:endParaRPr lang="en-US" dirty="0"/>
          </a:p>
          <a:p>
            <a:r>
              <a:rPr lang="en-US" dirty="0"/>
              <a:t>In the behavioristic approach, the teacher sets clear goals and expectations for learners, and uses a variety of techniques such as repetition, feedback, and rewards to reinforce desired behaviors. For example, if a student correctly answers a question, the teacher may give them praise or a reward to reinforce that behavior and encourage the student to continue participating.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E82D-64E5-A9E1-513A-4C1B40D0CED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376CCB0-3FDC-1357-5BBF-98FAA3AB3BCF}"/>
              </a:ext>
            </a:extLst>
          </p:cNvPr>
          <p:cNvSpPr>
            <a:spLocks noGrp="1"/>
          </p:cNvSpPr>
          <p:nvPr>
            <p:ph idx="1"/>
          </p:nvPr>
        </p:nvSpPr>
        <p:spPr>
          <a:xfrm>
            <a:off x="0" y="1484783"/>
            <a:ext cx="9144000" cy="5373217"/>
          </a:xfrm>
        </p:spPr>
        <p:txBody>
          <a:bodyPr>
            <a:normAutofit fontScale="85000" lnSpcReduction="10000"/>
          </a:bodyPr>
          <a:lstStyle/>
          <a:p>
            <a:pPr marL="118872" indent="0">
              <a:buNone/>
            </a:pPr>
            <a:endParaRPr lang="en-US" sz="900" dirty="0"/>
          </a:p>
          <a:p>
            <a:r>
              <a:rPr lang="en-US" sz="2800" dirty="0"/>
              <a:t>Another key aspect of the behavioristic approach is the use of drills and repetition to reinforce language patterns and vocabulary. This can include exercises like fill-in-the-blank or multiple-choice questions, where students practice using specific grammatical structures or vocabulary words in context.</a:t>
            </a:r>
          </a:p>
          <a:p>
            <a:endParaRPr lang="en-US" sz="2800" dirty="0"/>
          </a:p>
          <a:p>
            <a:r>
              <a:rPr lang="en-US" sz="2800" dirty="0"/>
              <a:t>The behavioristic approach can be effective in teaching English, especially for learners who are just beginning to acquire the language or who need a structured and predictable learning environment. However, some critics argue that this approach can be overly focused on memorization and may not promote the development of higher-level thinking skills or creativity in language use. Therefore, it is important for teachers to balance the use of behavioristic techniques with other approaches that foster critical thinking, communication, and creativity in language learning.</a:t>
            </a:r>
            <a:endParaRPr lang="en-IN" sz="2800" dirty="0"/>
          </a:p>
        </p:txBody>
      </p:sp>
    </p:spTree>
    <p:extLst>
      <p:ext uri="{BB962C8B-B14F-4D97-AF65-F5344CB8AC3E}">
        <p14:creationId xmlns:p14="http://schemas.microsoft.com/office/powerpoint/2010/main" val="331834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8D94-C4C8-1604-E4A4-5CB245AFD0D5}"/>
              </a:ext>
            </a:extLst>
          </p:cNvPr>
          <p:cNvSpPr>
            <a:spLocks noGrp="1"/>
          </p:cNvSpPr>
          <p:nvPr>
            <p:ph type="title"/>
          </p:nvPr>
        </p:nvSpPr>
        <p:spPr/>
        <p:txBody>
          <a:bodyPr/>
          <a:lstStyle/>
          <a:p>
            <a:r>
              <a:rPr lang="en-IN" dirty="0"/>
              <a:t>objectives</a:t>
            </a:r>
          </a:p>
        </p:txBody>
      </p:sp>
      <p:sp>
        <p:nvSpPr>
          <p:cNvPr id="3" name="Content Placeholder 2">
            <a:extLst>
              <a:ext uri="{FF2B5EF4-FFF2-40B4-BE49-F238E27FC236}">
                <a16:creationId xmlns:a16="http://schemas.microsoft.com/office/drawing/2014/main" id="{641897D1-2C2E-12CA-C69B-BF71D3209F41}"/>
              </a:ext>
            </a:extLst>
          </p:cNvPr>
          <p:cNvSpPr>
            <a:spLocks noGrp="1"/>
          </p:cNvSpPr>
          <p:nvPr>
            <p:ph idx="1"/>
          </p:nvPr>
        </p:nvSpPr>
        <p:spPr>
          <a:xfrm>
            <a:off x="35496" y="1775191"/>
            <a:ext cx="9108504" cy="5082809"/>
          </a:xfrm>
        </p:spPr>
        <p:txBody>
          <a:bodyPr>
            <a:normAutofit fontScale="25000" lnSpcReduction="20000"/>
          </a:bodyPr>
          <a:lstStyle/>
          <a:p>
            <a:pPr algn="l"/>
            <a:r>
              <a:rPr lang="en-US" sz="11200" b="0" i="0" dirty="0">
                <a:solidFill>
                  <a:srgbClr val="374151"/>
                </a:solidFill>
                <a:effectLst/>
                <a:latin typeface="Söhne"/>
              </a:rPr>
              <a:t>The behavioral approach in teaching English is an approach that focuses on observable behaviors, responses, and actions of learners. The primary objective of this approach is to teach English by using a system of reinforcement, feedback, and repetition. Here are some specific objectives of the behavioral approach in teaching English:</a:t>
            </a:r>
          </a:p>
          <a:p>
            <a:pPr marL="118872" indent="0" algn="l">
              <a:buNone/>
            </a:pPr>
            <a:endParaRPr lang="en-US" sz="11200" b="0" i="0" dirty="0">
              <a:solidFill>
                <a:srgbClr val="374151"/>
              </a:solidFill>
              <a:effectLst/>
              <a:latin typeface="Söhne"/>
            </a:endParaRPr>
          </a:p>
          <a:p>
            <a:pPr algn="l">
              <a:buFont typeface="Wingdings" panose="05000000000000000000" pitchFamily="2" charset="2"/>
              <a:buChar char="v"/>
            </a:pPr>
            <a:r>
              <a:rPr lang="en-US" sz="11200" b="0" i="0" dirty="0">
                <a:solidFill>
                  <a:srgbClr val="374151"/>
                </a:solidFill>
                <a:effectLst/>
                <a:latin typeface="Söhne"/>
              </a:rPr>
              <a:t>To develop the learner's ability to speak and write in English accurately and fluently.</a:t>
            </a:r>
          </a:p>
          <a:p>
            <a:pPr algn="l">
              <a:buFont typeface="Wingdings" panose="05000000000000000000" pitchFamily="2" charset="2"/>
              <a:buChar char="v"/>
            </a:pPr>
            <a:r>
              <a:rPr lang="en-US" sz="11200" b="0" i="0" dirty="0">
                <a:solidFill>
                  <a:srgbClr val="374151"/>
                </a:solidFill>
                <a:effectLst/>
                <a:latin typeface="Söhne"/>
              </a:rPr>
              <a:t>To increase the learner's vocabulary by using repetition, rote learning, and memorization techniques.</a:t>
            </a:r>
          </a:p>
          <a:p>
            <a:pPr algn="l">
              <a:buFont typeface="Wingdings" panose="05000000000000000000" pitchFamily="2" charset="2"/>
              <a:buChar char="v"/>
            </a:pPr>
            <a:r>
              <a:rPr lang="en-US" sz="11200" b="0" i="0" dirty="0">
                <a:solidFill>
                  <a:srgbClr val="374151"/>
                </a:solidFill>
                <a:effectLst/>
                <a:latin typeface="Söhne"/>
              </a:rPr>
              <a:t>To reinforce correct language usage and eliminate errors by providing immediate feedback.</a:t>
            </a:r>
          </a:p>
          <a:p>
            <a:pPr marL="118872" indent="0">
              <a:buNone/>
            </a:pPr>
            <a:endParaRPr lang="en-IN" dirty="0"/>
          </a:p>
        </p:txBody>
      </p:sp>
    </p:spTree>
    <p:extLst>
      <p:ext uri="{BB962C8B-B14F-4D97-AF65-F5344CB8AC3E}">
        <p14:creationId xmlns:p14="http://schemas.microsoft.com/office/powerpoint/2010/main" val="64423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233A4-00E1-6ED1-7B3F-127488CDB8B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B52853B-7D6D-ECAC-9EB3-6BC7F6C06EC9}"/>
              </a:ext>
            </a:extLst>
          </p:cNvPr>
          <p:cNvSpPr>
            <a:spLocks noGrp="1"/>
          </p:cNvSpPr>
          <p:nvPr>
            <p:ph idx="1"/>
          </p:nvPr>
        </p:nvSpPr>
        <p:spPr>
          <a:xfrm>
            <a:off x="0" y="1775191"/>
            <a:ext cx="9036496" cy="4966177"/>
          </a:xfrm>
        </p:spPr>
        <p:txBody>
          <a:bodyPr>
            <a:normAutofit lnSpcReduction="10000"/>
          </a:bodyPr>
          <a:lstStyle/>
          <a:p>
            <a:pPr algn="l">
              <a:buFont typeface="Wingdings" panose="05000000000000000000" pitchFamily="2" charset="2"/>
              <a:buChar char="v"/>
            </a:pPr>
            <a:r>
              <a:rPr lang="en-US" b="0" i="0" dirty="0">
                <a:solidFill>
                  <a:srgbClr val="374151"/>
                </a:solidFill>
                <a:effectLst/>
                <a:latin typeface="Söhne"/>
              </a:rPr>
              <a:t>To use positive reinforcement to encourage learners to use English correctly and accurately.</a:t>
            </a:r>
          </a:p>
          <a:p>
            <a:pPr algn="l">
              <a:buFont typeface="Wingdings" panose="05000000000000000000" pitchFamily="2" charset="2"/>
              <a:buChar char="v"/>
            </a:pPr>
            <a:r>
              <a:rPr lang="en-US" b="0" i="0" dirty="0">
                <a:solidFill>
                  <a:srgbClr val="374151"/>
                </a:solidFill>
                <a:effectLst/>
                <a:latin typeface="Söhne"/>
              </a:rPr>
              <a:t>To provide learners with opportunities to practice and apply what they have learned in real-life situations.</a:t>
            </a:r>
          </a:p>
          <a:p>
            <a:pPr algn="l">
              <a:buFont typeface="Wingdings" panose="05000000000000000000" pitchFamily="2" charset="2"/>
              <a:buChar char="v"/>
            </a:pPr>
            <a:r>
              <a:rPr lang="en-US" b="0" i="0" dirty="0">
                <a:solidFill>
                  <a:srgbClr val="374151"/>
                </a:solidFill>
                <a:effectLst/>
                <a:latin typeface="Söhne"/>
              </a:rPr>
              <a:t>To foster the development of the learner's confidence and self-esteem by providing positive feedback and encouragement.</a:t>
            </a:r>
          </a:p>
          <a:p>
            <a:pPr>
              <a:buFont typeface="Wingdings" panose="05000000000000000000" pitchFamily="2" charset="2"/>
              <a:buChar char="v"/>
            </a:pPr>
            <a:r>
              <a:rPr lang="en-US" b="0" i="0" dirty="0">
                <a:solidFill>
                  <a:srgbClr val="374151"/>
                </a:solidFill>
                <a:effectLst/>
                <a:latin typeface="Söhne"/>
              </a:rPr>
              <a:t>To create a supportive and stimulating learning environment that motivates learners to learn and use English.</a:t>
            </a:r>
          </a:p>
          <a:p>
            <a:endParaRPr lang="en-IN" dirty="0"/>
          </a:p>
        </p:txBody>
      </p:sp>
    </p:spTree>
    <p:extLst>
      <p:ext uri="{BB962C8B-B14F-4D97-AF65-F5344CB8AC3E}">
        <p14:creationId xmlns:p14="http://schemas.microsoft.com/office/powerpoint/2010/main" val="17781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descr="C:\Users\Uttam\Desktop\daily class\behaviourism-concept-and-contribution-2-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C:\Users\Uttam\Desktop\daily class\behaviourism-concept-and-contribution-4-638.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4" name="Picture 2" descr="C:\Users\Uttam\Desktop\daily class\behaviourism-concept-and-contribution-5-638.jpg"/>
          <p:cNvPicPr>
            <a:picLocks noChangeAspect="1" noChangeArrowheads="1"/>
          </p:cNvPicPr>
          <p:nvPr/>
        </p:nvPicPr>
        <p:blipFill>
          <a:blip r:embed="rId2"/>
          <a:srcRect/>
          <a:stretch>
            <a:fillRect/>
          </a:stretch>
        </p:blipFill>
        <p:spPr bwMode="auto">
          <a:xfrm>
            <a:off x="0" y="1"/>
            <a:ext cx="9143999"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44</TotalTime>
  <Words>726</Words>
  <Application>Microsoft Office PowerPoint</Application>
  <PresentationFormat>On-screen Show (4:3)</PresentationFormat>
  <Paragraphs>33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Corbel</vt:lpstr>
      <vt:lpstr>Söhne</vt:lpstr>
      <vt:lpstr>Wingdings</vt:lpstr>
      <vt:lpstr>Wingdings 2</vt:lpstr>
      <vt:lpstr>Wingdings 3</vt:lpstr>
      <vt:lpstr>Module</vt:lpstr>
      <vt:lpstr>Behaviouristic and structural approach</vt:lpstr>
      <vt:lpstr>PowerPoint Presentation</vt:lpstr>
      <vt:lpstr>behavioristic approach</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Behaviouristic and structural approach</dc:title>
  <dc:creator>Uttam</dc:creator>
  <cp:lastModifiedBy>Uttam Das</cp:lastModifiedBy>
  <cp:revision>29</cp:revision>
  <dcterms:created xsi:type="dcterms:W3CDTF">2018-09-20T08:22:43Z</dcterms:created>
  <dcterms:modified xsi:type="dcterms:W3CDTF">2023-03-17T08:37:47Z</dcterms:modified>
</cp:coreProperties>
</file>