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D96A5D2-DC2F-4077-821E-68BB1F25F25B}" type="datetimeFigureOut">
              <a:rPr lang="en-US" smtClean="0"/>
              <a:pPr/>
              <a:t>2/21/2019</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2E86E5A-3A36-4F34-A516-92AD34E0C789}"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D96A5D2-DC2F-4077-821E-68BB1F25F25B}" type="datetimeFigureOut">
              <a:rPr lang="en-US" smtClean="0"/>
              <a:pPr/>
              <a:t>2/21/2019</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2E86E5A-3A36-4F34-A516-92AD34E0C789}"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D96A5D2-DC2F-4077-821E-68BB1F25F25B}" type="datetimeFigureOut">
              <a:rPr lang="en-US" smtClean="0"/>
              <a:pPr/>
              <a:t>2/21/2019</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2E86E5A-3A36-4F34-A516-92AD34E0C789}"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D96A5D2-DC2F-4077-821E-68BB1F25F25B}" type="datetimeFigureOut">
              <a:rPr lang="en-US" smtClean="0"/>
              <a:pPr/>
              <a:t>2/21/2019</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2E86E5A-3A36-4F34-A516-92AD34E0C789}"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D96A5D2-DC2F-4077-821E-68BB1F25F25B}" type="datetimeFigureOut">
              <a:rPr lang="en-US" smtClean="0"/>
              <a:pPr/>
              <a:t>2/21/2019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2E86E5A-3A36-4F34-A516-92AD34E0C789}"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D96A5D2-DC2F-4077-821E-68BB1F25F25B}" type="datetimeFigureOut">
              <a:rPr lang="en-US" smtClean="0"/>
              <a:pPr/>
              <a:t>2/21/2019</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2E86E5A-3A36-4F34-A516-92AD34E0C789}"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Planning of Teaching prose </a:t>
            </a:r>
            <a:r>
              <a:rPr lang="en-IN" smtClean="0"/>
              <a:t>and poetry</a:t>
            </a:r>
            <a:endParaRPr lang="en-IN" dirty="0"/>
          </a:p>
        </p:txBody>
      </p:sp>
      <p:sp>
        <p:nvSpPr>
          <p:cNvPr id="3" name="Subtitle 2"/>
          <p:cNvSpPr>
            <a:spLocks noGrp="1"/>
          </p:cNvSpPr>
          <p:nvPr>
            <p:ph type="subTitle" idx="1"/>
          </p:nvPr>
        </p:nvSpPr>
        <p:spPr/>
        <p:txBody>
          <a:bodyPr/>
          <a:lstStyle/>
          <a:p>
            <a:r>
              <a:rPr lang="en-IN" dirty="0" smtClean="0"/>
              <a:t>Paper---6-i</a:t>
            </a:r>
          </a:p>
          <a:p>
            <a:r>
              <a:rPr lang="en-IN" dirty="0" smtClean="0"/>
              <a:t>Unit-III</a:t>
            </a:r>
            <a:endParaRPr lang="en-IN"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Planning of teaching prose</a:t>
            </a:r>
            <a:endParaRPr lang="en-IN" dirty="0"/>
          </a:p>
        </p:txBody>
      </p:sp>
      <p:sp>
        <p:nvSpPr>
          <p:cNvPr id="3" name="Content Placeholder 2"/>
          <p:cNvSpPr>
            <a:spLocks noGrp="1"/>
          </p:cNvSpPr>
          <p:nvPr>
            <p:ph idx="1"/>
          </p:nvPr>
        </p:nvSpPr>
        <p:spPr/>
        <p:txBody>
          <a:bodyPr>
            <a:normAutofit fontScale="85000" lnSpcReduction="10000"/>
          </a:bodyPr>
          <a:lstStyle/>
          <a:p>
            <a:pPr>
              <a:buNone/>
            </a:pPr>
            <a:r>
              <a:rPr lang="en-IN" dirty="0" smtClean="0"/>
              <a:t>We teach prose lessons to develop reading skills. Prose is taught to develop the communicative skills of the learners. Prose is one of the major forms of literature. To learn prose means learn a language pattern. The major aims of teaching prose is to give language control through mastery of structure and vocabulary items besides serving the purpose of improving pupils’ comprehension of a language. Our aim of teaching prose may be modified as the development of the habit of silent fast reading with understanding. the teaching of prose has much importance developing various skills of language learning. The teaching of this technique is thus of immense importance. With the point of view, prose lessons are included in the curriculum.</a:t>
            </a:r>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000" dirty="0" smtClean="0"/>
              <a:t/>
            </a:r>
            <a:br>
              <a:rPr lang="en-IN" sz="2000" dirty="0" smtClean="0"/>
            </a:br>
            <a:r>
              <a:rPr lang="en-IN" sz="2000" dirty="0" smtClean="0"/>
              <a:t/>
            </a:r>
            <a:br>
              <a:rPr lang="en-IN" sz="2000" dirty="0" smtClean="0"/>
            </a:br>
            <a:r>
              <a:rPr lang="en-IN" sz="2000" dirty="0" smtClean="0"/>
              <a:t/>
            </a:r>
            <a:br>
              <a:rPr lang="en-IN" sz="2000" dirty="0" smtClean="0"/>
            </a:br>
            <a:r>
              <a:rPr lang="en-IN" sz="2000" dirty="0" smtClean="0"/>
              <a:t/>
            </a:r>
            <a:br>
              <a:rPr lang="en-IN" sz="2000" dirty="0" smtClean="0"/>
            </a:br>
            <a:r>
              <a:rPr lang="en-IN" sz="2000" dirty="0" smtClean="0"/>
              <a:t/>
            </a:r>
            <a:br>
              <a:rPr lang="en-IN" sz="2000" dirty="0" smtClean="0"/>
            </a:br>
            <a:r>
              <a:rPr lang="en-IN" sz="2000" dirty="0" smtClean="0"/>
              <a:t>According </a:t>
            </a:r>
            <a:r>
              <a:rPr lang="en-IN" sz="2000" dirty="0" smtClean="0"/>
              <a:t>to Herbert, the following should be the five steps for teaching of English prose lesson--------</a:t>
            </a:r>
            <a:br>
              <a:rPr lang="en-IN" sz="2000" dirty="0" smtClean="0"/>
            </a:br>
            <a:endParaRPr lang="en-IN" sz="2000" dirty="0"/>
          </a:p>
        </p:txBody>
      </p:sp>
      <p:sp>
        <p:nvSpPr>
          <p:cNvPr id="3" name="Content Placeholder 2"/>
          <p:cNvSpPr>
            <a:spLocks noGrp="1"/>
          </p:cNvSpPr>
          <p:nvPr>
            <p:ph idx="1"/>
          </p:nvPr>
        </p:nvSpPr>
        <p:spPr/>
        <p:txBody>
          <a:bodyPr>
            <a:normAutofit/>
          </a:bodyPr>
          <a:lstStyle/>
          <a:p>
            <a:r>
              <a:rPr lang="en-IN" b="1" dirty="0" smtClean="0"/>
              <a:t>aims</a:t>
            </a:r>
            <a:r>
              <a:rPr lang="en-IN" dirty="0" smtClean="0"/>
              <a:t>—general and specific.</a:t>
            </a:r>
          </a:p>
          <a:p>
            <a:r>
              <a:rPr lang="en-IN" b="1" dirty="0" smtClean="0"/>
              <a:t>Preparation</a:t>
            </a:r>
            <a:r>
              <a:rPr lang="en-IN" dirty="0" smtClean="0"/>
              <a:t>--- materials aids, previous knowledge, introduction statement of aim.</a:t>
            </a:r>
          </a:p>
          <a:p>
            <a:r>
              <a:rPr lang="en-IN" b="1" dirty="0" smtClean="0"/>
              <a:t>Presentation</a:t>
            </a:r>
            <a:r>
              <a:rPr lang="en-IN" dirty="0" smtClean="0"/>
              <a:t>--- model reading by the teacher, pronunciation drill, loud reading by the pupils, exposition and explanation, silent reading by the students, question for comprehension.</a:t>
            </a:r>
          </a:p>
          <a:p>
            <a:r>
              <a:rPr lang="en-IN" b="1" dirty="0" smtClean="0"/>
              <a:t>Recapitulation</a:t>
            </a:r>
            <a:r>
              <a:rPr lang="en-IN" dirty="0" smtClean="0"/>
              <a:t>--- blackboard works.</a:t>
            </a:r>
          </a:p>
          <a:p>
            <a:r>
              <a:rPr lang="en-IN" b="1" dirty="0" smtClean="0"/>
              <a:t>Assignment</a:t>
            </a:r>
            <a:r>
              <a:rPr lang="en-IN" dirty="0" smtClean="0"/>
              <a:t>--- writing, evaluation, home work.</a:t>
            </a:r>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Planning of teaching of poetry </a:t>
            </a:r>
            <a:endParaRPr lang="en-IN" dirty="0"/>
          </a:p>
        </p:txBody>
      </p:sp>
      <p:sp>
        <p:nvSpPr>
          <p:cNvPr id="3" name="Content Placeholder 2"/>
          <p:cNvSpPr>
            <a:spLocks noGrp="1"/>
          </p:cNvSpPr>
          <p:nvPr>
            <p:ph idx="1"/>
          </p:nvPr>
        </p:nvSpPr>
        <p:spPr/>
        <p:txBody>
          <a:bodyPr>
            <a:normAutofit fontScale="85000" lnSpcReduction="10000"/>
          </a:bodyPr>
          <a:lstStyle/>
          <a:p>
            <a:pPr>
              <a:buNone/>
            </a:pPr>
            <a:r>
              <a:rPr lang="en-IN" dirty="0" smtClean="0"/>
              <a:t>    it is supposed that poetry is to be caught and not to be taught. Poetry also strengthens and enhance the interest, passions and feelings of the pupils. The primary duty of the teacher of poetry is to help the students feel the poem in its totality. The teacher aims at generating the tender emotions and feelings in the students. A good teacher of English poetry should be familiar with the rhythm and intonation pattern of English language. The teacher of poetry shall never be dogmatic and insist that his version is the only right one. In fact, poetry should be taught as one unit or one piece. Success of a lesson of poetry depends on two things---</a:t>
            </a:r>
            <a:r>
              <a:rPr lang="en-IN" b="1" dirty="0" smtClean="0"/>
              <a:t> </a:t>
            </a:r>
            <a:r>
              <a:rPr lang="en-IN" b="1" dirty="0" err="1" smtClean="0"/>
              <a:t>i</a:t>
            </a:r>
            <a:r>
              <a:rPr lang="en-IN" b="1" dirty="0" smtClean="0"/>
              <a:t>) </a:t>
            </a:r>
            <a:r>
              <a:rPr lang="en-IN" dirty="0" smtClean="0"/>
              <a:t>the selection of the poem.</a:t>
            </a:r>
            <a:r>
              <a:rPr lang="en-IN" b="1" dirty="0" smtClean="0"/>
              <a:t> II</a:t>
            </a:r>
            <a:r>
              <a:rPr lang="en-IN" dirty="0" smtClean="0"/>
              <a:t>) the method of teaching of the poetry. The poetry should be taught as a whole, not in parts.</a:t>
            </a:r>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dirty="0" smtClean="0"/>
              <a:t>following are some of the suggested classroom procedures for teaching poems----</a:t>
            </a:r>
            <a:endParaRPr lang="en-IN" sz="3200" dirty="0"/>
          </a:p>
        </p:txBody>
      </p:sp>
      <p:sp>
        <p:nvSpPr>
          <p:cNvPr id="3" name="Content Placeholder 2"/>
          <p:cNvSpPr>
            <a:spLocks noGrp="1"/>
          </p:cNvSpPr>
          <p:nvPr>
            <p:ph idx="1"/>
          </p:nvPr>
        </p:nvSpPr>
        <p:spPr/>
        <p:txBody>
          <a:bodyPr>
            <a:normAutofit/>
          </a:bodyPr>
          <a:lstStyle/>
          <a:p>
            <a:pPr>
              <a:buNone/>
            </a:pPr>
            <a:r>
              <a:rPr lang="en-IN" dirty="0" smtClean="0"/>
              <a:t>   </a:t>
            </a:r>
          </a:p>
          <a:p>
            <a:pPr>
              <a:buFont typeface="Wingdings" pitchFamily="2" charset="2"/>
              <a:buChar char="v"/>
            </a:pPr>
            <a:r>
              <a:rPr lang="en-IN" dirty="0" smtClean="0"/>
              <a:t> preparation.</a:t>
            </a:r>
          </a:p>
          <a:p>
            <a:pPr>
              <a:buFont typeface="Wingdings" pitchFamily="2" charset="2"/>
              <a:buChar char="v"/>
            </a:pPr>
            <a:r>
              <a:rPr lang="en-IN" dirty="0" smtClean="0"/>
              <a:t>Introduction or motivation.</a:t>
            </a:r>
          </a:p>
          <a:p>
            <a:pPr>
              <a:buFont typeface="Wingdings" pitchFamily="2" charset="2"/>
              <a:buChar char="v"/>
            </a:pPr>
            <a:r>
              <a:rPr lang="en-IN" dirty="0" smtClean="0"/>
              <a:t> announcement of aim.</a:t>
            </a:r>
          </a:p>
          <a:p>
            <a:pPr>
              <a:buFont typeface="Wingdings" pitchFamily="2" charset="2"/>
              <a:buChar char="v"/>
            </a:pPr>
            <a:r>
              <a:rPr lang="en-IN" dirty="0" smtClean="0"/>
              <a:t> loud recitation by teacher.</a:t>
            </a:r>
          </a:p>
          <a:p>
            <a:pPr>
              <a:buFont typeface="Wingdings" pitchFamily="2" charset="2"/>
              <a:buChar char="v"/>
            </a:pPr>
            <a:r>
              <a:rPr lang="en-IN" dirty="0" smtClean="0"/>
              <a:t>Silent reading by the pupils.</a:t>
            </a:r>
          </a:p>
          <a:p>
            <a:pPr>
              <a:buFont typeface="Wingdings" pitchFamily="2" charset="2"/>
              <a:buChar char="v"/>
            </a:pPr>
            <a:r>
              <a:rPr lang="en-IN" dirty="0" smtClean="0"/>
              <a:t>Comprehension and appreciation.</a:t>
            </a:r>
          </a:p>
          <a:p>
            <a:pPr>
              <a:buFont typeface="Wingdings" pitchFamily="2" charset="2"/>
              <a:buChar char="v"/>
            </a:pPr>
            <a:r>
              <a:rPr lang="en-IN" dirty="0" smtClean="0"/>
              <a:t> a final readings by the pupils.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Objectives </a:t>
            </a: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To teach the language not the literature.</a:t>
            </a:r>
          </a:p>
          <a:p>
            <a:r>
              <a:rPr lang="en-IN" dirty="0" smtClean="0"/>
              <a:t>Cultivation of emotions.</a:t>
            </a:r>
          </a:p>
          <a:p>
            <a:r>
              <a:rPr lang="en-IN" dirty="0" smtClean="0"/>
              <a:t>Development of the power of imagination, aesthetic sensibilities, literary test etc.</a:t>
            </a:r>
          </a:p>
          <a:p>
            <a:r>
              <a:rPr lang="en-IN" dirty="0" smtClean="0"/>
              <a:t>To give practice of listening to recite a poem.</a:t>
            </a:r>
          </a:p>
          <a:p>
            <a:r>
              <a:rPr lang="en-IN" dirty="0" smtClean="0"/>
              <a:t>To help the students recite a poem in the proper way.</a:t>
            </a:r>
          </a:p>
          <a:p>
            <a:r>
              <a:rPr lang="en-IN" dirty="0" smtClean="0"/>
              <a:t>To make the students understand the beauty of though contained in the poem. Most potent means of awakening a love of the beautiful in thought and language.</a:t>
            </a:r>
          </a:p>
          <a:p>
            <a:r>
              <a:rPr lang="en-IN" dirty="0" smtClean="0"/>
              <a:t>To enable them enjoy music and rhythm of the poem.</a:t>
            </a:r>
          </a:p>
          <a:p>
            <a:r>
              <a:rPr lang="en-IN" dirty="0" smtClean="0"/>
              <a:t>To help them improve their power of imagination.</a:t>
            </a:r>
          </a:p>
          <a:p>
            <a:r>
              <a:rPr lang="en-IN" dirty="0" smtClean="0"/>
              <a:t>To develop love of the students for English language.</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IN" dirty="0" smtClean="0"/>
              <a:t>To make the students familiar with the background of the poem.</a:t>
            </a:r>
          </a:p>
          <a:p>
            <a:r>
              <a:rPr lang="en-IN" dirty="0" smtClean="0"/>
              <a:t> to make the students understand the poem.</a:t>
            </a:r>
          </a:p>
          <a:p>
            <a:r>
              <a:rPr lang="en-IN" dirty="0" smtClean="0"/>
              <a:t> to make the students pick up the structure or pattern of a sentence.</a:t>
            </a:r>
          </a:p>
          <a:p>
            <a:r>
              <a:rPr lang="en-IN" dirty="0" smtClean="0"/>
              <a:t> to help the pupils to appreciate all that is beautiful in nature or life. It should enable the pupil to see the beautiful and the delightful in the poem.</a:t>
            </a:r>
          </a:p>
          <a:p>
            <a:r>
              <a:rPr lang="en-IN" dirty="0" smtClean="0"/>
              <a:t> to preserve a sequence of growth and development in both form and subject that is of greater importance in a continuous course of education.</a:t>
            </a:r>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Steps </a:t>
            </a: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solidFill>
                  <a:schemeClr val="accent4">
                    <a:lumMod val="75000"/>
                  </a:schemeClr>
                </a:solidFill>
              </a:rPr>
              <a:t>Preparation</a:t>
            </a:r>
            <a:r>
              <a:rPr lang="en-IN" dirty="0" smtClean="0"/>
              <a:t>--- material aids, previous knowledge, introduction, statement of aim.</a:t>
            </a:r>
          </a:p>
          <a:p>
            <a:r>
              <a:rPr lang="en-IN" dirty="0" smtClean="0">
                <a:solidFill>
                  <a:schemeClr val="accent4">
                    <a:lumMod val="75000"/>
                  </a:schemeClr>
                </a:solidFill>
              </a:rPr>
              <a:t>Presentation</a:t>
            </a:r>
            <a:r>
              <a:rPr lang="en-IN" dirty="0" smtClean="0"/>
              <a:t>--- meaning of difficult words, model recitation, silent reading, exposition and explanation, comprehension questions, appreciation questions, final model recitation, combined recitation.</a:t>
            </a:r>
          </a:p>
          <a:p>
            <a:r>
              <a:rPr lang="en-IN" dirty="0" smtClean="0">
                <a:solidFill>
                  <a:schemeClr val="accent4">
                    <a:lumMod val="75000"/>
                  </a:schemeClr>
                </a:solidFill>
              </a:rPr>
              <a:t>Assignment</a:t>
            </a:r>
            <a:r>
              <a:rPr lang="en-IN" dirty="0" smtClean="0"/>
              <a:t>.</a:t>
            </a:r>
          </a:p>
          <a:p>
            <a:r>
              <a:rPr lang="en-IN" dirty="0" smtClean="0">
                <a:solidFill>
                  <a:schemeClr val="accent4">
                    <a:lumMod val="75000"/>
                  </a:schemeClr>
                </a:solidFill>
              </a:rPr>
              <a:t>Exposition</a:t>
            </a:r>
            <a:r>
              <a:rPr lang="en-IN" dirty="0" smtClean="0"/>
              <a:t>---- in this stage, the teacher should strive to describe the poem, clarifying the situations. Meanings and references in context including the points of beauty and use of specific words and idioms/phrases.</a:t>
            </a:r>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13800" dirty="0" smtClean="0"/>
              <a:t> Thank you</a:t>
            </a:r>
            <a:endParaRPr lang="en-IN" sz="13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244</TotalTime>
  <Words>709</Words>
  <Application>Microsoft Office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Opulent</vt:lpstr>
      <vt:lpstr>Planning of Teaching prose and poetry</vt:lpstr>
      <vt:lpstr>Planning of teaching prose</vt:lpstr>
      <vt:lpstr>     According to Herbert, the following should be the five steps for teaching of English prose lesson-------- </vt:lpstr>
      <vt:lpstr>Planning of teaching of poetry </vt:lpstr>
      <vt:lpstr>following are some of the suggested classroom procedures for teaching poems----</vt:lpstr>
      <vt:lpstr>Objectives </vt:lpstr>
      <vt:lpstr>Slide 7</vt:lpstr>
      <vt:lpstr>Steps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of Teaching English</dc:title>
  <dc:creator>Uttam</dc:creator>
  <cp:lastModifiedBy>Uttam</cp:lastModifiedBy>
  <cp:revision>35</cp:revision>
  <dcterms:created xsi:type="dcterms:W3CDTF">2018-09-20T08:31:33Z</dcterms:created>
  <dcterms:modified xsi:type="dcterms:W3CDTF">2019-02-21T09:05:18Z</dcterms:modified>
</cp:coreProperties>
</file>