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D6DF52-41C8-49CA-A4D4-2E137E0135C2}" type="datetimeFigureOut">
              <a:rPr lang="en-US" smtClean="0"/>
              <a:pPr/>
              <a:t>5/19/2023</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5F79BD-E200-4F81-B7D2-471DDC7DF346}"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3D6DF52-41C8-49CA-A4D4-2E137E0135C2}" type="datetimeFigureOut">
              <a:rPr lang="en-US" smtClean="0"/>
              <a:pPr/>
              <a:t>5/19/2023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43D6DF52-41C8-49CA-A4D4-2E137E0135C2}" type="datetimeFigureOut">
              <a:rPr lang="en-US" smtClean="0"/>
              <a:pPr/>
              <a:t>5/19/2023</a:t>
            </a:fld>
            <a:endParaRPr lang="en-IN"/>
          </a:p>
        </p:txBody>
      </p:sp>
      <p:sp>
        <p:nvSpPr>
          <p:cNvPr id="5" name="Footer Placeholder 4"/>
          <p:cNvSpPr>
            <a:spLocks noGrp="1"/>
          </p:cNvSpPr>
          <p:nvPr>
            <p:ph type="ftr" sz="quarter" idx="11"/>
          </p:nvPr>
        </p:nvSpPr>
        <p:spPr>
          <a:xfrm>
            <a:off x="457200" y="6556248"/>
            <a:ext cx="3657600" cy="228600"/>
          </a:xfrm>
        </p:spPr>
        <p:txBody>
          <a:bodyPr/>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5F79BD-E200-4F81-B7D2-471DDC7DF346}"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3D6DF52-41C8-49CA-A4D4-2E137E0135C2}" type="datetimeFigureOut">
              <a:rPr lang="en-US" smtClean="0"/>
              <a:pPr/>
              <a:t>5/19/2023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D6DF52-41C8-49CA-A4D4-2E137E0135C2}" type="datetimeFigureOut">
              <a:rPr lang="en-US" smtClean="0"/>
              <a:pPr/>
              <a:t>5/19/2023</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p>
            <a:fld id="{CF5F79BD-E200-4F81-B7D2-471DDC7DF346}"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3D6DF52-41C8-49CA-A4D4-2E137E0135C2}" type="datetimeFigureOut">
              <a:rPr lang="en-US" smtClean="0"/>
              <a:pPr/>
              <a:t>5/19/2023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D6DF52-41C8-49CA-A4D4-2E137E0135C2}" type="datetimeFigureOut">
              <a:rPr lang="en-US" smtClean="0"/>
              <a:pPr/>
              <a:t>5/19/2023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3D6DF52-41C8-49CA-A4D4-2E137E0135C2}" type="datetimeFigureOut">
              <a:rPr lang="en-US" smtClean="0"/>
              <a:pPr/>
              <a:t>5/19/2023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3D6DF52-41C8-49CA-A4D4-2E137E0135C2}" type="datetimeFigureOut">
              <a:rPr lang="en-US" smtClean="0"/>
              <a:pPr/>
              <a:t>5/19/2023</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3D6DF52-41C8-49CA-A4D4-2E137E0135C2}" type="datetimeFigureOut">
              <a:rPr lang="en-US" smtClean="0"/>
              <a:pPr/>
              <a:t>5/19/2023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5F79BD-E200-4F81-B7D2-471DDC7DF346}"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43D6DF52-41C8-49CA-A4D4-2E137E0135C2}" type="datetimeFigureOut">
              <a:rPr lang="en-US" smtClean="0"/>
              <a:pPr/>
              <a:t>5/19/2023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5F79BD-E200-4F81-B7D2-471DDC7DF346}"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D6DF52-41C8-49CA-A4D4-2E137E0135C2}" type="datetimeFigureOut">
              <a:rPr lang="en-US" smtClean="0"/>
              <a:pPr/>
              <a:t>5/19/2023</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5F79BD-E200-4F81-B7D2-471DDC7DF346}"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a:t>Techniques of Teaching English---- Dramatisation, Role play, </a:t>
            </a:r>
            <a:r>
              <a:rPr lang="en-IN"/>
              <a:t>Language Game</a:t>
            </a:r>
            <a:endParaRPr lang="en-IN" dirty="0"/>
          </a:p>
        </p:txBody>
      </p:sp>
      <p:sp>
        <p:nvSpPr>
          <p:cNvPr id="3" name="Subtitle 2"/>
          <p:cNvSpPr>
            <a:spLocks noGrp="1"/>
          </p:cNvSpPr>
          <p:nvPr>
            <p:ph type="subTitle" idx="1"/>
          </p:nvPr>
        </p:nvSpPr>
        <p:spPr/>
        <p:txBody>
          <a:bodyPr/>
          <a:lstStyle/>
          <a:p>
            <a:r>
              <a:rPr lang="en-IN" dirty="0"/>
              <a:t>Paper—6-i</a:t>
            </a:r>
          </a:p>
          <a:p>
            <a:r>
              <a:rPr lang="en-IN" dirty="0"/>
              <a:t>Unit-II</a:t>
            </a:r>
          </a:p>
        </p:txBody>
      </p:sp>
    </p:spTree>
  </p:cSld>
  <p:clrMapOvr>
    <a:masterClrMapping/>
  </p:clrMapOvr>
  <p:transition>
    <p:wheel spokes="2"/>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Dramatisation </a:t>
            </a:r>
          </a:p>
        </p:txBody>
      </p:sp>
      <p:sp>
        <p:nvSpPr>
          <p:cNvPr id="3" name="Content Placeholder 2"/>
          <p:cNvSpPr>
            <a:spLocks noGrp="1"/>
          </p:cNvSpPr>
          <p:nvPr>
            <p:ph idx="1"/>
          </p:nvPr>
        </p:nvSpPr>
        <p:spPr/>
        <p:txBody>
          <a:bodyPr>
            <a:normAutofit/>
          </a:bodyPr>
          <a:lstStyle/>
          <a:p>
            <a:r>
              <a:rPr lang="en-IN" dirty="0"/>
              <a:t>Dramatisation means the act or art of dramatising. It is a work adapted for dramatic presentation------a dramatisation by actors of actual recoded events. Drama is the specific mode of fiction presented in performance. Dramatisation is not just creating a story but expressing it, presenting it to the audience in an art form. Dramatisation involves some action, some activity. It makes teaching activity centred. It is a method of teaching.</a:t>
            </a: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Role play </a:t>
            </a:r>
          </a:p>
        </p:txBody>
      </p:sp>
      <p:sp>
        <p:nvSpPr>
          <p:cNvPr id="3" name="Content Placeholder 2"/>
          <p:cNvSpPr>
            <a:spLocks noGrp="1"/>
          </p:cNvSpPr>
          <p:nvPr>
            <p:ph idx="1"/>
          </p:nvPr>
        </p:nvSpPr>
        <p:spPr/>
        <p:txBody>
          <a:bodyPr>
            <a:normAutofit fontScale="85000" lnSpcReduction="20000"/>
          </a:bodyPr>
          <a:lstStyle/>
          <a:p>
            <a:pPr>
              <a:buNone/>
            </a:pPr>
            <a:r>
              <a:rPr lang="en-IN" dirty="0"/>
              <a:t>     it is a popular technique used in class to teach speaking skills.</a:t>
            </a:r>
          </a:p>
          <a:p>
            <a:pPr>
              <a:buFont typeface="Wingdings" pitchFamily="2" charset="2"/>
              <a:buChar char="v"/>
            </a:pPr>
            <a:r>
              <a:rPr lang="en-IN" dirty="0"/>
              <a:t> </a:t>
            </a:r>
            <a:r>
              <a:rPr lang="en-IN" dirty="0">
                <a:solidFill>
                  <a:srgbClr val="7030A0"/>
                </a:solidFill>
              </a:rPr>
              <a:t>Totally controlled-</a:t>
            </a:r>
            <a:r>
              <a:rPr lang="en-IN" dirty="0"/>
              <a:t>--the roles are writing out and the learner have to just speak the lines. For example, an exchange between a shopkeeper and a customer may be try out in this way.</a:t>
            </a:r>
          </a:p>
          <a:p>
            <a:pPr>
              <a:buFont typeface="Wingdings" pitchFamily="2" charset="2"/>
              <a:buChar char="v"/>
            </a:pPr>
            <a:r>
              <a:rPr lang="en-IN" dirty="0"/>
              <a:t> </a:t>
            </a:r>
            <a:r>
              <a:rPr lang="en-IN" dirty="0">
                <a:solidFill>
                  <a:srgbClr val="7030A0"/>
                </a:solidFill>
              </a:rPr>
              <a:t>Clued</a:t>
            </a:r>
            <a:r>
              <a:rPr lang="en-IN" dirty="0"/>
              <a:t>---- here linguistic and context clues are provided. For example, a clued role-play card would read as follows----</a:t>
            </a:r>
          </a:p>
          <a:p>
            <a:pPr>
              <a:buNone/>
            </a:pPr>
            <a:r>
              <a:rPr lang="en-IN" dirty="0"/>
              <a:t>     </a:t>
            </a:r>
            <a:r>
              <a:rPr lang="en-IN" dirty="0">
                <a:solidFill>
                  <a:srgbClr val="7030A0"/>
                </a:solidFill>
              </a:rPr>
              <a:t>place</a:t>
            </a:r>
            <a:r>
              <a:rPr lang="en-IN" dirty="0"/>
              <a:t>--- bus station</a:t>
            </a:r>
          </a:p>
          <a:p>
            <a:pPr>
              <a:buNone/>
            </a:pPr>
            <a:r>
              <a:rPr lang="en-IN" dirty="0"/>
              <a:t>     </a:t>
            </a:r>
            <a:r>
              <a:rPr lang="en-IN" dirty="0">
                <a:solidFill>
                  <a:srgbClr val="7030A0"/>
                </a:solidFill>
              </a:rPr>
              <a:t>characters</a:t>
            </a:r>
            <a:r>
              <a:rPr lang="en-IN" dirty="0"/>
              <a:t>--- booking clerk and traveller</a:t>
            </a:r>
          </a:p>
          <a:p>
            <a:pPr>
              <a:buNone/>
            </a:pPr>
            <a:r>
              <a:rPr lang="en-IN" dirty="0"/>
              <a:t>     </a:t>
            </a:r>
            <a:r>
              <a:rPr lang="en-IN" dirty="0">
                <a:solidFill>
                  <a:srgbClr val="7030A0"/>
                </a:solidFill>
              </a:rPr>
              <a:t>role play-</a:t>
            </a:r>
            <a:r>
              <a:rPr lang="en-IN" dirty="0"/>
              <a:t>-- a traveller wants to buy a ticket to Kolkata on a super deluxe bus. He wants to know fare, time of departure, time of arrival.</a:t>
            </a:r>
          </a:p>
          <a:p>
            <a:pPr>
              <a:buNone/>
            </a:pPr>
            <a:r>
              <a:rPr lang="en-IN" dirty="0"/>
              <a:t>     </a:t>
            </a:r>
            <a:r>
              <a:rPr lang="en-IN" dirty="0">
                <a:solidFill>
                  <a:srgbClr val="7030A0"/>
                </a:solidFill>
              </a:rPr>
              <a:t>language</a:t>
            </a:r>
            <a:r>
              <a:rPr lang="en-IN" dirty="0"/>
              <a:t>--- could you tell me....................., what time...........might need, will it.........., etc.</a:t>
            </a: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IN" dirty="0"/>
              <a:t>Free --- here only role or character are given and learners have to develop the exchange in a suitable situation. Or alternatively, characters are given in a particular situation and learners have to develop the exchange appropriate to it. For example-----</a:t>
            </a:r>
          </a:p>
          <a:p>
            <a:pPr>
              <a:buNone/>
            </a:pPr>
            <a:r>
              <a:rPr lang="en-IN" dirty="0"/>
              <a:t>     a manager and a worker in a factory. </a:t>
            </a:r>
          </a:p>
          <a:p>
            <a:pPr>
              <a:buNone/>
            </a:pPr>
            <a:r>
              <a:rPr lang="en-IN" dirty="0"/>
              <a:t>     a Headmaster and guardian in H/M chamber.</a:t>
            </a:r>
          </a:p>
          <a:p>
            <a:pPr>
              <a:buNone/>
            </a:pPr>
            <a:r>
              <a:rPr lang="en-IN" dirty="0"/>
              <a:t>     an emergency operation in a theatre. (three people).</a:t>
            </a:r>
          </a:p>
          <a:p>
            <a:pPr>
              <a:buNone/>
            </a:pPr>
            <a:r>
              <a:rPr lang="en-IN" dirty="0"/>
              <a:t>     a waiter and customer in hotel.</a:t>
            </a:r>
          </a:p>
          <a:p>
            <a:pPr>
              <a:buNone/>
            </a:pPr>
            <a:endParaRPr lang="en-IN" dirty="0"/>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Language game </a:t>
            </a:r>
          </a:p>
        </p:txBody>
      </p:sp>
      <p:sp>
        <p:nvSpPr>
          <p:cNvPr id="3" name="Content Placeholder 2"/>
          <p:cNvSpPr>
            <a:spLocks noGrp="1"/>
          </p:cNvSpPr>
          <p:nvPr>
            <p:ph idx="1"/>
          </p:nvPr>
        </p:nvSpPr>
        <p:spPr/>
        <p:txBody>
          <a:bodyPr>
            <a:noAutofit/>
          </a:bodyPr>
          <a:lstStyle/>
          <a:p>
            <a:pPr>
              <a:buNone/>
            </a:pPr>
            <a:r>
              <a:rPr lang="en-IN" sz="2400" dirty="0"/>
              <a:t>   games makes teaching full of life and vigour. While having language practice in quite a greater amount, the students fun and joy out of the language games. Without games, pupils lose interest in studies, they become dull. In order to face such a situation, teacher should allow as much opportunity as possible to the students to play. They should introduce language games in the classroom also. Though they are ‘play’ for the pupils they are real hand ‘work’ for the teacher. They many such games in use and a resourceful teacher can always invent a new game to suit his needs. To introduce an element of competition in the game, the class may be divided into teams with interesting games selected by the pupils themselves. These games are for a class, a group, and event for an individual. These can be used in vocabulary, spellings, sentence structures and pronunciation. </a:t>
            </a: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pPr>
              <a:buNone/>
            </a:pPr>
            <a:r>
              <a:rPr lang="en-IN" dirty="0"/>
              <a:t>Some language games are followings-------</a:t>
            </a:r>
          </a:p>
          <a:p>
            <a:pPr>
              <a:buFont typeface="Wingdings" pitchFamily="2" charset="2"/>
              <a:buChar char="§"/>
            </a:pPr>
            <a:r>
              <a:rPr lang="en-IN" dirty="0"/>
              <a:t> guessing games– guess the picture, guess the sentence, riddles.</a:t>
            </a:r>
          </a:p>
          <a:p>
            <a:pPr>
              <a:buFont typeface="Wingdings" pitchFamily="2" charset="2"/>
              <a:buChar char="§"/>
            </a:pPr>
            <a:r>
              <a:rPr lang="en-IN" dirty="0"/>
              <a:t> oral composition games– story telling, question and answer, picture memory.</a:t>
            </a:r>
          </a:p>
          <a:p>
            <a:pPr>
              <a:buFont typeface="Wingdings" pitchFamily="2" charset="2"/>
              <a:buChar char="§"/>
            </a:pPr>
            <a:r>
              <a:rPr lang="en-IN" dirty="0"/>
              <a:t>Role playing.</a:t>
            </a:r>
          </a:p>
          <a:p>
            <a:pPr>
              <a:buFont typeface="Wingdings" pitchFamily="2" charset="2"/>
              <a:buChar char="§"/>
            </a:pPr>
            <a:r>
              <a:rPr lang="en-IN" dirty="0"/>
              <a:t>Listen and act.</a:t>
            </a:r>
          </a:p>
          <a:p>
            <a:pPr>
              <a:buFont typeface="Wingdings" pitchFamily="2" charset="2"/>
              <a:buChar char="§"/>
            </a:pPr>
            <a:r>
              <a:rPr lang="en-IN" dirty="0"/>
              <a:t>Dialogues, songs, rhythm, slogan.</a:t>
            </a:r>
          </a:p>
          <a:p>
            <a:pPr>
              <a:buFont typeface="Wingdings" pitchFamily="2" charset="2"/>
              <a:buChar char="§"/>
            </a:pPr>
            <a:r>
              <a:rPr lang="en-IN" dirty="0"/>
              <a:t> map-making, flash-card, picture and labels matching, preparing folders, albums, charts, maps, projects assignments, alphabet cards, address cards, mane cards etc.</a:t>
            </a: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13800" dirty="0"/>
              <a:t> Thank you</a:t>
            </a: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79</TotalTime>
  <Words>584</Words>
  <Application>Microsoft Office PowerPoint</Application>
  <PresentationFormat>On-screen Show (4:3)</PresentationFormat>
  <Paragraphs>28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Trebuchet MS</vt:lpstr>
      <vt:lpstr>Wingdings</vt:lpstr>
      <vt:lpstr>Wingdings 2</vt:lpstr>
      <vt:lpstr>Opulent</vt:lpstr>
      <vt:lpstr>Techniques of Teaching English---- Dramatisation, Role play, Language Game</vt:lpstr>
      <vt:lpstr>Dramatisation </vt:lpstr>
      <vt:lpstr>Role play </vt:lpstr>
      <vt:lpstr>PowerPoint Presentation</vt:lpstr>
      <vt:lpstr>Language game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Techniques of Teaching English---- Dramatisation, Role play, Language Game</dc:title>
  <dc:creator>Uttam</dc:creator>
  <cp:lastModifiedBy>Uttam Das</cp:lastModifiedBy>
  <cp:revision>20</cp:revision>
  <dcterms:created xsi:type="dcterms:W3CDTF">2018-09-20T09:23:51Z</dcterms:created>
  <dcterms:modified xsi:type="dcterms:W3CDTF">2023-05-19T08:04:05Z</dcterms:modified>
</cp:coreProperties>
</file>