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3" r:id="rId7"/>
    <p:sldId id="264" r:id="rId8"/>
    <p:sldId id="265" r:id="rId9"/>
    <p:sldId id="266" r:id="rId10"/>
    <p:sldId id="258" r:id="rId11"/>
    <p:sldId id="25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E9B4CC2-AEC4-42D4-BD2D-309872ABB3B7}" type="datetimeFigureOut">
              <a:rPr lang="en-US" smtClean="0"/>
              <a:pPr/>
              <a:t>5/20/2023</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ECD9E4F0-313B-4C91-9550-478C1B44B9B4}"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E9B4CC2-AEC4-42D4-BD2D-309872ABB3B7}" type="datetimeFigureOut">
              <a:rPr lang="en-US" smtClean="0"/>
              <a:pPr/>
              <a:t>5/20/2023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D9E4F0-313B-4C91-9550-478C1B44B9B4}"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4E9B4CC2-AEC4-42D4-BD2D-309872ABB3B7}" type="datetimeFigureOut">
              <a:rPr lang="en-US" smtClean="0"/>
              <a:pPr/>
              <a:t>5/20/2023</a:t>
            </a:fld>
            <a:endParaRPr lang="en-IN"/>
          </a:p>
        </p:txBody>
      </p:sp>
      <p:sp>
        <p:nvSpPr>
          <p:cNvPr id="5" name="Footer Placeholder 4"/>
          <p:cNvSpPr>
            <a:spLocks noGrp="1"/>
          </p:cNvSpPr>
          <p:nvPr>
            <p:ph type="ftr" sz="quarter" idx="11"/>
          </p:nvPr>
        </p:nvSpPr>
        <p:spPr>
          <a:xfrm>
            <a:off x="457200" y="6556248"/>
            <a:ext cx="3657600" cy="228600"/>
          </a:xfrm>
        </p:spPr>
        <p:txBody>
          <a:bodyPr/>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ECD9E4F0-313B-4C91-9550-478C1B44B9B4}"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E9B4CC2-AEC4-42D4-BD2D-309872ABB3B7}" type="datetimeFigureOut">
              <a:rPr lang="en-US" smtClean="0"/>
              <a:pPr/>
              <a:t>5/20/2023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D9E4F0-313B-4C91-9550-478C1B44B9B4}"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E9B4CC2-AEC4-42D4-BD2D-309872ABB3B7}" type="datetimeFigureOut">
              <a:rPr lang="en-US" smtClean="0"/>
              <a:pPr/>
              <a:t>5/20/2023</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p>
            <a:fld id="{ECD9E4F0-313B-4C91-9550-478C1B44B9B4}"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E9B4CC2-AEC4-42D4-BD2D-309872ABB3B7}" type="datetimeFigureOut">
              <a:rPr lang="en-US" smtClean="0"/>
              <a:pPr/>
              <a:t>5/20/2023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CD9E4F0-313B-4C91-9550-478C1B44B9B4}"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E9B4CC2-AEC4-42D4-BD2D-309872ABB3B7}" type="datetimeFigureOut">
              <a:rPr lang="en-US" smtClean="0"/>
              <a:pPr/>
              <a:t>5/20/2023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CD9E4F0-313B-4C91-9550-478C1B44B9B4}"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E9B4CC2-AEC4-42D4-BD2D-309872ABB3B7}" type="datetimeFigureOut">
              <a:rPr lang="en-US" smtClean="0"/>
              <a:pPr/>
              <a:t>5/20/2023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CD9E4F0-313B-4C91-9550-478C1B44B9B4}"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4E9B4CC2-AEC4-42D4-BD2D-309872ABB3B7}" type="datetimeFigureOut">
              <a:rPr lang="en-US" smtClean="0"/>
              <a:pPr/>
              <a:t>5/20/2023</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p>
            <a:fld id="{ECD9E4F0-313B-4C91-9550-478C1B44B9B4}"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E9B4CC2-AEC4-42D4-BD2D-309872ABB3B7}" type="datetimeFigureOut">
              <a:rPr lang="en-US" smtClean="0"/>
              <a:pPr/>
              <a:t>5/20/2023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CD9E4F0-313B-4C91-9550-478C1B44B9B4}"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4E9B4CC2-AEC4-42D4-BD2D-309872ABB3B7}" type="datetimeFigureOut">
              <a:rPr lang="en-US" smtClean="0"/>
              <a:pPr/>
              <a:t>5/20/2023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CD9E4F0-313B-4C91-9550-478C1B44B9B4}" type="slidenum">
              <a:rPr lang="en-IN" smtClean="0"/>
              <a:pPr/>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E9B4CC2-AEC4-42D4-BD2D-309872ABB3B7}" type="datetimeFigureOut">
              <a:rPr lang="en-US" smtClean="0"/>
              <a:pPr/>
              <a:t>5/20/2023</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ECD9E4F0-313B-4C91-9550-478C1B44B9B4}"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dirty="0"/>
              <a:t>Unit planning for a learner centred classroom preparation---preparation of low cost teaching Aids</a:t>
            </a:r>
          </a:p>
        </p:txBody>
      </p:sp>
      <p:sp>
        <p:nvSpPr>
          <p:cNvPr id="3" name="Subtitle 2"/>
          <p:cNvSpPr>
            <a:spLocks noGrp="1"/>
          </p:cNvSpPr>
          <p:nvPr>
            <p:ph type="subTitle" idx="1"/>
          </p:nvPr>
        </p:nvSpPr>
        <p:spPr/>
        <p:txBody>
          <a:bodyPr/>
          <a:lstStyle/>
          <a:p>
            <a:r>
              <a:rPr lang="en-IN" dirty="0"/>
              <a:t>Paper----6-i</a:t>
            </a:r>
          </a:p>
          <a:p>
            <a:r>
              <a:rPr lang="en-IN" dirty="0"/>
              <a:t>Unit-III</a:t>
            </a:r>
          </a:p>
        </p:txBody>
      </p:sp>
    </p:spTree>
  </p:cSld>
  <p:clrMapOvr>
    <a:masterClrMapping/>
  </p:clrMapOvr>
  <p:transition>
    <p:diamon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dirty="0"/>
              <a:t>Tape recorder.</a:t>
            </a:r>
          </a:p>
          <a:p>
            <a:r>
              <a:rPr lang="en-IN" dirty="0"/>
              <a:t>Maps.</a:t>
            </a:r>
          </a:p>
          <a:p>
            <a:r>
              <a:rPr lang="en-IN" dirty="0"/>
              <a:t>Diagram.</a:t>
            </a:r>
          </a:p>
          <a:p>
            <a:r>
              <a:rPr lang="en-IN" dirty="0"/>
              <a:t>Visual aids.</a:t>
            </a:r>
          </a:p>
          <a:p>
            <a:r>
              <a:rPr lang="en-IN" dirty="0"/>
              <a:t>Traditional aids.</a:t>
            </a:r>
          </a:p>
          <a:p>
            <a:r>
              <a:rPr lang="en-IN" dirty="0"/>
              <a:t>Flashcards.</a:t>
            </a:r>
          </a:p>
          <a:p>
            <a:r>
              <a:rPr lang="en-IN" dirty="0"/>
              <a:t>Flannel board.</a:t>
            </a:r>
          </a:p>
          <a:p>
            <a:r>
              <a:rPr lang="en-IN" dirty="0"/>
              <a:t>Magazine  pictures.</a:t>
            </a:r>
          </a:p>
          <a:p>
            <a:endParaRPr lang="en-IN"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r>
              <a:rPr lang="en-IN" sz="8800" dirty="0"/>
              <a:t>    Thank you</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dirty="0"/>
              <a:t>Blackboard.</a:t>
            </a:r>
          </a:p>
          <a:p>
            <a:r>
              <a:rPr lang="en-IN" dirty="0"/>
              <a:t>Over head projector.</a:t>
            </a:r>
          </a:p>
          <a:p>
            <a:r>
              <a:rPr lang="en-IN"/>
              <a:t>Picture.</a:t>
            </a:r>
            <a:endParaRPr lang="en-IN" dirty="0"/>
          </a:p>
          <a:p>
            <a:r>
              <a:rPr lang="en-IN" dirty="0"/>
              <a:t>Radio and television.</a:t>
            </a:r>
          </a:p>
          <a:p>
            <a:r>
              <a:rPr lang="en-IN" dirty="0"/>
              <a:t>Language laboratory.</a:t>
            </a:r>
          </a:p>
          <a:p>
            <a:r>
              <a:rPr lang="en-IN" dirty="0"/>
              <a:t>Machine.</a:t>
            </a:r>
          </a:p>
          <a:p>
            <a:r>
              <a:rPr lang="en-IN" dirty="0"/>
              <a:t> films and filmstrips.</a:t>
            </a:r>
          </a:p>
          <a:p>
            <a:r>
              <a:rPr lang="en-IN" dirty="0"/>
              <a:t>Media.</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3D1E7-203A-6DA2-66F1-6872C785496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7730371-4E30-3DAD-557A-EDB6FE6439A0}"/>
              </a:ext>
            </a:extLst>
          </p:cNvPr>
          <p:cNvSpPr>
            <a:spLocks noGrp="1"/>
          </p:cNvSpPr>
          <p:nvPr>
            <p:ph idx="1"/>
          </p:nvPr>
        </p:nvSpPr>
        <p:spPr/>
        <p:txBody>
          <a:bodyPr/>
          <a:lstStyle/>
          <a:p>
            <a:r>
              <a:rPr lang="en-US" b="0" i="0" dirty="0">
                <a:solidFill>
                  <a:srgbClr val="374151"/>
                </a:solidFill>
                <a:effectLst/>
                <a:latin typeface="Söhne"/>
              </a:rPr>
              <a:t>Unit planning for a learner-centered classroom involves designing instruction that is responsive to the needs, interests, and abilities of the students. It focuses on engaging students actively in the learning process, promoting collaboration, critical thinking, and problem-solving skills. Here's a step-by-step guide to help you prepare a unit plan for a learner-centered classroom</a:t>
            </a:r>
            <a:endParaRPr lang="en-IN" dirty="0"/>
          </a:p>
        </p:txBody>
      </p:sp>
    </p:spTree>
    <p:extLst>
      <p:ext uri="{BB962C8B-B14F-4D97-AF65-F5344CB8AC3E}">
        <p14:creationId xmlns:p14="http://schemas.microsoft.com/office/powerpoint/2010/main" val="3064432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50CFC-A329-D2B5-16B8-8F49D34A7B1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3E3386F-BB6C-D413-4B3B-05F4181725D2}"/>
              </a:ext>
            </a:extLst>
          </p:cNvPr>
          <p:cNvSpPr>
            <a:spLocks noGrp="1"/>
          </p:cNvSpPr>
          <p:nvPr>
            <p:ph idx="1"/>
          </p:nvPr>
        </p:nvSpPr>
        <p:spPr/>
        <p:txBody>
          <a:bodyPr>
            <a:normAutofit fontScale="92500" lnSpcReduction="10000"/>
          </a:bodyPr>
          <a:lstStyle/>
          <a:p>
            <a:pPr algn="l">
              <a:buFont typeface="+mj-lt"/>
              <a:buAutoNum type="arabicPeriod"/>
            </a:pPr>
            <a:r>
              <a:rPr lang="en-US" b="1" i="0" dirty="0">
                <a:solidFill>
                  <a:srgbClr val="374151"/>
                </a:solidFill>
                <a:effectLst/>
                <a:latin typeface="Söhne"/>
              </a:rPr>
              <a:t>Identify the learning objectives: </a:t>
            </a:r>
            <a:r>
              <a:rPr lang="en-US" b="0" i="0" dirty="0">
                <a:solidFill>
                  <a:srgbClr val="374151"/>
                </a:solidFill>
                <a:effectLst/>
                <a:latin typeface="Söhne"/>
              </a:rPr>
              <a:t>Determine what you want your students to know, understand, and be able to do by the end of the unit. Align the objectives with the curriculum standards and consider the specific needs and interests of your students.</a:t>
            </a:r>
          </a:p>
          <a:p>
            <a:pPr algn="l">
              <a:buFont typeface="+mj-lt"/>
              <a:buAutoNum type="arabicPeriod"/>
            </a:pPr>
            <a:r>
              <a:rPr lang="en-US" b="1" i="0" dirty="0">
                <a:solidFill>
                  <a:srgbClr val="374151"/>
                </a:solidFill>
                <a:effectLst/>
                <a:latin typeface="Söhne"/>
              </a:rPr>
              <a:t>Assess prior knowledge: </a:t>
            </a:r>
            <a:r>
              <a:rPr lang="en-US" b="0" i="0" dirty="0">
                <a:solidFill>
                  <a:srgbClr val="374151"/>
                </a:solidFill>
                <a:effectLst/>
                <a:latin typeface="Söhne"/>
              </a:rPr>
              <a:t>Before starting a unit, assess your students' prior knowledge and skills related to the topic. This will help you understand their starting point and tailor your instruction accordingly.</a:t>
            </a:r>
          </a:p>
          <a:p>
            <a:pPr algn="l">
              <a:buFont typeface="+mj-lt"/>
              <a:buAutoNum type="arabicPeriod"/>
            </a:pPr>
            <a:r>
              <a:rPr lang="en-US" b="1" i="0" dirty="0">
                <a:solidFill>
                  <a:srgbClr val="374151"/>
                </a:solidFill>
                <a:effectLst/>
                <a:latin typeface="Söhne"/>
              </a:rPr>
              <a:t>Determine the key concepts: </a:t>
            </a:r>
            <a:r>
              <a:rPr lang="en-US" b="0" i="0" dirty="0">
                <a:solidFill>
                  <a:srgbClr val="374151"/>
                </a:solidFill>
                <a:effectLst/>
                <a:latin typeface="Söhne"/>
              </a:rPr>
              <a:t>Identify the essential concepts or big ideas that you want your students to grasp during the unit. These concepts will serve as the foundation for the learning experiences you design.</a:t>
            </a:r>
          </a:p>
          <a:p>
            <a:pPr marL="0" indent="0">
              <a:buNone/>
            </a:pPr>
            <a:endParaRPr lang="en-IN" dirty="0"/>
          </a:p>
        </p:txBody>
      </p:sp>
    </p:spTree>
    <p:extLst>
      <p:ext uri="{BB962C8B-B14F-4D97-AF65-F5344CB8AC3E}">
        <p14:creationId xmlns:p14="http://schemas.microsoft.com/office/powerpoint/2010/main" val="2221451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12C73-C128-A379-A339-4F4869073F8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8B31872-77A0-808F-A3A2-81D39F2145B6}"/>
              </a:ext>
            </a:extLst>
          </p:cNvPr>
          <p:cNvSpPr>
            <a:spLocks noGrp="1"/>
          </p:cNvSpPr>
          <p:nvPr>
            <p:ph idx="1"/>
          </p:nvPr>
        </p:nvSpPr>
        <p:spPr/>
        <p:txBody>
          <a:bodyPr>
            <a:normAutofit fontScale="92500" lnSpcReduction="10000"/>
          </a:bodyPr>
          <a:lstStyle/>
          <a:p>
            <a:pPr algn="l">
              <a:buFont typeface="+mj-lt"/>
              <a:buAutoNum type="arabicPeriod"/>
            </a:pPr>
            <a:r>
              <a:rPr lang="en-US" b="1" i="0" dirty="0">
                <a:solidFill>
                  <a:srgbClr val="374151"/>
                </a:solidFill>
                <a:effectLst/>
                <a:latin typeface="Söhne"/>
              </a:rPr>
              <a:t>Plan learning experiences: </a:t>
            </a:r>
            <a:r>
              <a:rPr lang="en-US" b="0" i="0" dirty="0">
                <a:solidFill>
                  <a:srgbClr val="374151"/>
                </a:solidFill>
                <a:effectLst/>
                <a:latin typeface="Söhne"/>
              </a:rPr>
              <a:t>Create a variety of learning experiences that actively engage students in the exploration and application of the key concepts. Consider incorporating activities such as experiments, group discussions, hands-on projects, debates, presentations, and field trips. Encourage students to collaborate, think critically, and solve problems.</a:t>
            </a:r>
          </a:p>
          <a:p>
            <a:pPr algn="l">
              <a:buFont typeface="+mj-lt"/>
              <a:buAutoNum type="arabicPeriod"/>
            </a:pPr>
            <a:r>
              <a:rPr lang="en-US" b="1" i="0" dirty="0">
                <a:solidFill>
                  <a:srgbClr val="374151"/>
                </a:solidFill>
                <a:effectLst/>
                <a:latin typeface="Söhne"/>
              </a:rPr>
              <a:t>Differentiate instruction: </a:t>
            </a:r>
            <a:r>
              <a:rPr lang="en-US" b="0" i="0" dirty="0">
                <a:solidFill>
                  <a:srgbClr val="374151"/>
                </a:solidFill>
                <a:effectLst/>
                <a:latin typeface="Söhne"/>
              </a:rPr>
              <a:t>Recognize that students have diverse learning styles, abilities, and interests. Differentiate your instruction to accommodate these differences, providing options for students to demonstrate their learning through different modes (e.g., written, oral, visual). Use flexible grouping strategies and offer choices in assignments or projects.</a:t>
            </a:r>
          </a:p>
          <a:p>
            <a:endParaRPr lang="en-IN" dirty="0"/>
          </a:p>
        </p:txBody>
      </p:sp>
    </p:spTree>
    <p:extLst>
      <p:ext uri="{BB962C8B-B14F-4D97-AF65-F5344CB8AC3E}">
        <p14:creationId xmlns:p14="http://schemas.microsoft.com/office/powerpoint/2010/main" val="3662455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F8139-EE65-A331-D494-AAE9FCED7F8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11FDA7D-1801-3091-03C5-F628D3C49F66}"/>
              </a:ext>
            </a:extLst>
          </p:cNvPr>
          <p:cNvSpPr>
            <a:spLocks noGrp="1"/>
          </p:cNvSpPr>
          <p:nvPr>
            <p:ph idx="1"/>
          </p:nvPr>
        </p:nvSpPr>
        <p:spPr/>
        <p:txBody>
          <a:bodyPr>
            <a:normAutofit fontScale="92500" lnSpcReduction="10000"/>
          </a:bodyPr>
          <a:lstStyle/>
          <a:p>
            <a:pPr algn="l">
              <a:buFont typeface="+mj-lt"/>
              <a:buAutoNum type="arabicPeriod"/>
            </a:pPr>
            <a:r>
              <a:rPr lang="en-US" b="1" i="0" dirty="0">
                <a:solidFill>
                  <a:srgbClr val="374151"/>
                </a:solidFill>
                <a:effectLst/>
                <a:latin typeface="Söhne"/>
              </a:rPr>
              <a:t>Integrate technology: </a:t>
            </a:r>
            <a:r>
              <a:rPr lang="en-US" b="0" i="0" dirty="0">
                <a:solidFill>
                  <a:srgbClr val="374151"/>
                </a:solidFill>
                <a:effectLst/>
                <a:latin typeface="Söhne"/>
              </a:rPr>
              <a:t>Utilize technology tools and resources that enhance student engagement and facilitate interactive learning experiences. Incorporate multimedia presentations, online simulations, educational websites, or digital learning platforms that align with the unit's objectives.</a:t>
            </a:r>
          </a:p>
          <a:p>
            <a:pPr algn="l">
              <a:buFont typeface="+mj-lt"/>
              <a:buAutoNum type="arabicPeriod"/>
            </a:pPr>
            <a:r>
              <a:rPr lang="en-US" b="1" i="0" dirty="0">
                <a:solidFill>
                  <a:srgbClr val="374151"/>
                </a:solidFill>
                <a:effectLst/>
                <a:latin typeface="Söhne"/>
              </a:rPr>
              <a:t>Assess learning: </a:t>
            </a:r>
            <a:r>
              <a:rPr lang="en-US" b="0" i="0" dirty="0">
                <a:solidFill>
                  <a:srgbClr val="374151"/>
                </a:solidFill>
                <a:effectLst/>
                <a:latin typeface="Söhne"/>
              </a:rPr>
              <a:t>Develop assessment strategies that align with the learning objectives and allow students to demonstrate their understanding of the key concepts. Use a combination of formative and summative assessments, including self-assessments, peer assessments, project-based assessments, quizzes, and tests. Provide timely feedback to guide students' learning.</a:t>
            </a:r>
          </a:p>
          <a:p>
            <a:pPr marL="0" indent="0">
              <a:buNone/>
            </a:pPr>
            <a:endParaRPr lang="en-IN" dirty="0"/>
          </a:p>
        </p:txBody>
      </p:sp>
    </p:spTree>
    <p:extLst>
      <p:ext uri="{BB962C8B-B14F-4D97-AF65-F5344CB8AC3E}">
        <p14:creationId xmlns:p14="http://schemas.microsoft.com/office/powerpoint/2010/main" val="2445780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41BAC-48F6-4D74-F6C0-B7D1C50E6B2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6BCC8DB-0D67-1297-4CFF-29FCE890F6D9}"/>
              </a:ext>
            </a:extLst>
          </p:cNvPr>
          <p:cNvSpPr>
            <a:spLocks noGrp="1"/>
          </p:cNvSpPr>
          <p:nvPr>
            <p:ph idx="1"/>
          </p:nvPr>
        </p:nvSpPr>
        <p:spPr/>
        <p:txBody>
          <a:bodyPr/>
          <a:lstStyle/>
          <a:p>
            <a:r>
              <a:rPr lang="en-US" b="1" i="0" dirty="0">
                <a:solidFill>
                  <a:srgbClr val="374151"/>
                </a:solidFill>
                <a:effectLst/>
                <a:latin typeface="Söhne"/>
              </a:rPr>
              <a:t>Reflect and adjust: </a:t>
            </a:r>
            <a:r>
              <a:rPr lang="en-US" b="0" i="0" dirty="0">
                <a:solidFill>
                  <a:srgbClr val="374151"/>
                </a:solidFill>
                <a:effectLst/>
                <a:latin typeface="Söhne"/>
              </a:rPr>
              <a:t>Reflect on the effectiveness of your unit plan and make adjustments based on student feedback, assessment results, and observations. Continuously monitor student progress and adapt your instruction accordingly.</a:t>
            </a:r>
          </a:p>
          <a:p>
            <a:pPr marL="0" indent="0">
              <a:buNone/>
            </a:pPr>
            <a:endParaRPr lang="en-IN" dirty="0"/>
          </a:p>
        </p:txBody>
      </p:sp>
    </p:spTree>
    <p:extLst>
      <p:ext uri="{BB962C8B-B14F-4D97-AF65-F5344CB8AC3E}">
        <p14:creationId xmlns:p14="http://schemas.microsoft.com/office/powerpoint/2010/main" val="3891789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2415E-D6E5-D473-820C-F06B6F85F972}"/>
              </a:ext>
            </a:extLst>
          </p:cNvPr>
          <p:cNvSpPr>
            <a:spLocks noGrp="1"/>
          </p:cNvSpPr>
          <p:nvPr>
            <p:ph type="title"/>
          </p:nvPr>
        </p:nvSpPr>
        <p:spPr/>
        <p:txBody>
          <a:bodyPr>
            <a:normAutofit fontScale="90000"/>
          </a:bodyPr>
          <a:lstStyle/>
          <a:p>
            <a:r>
              <a:rPr lang="en-US" b="0" i="0" dirty="0">
                <a:solidFill>
                  <a:srgbClr val="374151"/>
                </a:solidFill>
                <a:effectLst/>
                <a:latin typeface="Söhne"/>
              </a:rPr>
              <a:t>Preparation of Low-Cost Teaching Aids</a:t>
            </a:r>
            <a:endParaRPr lang="en-IN" dirty="0"/>
          </a:p>
        </p:txBody>
      </p:sp>
      <p:sp>
        <p:nvSpPr>
          <p:cNvPr id="3" name="Content Placeholder 2">
            <a:extLst>
              <a:ext uri="{FF2B5EF4-FFF2-40B4-BE49-F238E27FC236}">
                <a16:creationId xmlns:a16="http://schemas.microsoft.com/office/drawing/2014/main" id="{F14C5349-992A-DBDF-356B-1C3F252F8A49}"/>
              </a:ext>
            </a:extLst>
          </p:cNvPr>
          <p:cNvSpPr>
            <a:spLocks noGrp="1"/>
          </p:cNvSpPr>
          <p:nvPr>
            <p:ph idx="1"/>
          </p:nvPr>
        </p:nvSpPr>
        <p:spPr/>
        <p:txBody>
          <a:bodyPr>
            <a:normAutofit fontScale="92500" lnSpcReduction="20000"/>
          </a:bodyPr>
          <a:lstStyle/>
          <a:p>
            <a:pPr algn="l">
              <a:buFont typeface="+mj-lt"/>
              <a:buAutoNum type="arabicPeriod"/>
            </a:pPr>
            <a:r>
              <a:rPr lang="en-US" b="1" i="0" dirty="0">
                <a:solidFill>
                  <a:srgbClr val="374151"/>
                </a:solidFill>
                <a:effectLst/>
                <a:latin typeface="Söhne"/>
              </a:rPr>
              <a:t>Visual aids: </a:t>
            </a:r>
            <a:r>
              <a:rPr lang="en-US" b="0" i="0" dirty="0">
                <a:solidFill>
                  <a:srgbClr val="374151"/>
                </a:solidFill>
                <a:effectLst/>
                <a:latin typeface="Söhne"/>
              </a:rPr>
              <a:t>Use materials such as cardboard, colored paper, markers, and craft supplies to create visual aids like posters, charts, diagrams, and concept maps. These aids can help illustrate key concepts, vocabulary, and processes.</a:t>
            </a:r>
          </a:p>
          <a:p>
            <a:pPr algn="l">
              <a:buFont typeface="+mj-lt"/>
              <a:buAutoNum type="arabicPeriod"/>
            </a:pPr>
            <a:r>
              <a:rPr lang="en-US" b="1" i="0" dirty="0">
                <a:solidFill>
                  <a:srgbClr val="374151"/>
                </a:solidFill>
                <a:effectLst/>
                <a:latin typeface="Söhne"/>
              </a:rPr>
              <a:t>Manipulatives: </a:t>
            </a:r>
            <a:r>
              <a:rPr lang="en-US" b="0" i="0" dirty="0">
                <a:solidFill>
                  <a:srgbClr val="374151"/>
                </a:solidFill>
                <a:effectLst/>
                <a:latin typeface="Söhne"/>
              </a:rPr>
              <a:t>Develop hands-on learning tools using everyday objects or inexpensive materials. For example, you can use buttons, popsicle sticks, bottle caps, or LEGO blocks to teach math concepts or create models.</a:t>
            </a:r>
          </a:p>
          <a:p>
            <a:pPr algn="l">
              <a:buFont typeface="+mj-lt"/>
              <a:buAutoNum type="arabicPeriod"/>
            </a:pPr>
            <a:r>
              <a:rPr lang="en-US" b="1" i="0" dirty="0">
                <a:solidFill>
                  <a:srgbClr val="374151"/>
                </a:solidFill>
                <a:effectLst/>
                <a:latin typeface="Söhne"/>
              </a:rPr>
              <a:t>Flashcards: </a:t>
            </a:r>
            <a:r>
              <a:rPr lang="en-US" b="0" i="0" dirty="0">
                <a:solidFill>
                  <a:srgbClr val="374151"/>
                </a:solidFill>
                <a:effectLst/>
                <a:latin typeface="Söhne"/>
              </a:rPr>
              <a:t>Create flashcards to reinforce vocabulary, spelling, or facts. You can make them using index cards or cut pieces of paper and write the words or information on them.</a:t>
            </a:r>
          </a:p>
          <a:p>
            <a:pPr marL="0" indent="0">
              <a:buNone/>
            </a:pPr>
            <a:endParaRPr lang="en-IN" dirty="0"/>
          </a:p>
        </p:txBody>
      </p:sp>
    </p:spTree>
    <p:extLst>
      <p:ext uri="{BB962C8B-B14F-4D97-AF65-F5344CB8AC3E}">
        <p14:creationId xmlns:p14="http://schemas.microsoft.com/office/powerpoint/2010/main" val="2668815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376EA-AAB9-9C47-691A-30DF125D1BD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F435338-8F0D-6768-E882-844A711CF792}"/>
              </a:ext>
            </a:extLst>
          </p:cNvPr>
          <p:cNvSpPr>
            <a:spLocks noGrp="1"/>
          </p:cNvSpPr>
          <p:nvPr>
            <p:ph idx="1"/>
          </p:nvPr>
        </p:nvSpPr>
        <p:spPr/>
        <p:txBody>
          <a:bodyPr>
            <a:normAutofit fontScale="92500" lnSpcReduction="20000"/>
          </a:bodyPr>
          <a:lstStyle/>
          <a:p>
            <a:pPr algn="l">
              <a:buFont typeface="+mj-lt"/>
              <a:buAutoNum type="arabicPeriod"/>
            </a:pPr>
            <a:r>
              <a:rPr lang="en-US" b="1" i="0" dirty="0">
                <a:solidFill>
                  <a:srgbClr val="374151"/>
                </a:solidFill>
                <a:effectLst/>
                <a:latin typeface="Söhne"/>
              </a:rPr>
              <a:t>DIY experiments: </a:t>
            </a:r>
            <a:r>
              <a:rPr lang="en-US" b="0" i="0" dirty="0">
                <a:solidFill>
                  <a:srgbClr val="374151"/>
                </a:solidFill>
                <a:effectLst/>
                <a:latin typeface="Söhne"/>
              </a:rPr>
              <a:t>Design simple science experiments using readily available materials like water, vinegar, baking soda, or food coloring. Look for online resources or educational websites that provide instructions for low-cost science experiments.</a:t>
            </a:r>
          </a:p>
          <a:p>
            <a:pPr algn="l">
              <a:buFont typeface="+mj-lt"/>
              <a:buAutoNum type="arabicPeriod"/>
            </a:pPr>
            <a:r>
              <a:rPr lang="en-US" b="1" i="0" dirty="0">
                <a:solidFill>
                  <a:srgbClr val="374151"/>
                </a:solidFill>
                <a:effectLst/>
                <a:latin typeface="Söhne"/>
              </a:rPr>
              <a:t>Picture cards: </a:t>
            </a:r>
            <a:r>
              <a:rPr lang="en-US" b="0" i="0" dirty="0">
                <a:solidFill>
                  <a:srgbClr val="374151"/>
                </a:solidFill>
                <a:effectLst/>
                <a:latin typeface="Söhne"/>
              </a:rPr>
              <a:t>Use magazines or printed images to create picture cards that represent various topics or concepts. These cards can be used for vocabulary building, storytelling, or sorting activities.</a:t>
            </a:r>
          </a:p>
          <a:p>
            <a:pPr algn="l">
              <a:buFont typeface="+mj-lt"/>
              <a:buAutoNum type="arabicPeriod"/>
            </a:pPr>
            <a:r>
              <a:rPr lang="en-US" b="1" i="0" dirty="0">
                <a:solidFill>
                  <a:srgbClr val="374151"/>
                </a:solidFill>
                <a:effectLst/>
                <a:latin typeface="Söhne"/>
              </a:rPr>
              <a:t>Recycling materials: </a:t>
            </a:r>
            <a:r>
              <a:rPr lang="en-US" b="0" i="0" dirty="0">
                <a:solidFill>
                  <a:srgbClr val="374151"/>
                </a:solidFill>
                <a:effectLst/>
                <a:latin typeface="Söhne"/>
              </a:rPr>
              <a:t>Collect recyclable materials such as plastic bottles, cardboard tubes, or old magazines to create art projects, models, or other hands-on activities. Encourage students to explore their creativity using these materials.</a:t>
            </a:r>
          </a:p>
          <a:p>
            <a:pPr marL="0" indent="0">
              <a:buNone/>
            </a:pPr>
            <a:endParaRPr lang="en-IN" dirty="0"/>
          </a:p>
        </p:txBody>
      </p:sp>
    </p:spTree>
    <p:extLst>
      <p:ext uri="{BB962C8B-B14F-4D97-AF65-F5344CB8AC3E}">
        <p14:creationId xmlns:p14="http://schemas.microsoft.com/office/powerpoint/2010/main" val="23095411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16</TotalTime>
  <Words>725</Words>
  <Application>Microsoft Office PowerPoint</Application>
  <PresentationFormat>On-screen Show (4:3)</PresentationFormat>
  <Paragraphs>36</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Söhne</vt:lpstr>
      <vt:lpstr>Trebuchet MS</vt:lpstr>
      <vt:lpstr>Wingdings</vt:lpstr>
      <vt:lpstr>Wingdings 2</vt:lpstr>
      <vt:lpstr>Opulent</vt:lpstr>
      <vt:lpstr>Unit planning for a learner centred classroom preparation---preparation of low cost teaching Aids</vt:lpstr>
      <vt:lpstr>PowerPoint Presentation</vt:lpstr>
      <vt:lpstr>PowerPoint Presentation</vt:lpstr>
      <vt:lpstr>PowerPoint Presentation</vt:lpstr>
      <vt:lpstr>PowerPoint Presentation</vt:lpstr>
      <vt:lpstr>PowerPoint Presentation</vt:lpstr>
      <vt:lpstr>PowerPoint Presentation</vt:lpstr>
      <vt:lpstr>Preparation of Low-Cost Teaching Aids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planning for a learner centred classroom preparation---preparation of low cost teaching Aids</dc:title>
  <dc:creator>Uttam</dc:creator>
  <cp:lastModifiedBy>Uttam Das</cp:lastModifiedBy>
  <cp:revision>15</cp:revision>
  <dcterms:created xsi:type="dcterms:W3CDTF">2018-09-20T09:04:31Z</dcterms:created>
  <dcterms:modified xsi:type="dcterms:W3CDTF">2023-05-20T07:34:14Z</dcterms:modified>
</cp:coreProperties>
</file>