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60" r:id="rId6"/>
    <p:sldId id="259" r:id="rId7"/>
    <p:sldId id="263" r:id="rId8"/>
    <p:sldId id="261"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2/28/2025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283440" cy="7511143"/>
          </a:xfrm>
          <a:prstGeom prst="rect">
            <a:avLst/>
          </a:prstGeom>
        </p:spPr>
      </p:pic>
      <p:sp>
        <p:nvSpPr>
          <p:cNvPr id="2" name="Title 1"/>
          <p:cNvSpPr>
            <a:spLocks noGrp="1"/>
          </p:cNvSpPr>
          <p:nvPr>
            <p:ph type="ctrTitle"/>
          </p:nvPr>
        </p:nvSpPr>
        <p:spPr>
          <a:xfrm>
            <a:off x="731520" y="378823"/>
            <a:ext cx="10541726" cy="1254035"/>
          </a:xfrm>
        </p:spPr>
        <p:txBody>
          <a:bodyPr>
            <a:normAutofit fontScale="90000"/>
          </a:bodyPr>
          <a:lstStyle/>
          <a:p>
            <a:pPr algn="l"/>
            <a:r>
              <a:rPr lang="en-US" b="1" dirty="0" smtClean="0"/>
              <a:t>IMPORTANCE OF history excursion &amp; FIELD trip</a:t>
            </a:r>
            <a:endParaRPr lang="en-IN" b="1" dirty="0"/>
          </a:p>
        </p:txBody>
      </p:sp>
      <p:sp>
        <p:nvSpPr>
          <p:cNvPr id="3" name="Subtitle 2"/>
          <p:cNvSpPr>
            <a:spLocks noGrp="1"/>
          </p:cNvSpPr>
          <p:nvPr>
            <p:ph type="subTitle" idx="1"/>
          </p:nvPr>
        </p:nvSpPr>
        <p:spPr>
          <a:xfrm>
            <a:off x="8895805" y="5199017"/>
            <a:ext cx="3296195" cy="1123406"/>
          </a:xfrm>
        </p:spPr>
        <p:txBody>
          <a:bodyPr>
            <a:normAutofit fontScale="85000" lnSpcReduction="20000"/>
          </a:bodyPr>
          <a:lstStyle/>
          <a:p>
            <a:pPr algn="l"/>
            <a:r>
              <a:rPr lang="en-US" b="1" dirty="0" smtClean="0">
                <a:solidFill>
                  <a:schemeClr val="tx1"/>
                </a:solidFill>
              </a:rPr>
              <a:t>Prepared BY</a:t>
            </a:r>
          </a:p>
          <a:p>
            <a:pPr algn="l"/>
            <a:r>
              <a:rPr lang="en-US" b="1" cap="none" dirty="0" err="1" smtClean="0">
                <a:solidFill>
                  <a:schemeClr val="tx1"/>
                </a:solidFill>
              </a:rPr>
              <a:t>Anuradha</a:t>
            </a:r>
            <a:r>
              <a:rPr lang="en-US" b="1" cap="none" smtClean="0">
                <a:solidFill>
                  <a:schemeClr val="tx1"/>
                </a:solidFill>
              </a:rPr>
              <a:t> Roy, Assistant Professor(NAMCE)</a:t>
            </a:r>
            <a:endParaRPr lang="en-IN" b="1" cap="none" dirty="0">
              <a:solidFill>
                <a:schemeClr val="tx1"/>
              </a:solidFill>
            </a:endParaRPr>
          </a:p>
        </p:txBody>
      </p:sp>
    </p:spTree>
    <p:extLst>
      <p:ext uri="{BB962C8B-B14F-4D97-AF65-F5344CB8AC3E}">
        <p14:creationId xmlns:p14="http://schemas.microsoft.com/office/powerpoint/2010/main" val="1737047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34798" y="618517"/>
            <a:ext cx="4586073" cy="29180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13775" y="4115080"/>
            <a:ext cx="4707096" cy="2742920"/>
          </a:xfrm>
          <a:prstGeom prst="rect">
            <a:avLst/>
          </a:prstGeom>
        </p:spPr>
      </p:pic>
      <p:pic>
        <p:nvPicPr>
          <p:cNvPr id="7" name="Picture 6"/>
          <p:cNvPicPr>
            <a:picLocks noChangeAspect="1"/>
          </p:cNvPicPr>
          <p:nvPr/>
        </p:nvPicPr>
        <p:blipFill>
          <a:blip r:embed="rId4"/>
          <a:stretch>
            <a:fillRect/>
          </a:stretch>
        </p:blipFill>
        <p:spPr>
          <a:xfrm>
            <a:off x="6096001" y="618518"/>
            <a:ext cx="4657164" cy="2918058"/>
          </a:xfrm>
          <a:prstGeom prst="rect">
            <a:avLst/>
          </a:prstGeom>
        </p:spPr>
      </p:pic>
      <p:sp>
        <p:nvSpPr>
          <p:cNvPr id="5" name="AutoShape 4" descr="Tripura: ASI Selects 4 New Excavation ..."/>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6" name="Picture 5"/>
          <p:cNvPicPr>
            <a:picLocks noChangeAspect="1"/>
          </p:cNvPicPr>
          <p:nvPr/>
        </p:nvPicPr>
        <p:blipFill>
          <a:blip r:embed="rId5"/>
          <a:stretch>
            <a:fillRect/>
          </a:stretch>
        </p:blipFill>
        <p:spPr>
          <a:xfrm>
            <a:off x="6096000" y="4115080"/>
            <a:ext cx="4657165" cy="2648791"/>
          </a:xfrm>
          <a:prstGeom prst="rect">
            <a:avLst/>
          </a:prstGeom>
        </p:spPr>
      </p:pic>
    </p:spTree>
    <p:extLst>
      <p:ext uri="{BB962C8B-B14F-4D97-AF65-F5344CB8AC3E}">
        <p14:creationId xmlns:p14="http://schemas.microsoft.com/office/powerpoint/2010/main" val="200888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field excursion or FIELD TRIP</a:t>
            </a:r>
            <a:endParaRPr lang="en-IN" dirty="0"/>
          </a:p>
        </p:txBody>
      </p:sp>
      <p:sp>
        <p:nvSpPr>
          <p:cNvPr id="3" name="Content Placeholder 2"/>
          <p:cNvSpPr>
            <a:spLocks noGrp="1"/>
          </p:cNvSpPr>
          <p:nvPr>
            <p:ph sz="quarter" idx="13"/>
          </p:nvPr>
        </p:nvSpPr>
        <p:spPr/>
        <p:txBody>
          <a:bodyPr/>
          <a:lstStyle/>
          <a:p>
            <a:r>
              <a:rPr lang="en-US" cap="none" dirty="0" smtClean="0"/>
              <a:t>A historical excursion or field trip is important because it allows students to directly experience and engage with history in a real-world setting, providing a deeper understanding of past events, cultures, and societal structures by seeing artifacts, sites, and environments firsthand, which can significantly enhance learning compared to simply reading about them in a textbook; it also promotes critical thinking, curiosity, and a stronger connection to the past while fostering a sense of cultural awareness and empathy</a:t>
            </a:r>
            <a:endParaRPr lang="en-IN" dirty="0"/>
          </a:p>
        </p:txBody>
      </p:sp>
    </p:spTree>
    <p:extLst>
      <p:ext uri="{BB962C8B-B14F-4D97-AF65-F5344CB8AC3E}">
        <p14:creationId xmlns:p14="http://schemas.microsoft.com/office/powerpoint/2010/main" val="1116694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457248"/>
          </a:xfrm>
        </p:spPr>
        <p:txBody>
          <a:bodyPr>
            <a:normAutofit fontScale="90000"/>
          </a:bodyPr>
          <a:lstStyle/>
          <a:p>
            <a:r>
              <a:rPr lang="en-US" dirty="0" smtClean="0"/>
              <a:t>CHARACTERISTICS</a:t>
            </a:r>
            <a:endParaRPr lang="en-IN" dirty="0"/>
          </a:p>
        </p:txBody>
      </p:sp>
      <p:sp>
        <p:nvSpPr>
          <p:cNvPr id="3" name="Content Placeholder 2"/>
          <p:cNvSpPr>
            <a:spLocks noGrp="1"/>
          </p:cNvSpPr>
          <p:nvPr>
            <p:ph sz="quarter" idx="13"/>
          </p:nvPr>
        </p:nvSpPr>
        <p:spPr>
          <a:xfrm>
            <a:off x="913774" y="1210236"/>
            <a:ext cx="10516225" cy="5217458"/>
          </a:xfrm>
        </p:spPr>
        <p:txBody>
          <a:bodyPr>
            <a:noAutofit/>
          </a:bodyPr>
          <a:lstStyle/>
          <a:p>
            <a:pPr algn="just"/>
            <a:r>
              <a:rPr lang="en-US" sz="2400" cap="none" dirty="0" smtClean="0"/>
              <a:t>The trip should be planned properly and executed carefully</a:t>
            </a:r>
          </a:p>
          <a:p>
            <a:pPr algn="just"/>
            <a:r>
              <a:rPr lang="en-US" sz="2400" cap="none" dirty="0" smtClean="0"/>
              <a:t>The trip should be planned in a such way that it can achieve the objectives of teaching </a:t>
            </a:r>
          </a:p>
          <a:p>
            <a:pPr algn="just"/>
            <a:r>
              <a:rPr lang="en-US" sz="2400" cap="none" dirty="0" smtClean="0"/>
              <a:t>Every students are fully aware of their trip and they know the importance of their experiences </a:t>
            </a:r>
          </a:p>
          <a:p>
            <a:pPr algn="just"/>
            <a:r>
              <a:rPr lang="en-US" sz="2400" cap="none" dirty="0" smtClean="0"/>
              <a:t>Students are asked to take notes, pencils and cameras.</a:t>
            </a:r>
          </a:p>
          <a:p>
            <a:pPr algn="just"/>
            <a:r>
              <a:rPr lang="en-US" sz="2400" cap="none" dirty="0" smtClean="0"/>
              <a:t>The trip should be fully equipped and should be effective in making the teaching of history/ any subject realistic and interesting.</a:t>
            </a:r>
          </a:p>
          <a:p>
            <a:pPr algn="just"/>
            <a:r>
              <a:rPr lang="en-US" sz="2400" cap="none" dirty="0" smtClean="0"/>
              <a:t>The students should be prepared an assignment or report on their recent trip/excursion.</a:t>
            </a:r>
          </a:p>
          <a:p>
            <a:pPr algn="just"/>
            <a:r>
              <a:rPr lang="en-US" sz="2400" cap="none" dirty="0" smtClean="0"/>
              <a:t>Evaluation or a follow up program should be made.</a:t>
            </a:r>
          </a:p>
          <a:p>
            <a:pPr marL="0" indent="0" algn="just">
              <a:buNone/>
            </a:pPr>
            <a:r>
              <a:rPr lang="en-US" sz="2400" cap="none" dirty="0" smtClean="0"/>
              <a:t> </a:t>
            </a:r>
            <a:endParaRPr lang="en-IN" sz="2400" cap="none" dirty="0"/>
          </a:p>
        </p:txBody>
      </p:sp>
    </p:spTree>
    <p:extLst>
      <p:ext uri="{BB962C8B-B14F-4D97-AF65-F5344CB8AC3E}">
        <p14:creationId xmlns:p14="http://schemas.microsoft.com/office/powerpoint/2010/main" val="406032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a:xfrm>
            <a:off x="326571" y="618517"/>
            <a:ext cx="10951028" cy="6148043"/>
          </a:xfrm>
        </p:spPr>
        <p:txBody>
          <a:bodyPr>
            <a:normAutofit/>
          </a:bodyPr>
          <a:lstStyle/>
          <a:p>
            <a:r>
              <a:rPr lang="en-US" b="1" u="sng" dirty="0" smtClean="0">
                <a:solidFill>
                  <a:srgbClr val="FF0000"/>
                </a:solidFill>
              </a:rPr>
              <a:t>Key </a:t>
            </a:r>
            <a:r>
              <a:rPr lang="en-US" b="1" u="sng" dirty="0">
                <a:solidFill>
                  <a:srgbClr val="FF0000"/>
                </a:solidFill>
              </a:rPr>
              <a:t>benefits of a historical field </a:t>
            </a:r>
            <a:r>
              <a:rPr lang="en-US" b="1" u="sng" dirty="0" smtClean="0">
                <a:solidFill>
                  <a:srgbClr val="FF0000"/>
                </a:solidFill>
              </a:rPr>
              <a:t>trip/excursion:</a:t>
            </a:r>
            <a:endParaRPr lang="en-US" b="1" u="sng" dirty="0" smtClean="0">
              <a:solidFill>
                <a:srgbClr val="FF0000"/>
              </a:solidFill>
            </a:endParaRPr>
          </a:p>
          <a:p>
            <a:r>
              <a:rPr lang="en-US" b="1" dirty="0"/>
              <a:t>Concrete </a:t>
            </a:r>
            <a:r>
              <a:rPr lang="en-US" b="1" dirty="0" smtClean="0"/>
              <a:t>learning:</a:t>
            </a:r>
            <a:r>
              <a:rPr lang="en-US" dirty="0"/>
              <a:t> </a:t>
            </a:r>
            <a:r>
              <a:rPr lang="en-US" cap="none" dirty="0" smtClean="0"/>
              <a:t>Students can see, touch, and interact with historical artifacts, which solidifies their understanding of concepts and makes them more memorable compared to abstract classroom learning.</a:t>
            </a:r>
            <a:r>
              <a:rPr lang="en-US" dirty="0"/>
              <a:t> </a:t>
            </a:r>
          </a:p>
          <a:p>
            <a:r>
              <a:rPr lang="en-US" b="1" dirty="0"/>
              <a:t>Contextual </a:t>
            </a:r>
            <a:r>
              <a:rPr lang="en-US" b="1" dirty="0" smtClean="0"/>
              <a:t>understanding:</a:t>
            </a:r>
            <a:r>
              <a:rPr lang="en-US" dirty="0"/>
              <a:t> </a:t>
            </a:r>
            <a:r>
              <a:rPr lang="en-US" cap="none" dirty="0" smtClean="0"/>
              <a:t>Visiting historical sites allows students to visualize the environment and circumstances surrounding past events, providing a richer context for historical knowledge</a:t>
            </a:r>
            <a:r>
              <a:rPr lang="en-US" dirty="0" smtClean="0"/>
              <a:t>.</a:t>
            </a:r>
            <a:r>
              <a:rPr lang="en-US" dirty="0"/>
              <a:t> </a:t>
            </a:r>
          </a:p>
          <a:p>
            <a:r>
              <a:rPr lang="en-US" b="1" dirty="0"/>
              <a:t>Critical thinking </a:t>
            </a:r>
            <a:r>
              <a:rPr lang="en-US" b="1" dirty="0" smtClean="0"/>
              <a:t>development:</a:t>
            </a:r>
            <a:r>
              <a:rPr lang="en-US" dirty="0"/>
              <a:t> </a:t>
            </a:r>
            <a:r>
              <a:rPr lang="en-US" cap="none" dirty="0" smtClean="0"/>
              <a:t>Analyzing historical sites and interpreting information on-site encourages critical thinking skills as students question, compare, and draw conclusions. </a:t>
            </a:r>
          </a:p>
          <a:p>
            <a:r>
              <a:rPr lang="en-US" b="1" dirty="0" smtClean="0"/>
              <a:t>Cultural appreciation:</a:t>
            </a:r>
            <a:r>
              <a:rPr lang="en-US" dirty="0"/>
              <a:t> </a:t>
            </a:r>
            <a:r>
              <a:rPr lang="en-US" cap="none" dirty="0" smtClean="0"/>
              <a:t>Exposure to different historical cultures and perspectives can foster empathy and understanding of diverse viewpoints. </a:t>
            </a:r>
          </a:p>
          <a:p>
            <a:r>
              <a:rPr lang="en-US" b="1" dirty="0" smtClean="0"/>
              <a:t>Engagement </a:t>
            </a:r>
            <a:r>
              <a:rPr lang="en-US" b="1" dirty="0"/>
              <a:t>and </a:t>
            </a:r>
            <a:r>
              <a:rPr lang="en-US" b="1" dirty="0" smtClean="0"/>
              <a:t>motivation:</a:t>
            </a:r>
            <a:r>
              <a:rPr lang="en-US" dirty="0"/>
              <a:t> </a:t>
            </a:r>
            <a:r>
              <a:rPr lang="en-US" cap="none" dirty="0" smtClean="0"/>
              <a:t>Experiencing history firsthand can spark curiosity and interest in the subject matter, making learning more engaging and enjoyable. </a:t>
            </a:r>
            <a:endParaRPr lang="en-US" dirty="0"/>
          </a:p>
          <a:p>
            <a:r>
              <a:rPr lang="en-US" b="1" dirty="0"/>
              <a:t>Social interaction and </a:t>
            </a:r>
            <a:r>
              <a:rPr lang="en-US" b="1" dirty="0" smtClean="0"/>
              <a:t>teamwork:</a:t>
            </a:r>
            <a:r>
              <a:rPr lang="en-US" dirty="0"/>
              <a:t> </a:t>
            </a:r>
            <a:r>
              <a:rPr lang="en-US" cap="none" dirty="0" smtClean="0"/>
              <a:t>Group field trips can promote collaboration and communication skills as students work together to explore and discuss historical information. </a:t>
            </a:r>
          </a:p>
          <a:p>
            <a:endParaRPr lang="en-IN" dirty="0"/>
          </a:p>
        </p:txBody>
      </p:sp>
    </p:spTree>
    <p:extLst>
      <p:ext uri="{BB962C8B-B14F-4D97-AF65-F5344CB8AC3E}">
        <p14:creationId xmlns:p14="http://schemas.microsoft.com/office/powerpoint/2010/main" val="168982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a:xfrm>
            <a:off x="739588" y="618518"/>
            <a:ext cx="10538012" cy="5782282"/>
          </a:xfrm>
        </p:spPr>
        <p:txBody>
          <a:bodyPr>
            <a:normAutofit fontScale="92500" lnSpcReduction="10000"/>
          </a:bodyPr>
          <a:lstStyle/>
          <a:p>
            <a:pPr marL="0" indent="0">
              <a:buNone/>
            </a:pPr>
            <a:r>
              <a:rPr lang="en-US" b="1" u="sng" dirty="0">
                <a:solidFill>
                  <a:srgbClr val="FF0000"/>
                </a:solidFill>
              </a:rPr>
              <a:t>why field </a:t>
            </a:r>
            <a:r>
              <a:rPr lang="en-US" b="1" u="sng" dirty="0" smtClean="0">
                <a:solidFill>
                  <a:srgbClr val="FF0000"/>
                </a:solidFill>
              </a:rPr>
              <a:t>trips/field excursion </a:t>
            </a:r>
            <a:r>
              <a:rPr lang="en-US" b="1" u="sng" dirty="0">
                <a:solidFill>
                  <a:srgbClr val="FF0000"/>
                </a:solidFill>
              </a:rPr>
              <a:t>should be given due importance and how it contributes to a well-rounded education.</a:t>
            </a:r>
          </a:p>
          <a:p>
            <a:r>
              <a:rPr lang="en-US" b="1" dirty="0"/>
              <a:t>Interactive </a:t>
            </a:r>
            <a:r>
              <a:rPr lang="en-US" b="1" dirty="0" smtClean="0"/>
              <a:t>learning</a:t>
            </a:r>
            <a:r>
              <a:rPr lang="en-US" dirty="0" smtClean="0"/>
              <a:t>: </a:t>
            </a:r>
            <a:r>
              <a:rPr lang="en-US" cap="none" dirty="0" smtClean="0"/>
              <a:t>It </a:t>
            </a:r>
            <a:r>
              <a:rPr lang="en-US" cap="none" dirty="0"/>
              <a:t>is so much easier to understand what a cow is when you see it in front of you and are able to touch it as opposed to reading about a cow in a book. Field trips ascribe to the former thought process. Field trips allow students to interact with what they are learning. The experience goes beyond reading a concept in a textbook as children are able to participate in it physically.</a:t>
            </a:r>
          </a:p>
          <a:p>
            <a:r>
              <a:rPr lang="en-US" b="1" dirty="0"/>
              <a:t>Access to different </a:t>
            </a:r>
            <a:r>
              <a:rPr lang="en-US" b="1" dirty="0" smtClean="0"/>
              <a:t>environments</a:t>
            </a:r>
            <a:r>
              <a:rPr lang="en-US" dirty="0" smtClean="0"/>
              <a:t>: </a:t>
            </a:r>
            <a:r>
              <a:rPr lang="en-US" cap="none" dirty="0" smtClean="0"/>
              <a:t>Field </a:t>
            </a:r>
            <a:r>
              <a:rPr lang="en-US" cap="none" dirty="0"/>
              <a:t>trips allow students direct access to tools and environments that they otherwise wouldn’t have contact within the four walls of their school. Students can be taken to see historical artefacts or even an underwater ecosystem at an aquarium on field trips. Each experience solidifies learning and supports key academic theories. They begin to see that what they learn in the classroom can help them solve real world problems and this shapes them as people.</a:t>
            </a:r>
          </a:p>
          <a:p>
            <a:r>
              <a:rPr lang="en-US" b="1" dirty="0"/>
              <a:t>Social </a:t>
            </a:r>
            <a:r>
              <a:rPr lang="en-US" b="1" dirty="0" smtClean="0"/>
              <a:t>interaction</a:t>
            </a:r>
            <a:r>
              <a:rPr lang="en-US" dirty="0" smtClean="0"/>
              <a:t> : </a:t>
            </a:r>
            <a:r>
              <a:rPr lang="en-US" cap="none" dirty="0" smtClean="0"/>
              <a:t>Leaving </a:t>
            </a:r>
            <a:r>
              <a:rPr lang="en-US" cap="none" dirty="0"/>
              <a:t>the classroom for a field trip places students in a different social environment. They get to meet a new set of adults and possibly interact with other children during the course of the field trip. These new interactions give them a vital lesson on how to behave in different settings. What a field trip also does is foster a sense of teamwork and community among the students as they experience a new environment together.</a:t>
            </a:r>
          </a:p>
          <a:p>
            <a:endParaRPr lang="en-IN" dirty="0"/>
          </a:p>
        </p:txBody>
      </p:sp>
    </p:spTree>
    <p:extLst>
      <p:ext uri="{BB962C8B-B14F-4D97-AF65-F5344CB8AC3E}">
        <p14:creationId xmlns:p14="http://schemas.microsoft.com/office/powerpoint/2010/main" val="320997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a:xfrm>
            <a:off x="561704" y="248194"/>
            <a:ext cx="10715896" cy="6387737"/>
          </a:xfrm>
        </p:spPr>
        <p:txBody>
          <a:bodyPr>
            <a:normAutofit lnSpcReduction="10000"/>
          </a:bodyPr>
          <a:lstStyle/>
          <a:p>
            <a:r>
              <a:rPr lang="en-US" b="1" dirty="0" smtClean="0"/>
              <a:t>Socio-economic </a:t>
            </a:r>
            <a:r>
              <a:rPr lang="en-US" b="1" dirty="0"/>
              <a:t>growth</a:t>
            </a:r>
            <a:endParaRPr lang="en-US" dirty="0"/>
          </a:p>
          <a:p>
            <a:r>
              <a:rPr lang="en-US" cap="none" dirty="0" smtClean="0"/>
              <a:t>To put it simply, students who go on field trips tend to become more empathetic and tolerant as compared to those who don’t. Going on a field trip enhances their critical thinking skills and gives students a chance to think about a topic or theme from a different perspective. Several children don't get to experience the typical field trip locations with their families. A school trip gives students the chance to experience new venues.</a:t>
            </a:r>
          </a:p>
          <a:p>
            <a:r>
              <a:rPr lang="en-US" b="1" dirty="0" smtClean="0"/>
              <a:t>Erases </a:t>
            </a:r>
            <a:r>
              <a:rPr lang="en-US" b="1" dirty="0"/>
              <a:t>classroom boredom</a:t>
            </a:r>
            <a:endParaRPr lang="en-US" dirty="0"/>
          </a:p>
          <a:p>
            <a:r>
              <a:rPr lang="en-US" cap="none" dirty="0" smtClean="0"/>
              <a:t>It is common knowledge that children are easily distracted and bored. School field trips build in children a different level of excitement and fun. It gives them something to look forward to. In essence, field trips erase the boredom that is associated with classroom lectures. What’s more, it awakens in students an interest to learn and get new learning information, no matter how boring the subject is in theory.</a:t>
            </a:r>
          </a:p>
          <a:p>
            <a:r>
              <a:rPr lang="en-US" cap="none" dirty="0" smtClean="0"/>
              <a:t>While organizing a field trip with so many children definitely comes with its fair share of trials and tribulations, the benefits far outweigh the logistical difficulties. Field trips can bring one dimensional lessons to life and create interest for a subject, something that is hard to duplicate through classroom lectures!</a:t>
            </a:r>
          </a:p>
          <a:p>
            <a:endParaRPr lang="en-IN" dirty="0"/>
          </a:p>
        </p:txBody>
      </p:sp>
    </p:spTree>
    <p:extLst>
      <p:ext uri="{BB962C8B-B14F-4D97-AF65-F5344CB8AC3E}">
        <p14:creationId xmlns:p14="http://schemas.microsoft.com/office/powerpoint/2010/main" val="175420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518"/>
            <a:ext cx="11524128" cy="1371648"/>
          </a:xfrm>
        </p:spPr>
        <p:txBody>
          <a:bodyPr/>
          <a:lstStyle/>
          <a:p>
            <a:r>
              <a:rPr lang="en-US" dirty="0" smtClean="0"/>
              <a:t>Differences in between field trip and field excursion </a:t>
            </a:r>
            <a:endParaRPr lang="en-IN" dirty="0"/>
          </a:p>
        </p:txBody>
      </p:sp>
      <p:sp>
        <p:nvSpPr>
          <p:cNvPr id="3" name="Content Placeholder 2"/>
          <p:cNvSpPr>
            <a:spLocks noGrp="1"/>
          </p:cNvSpPr>
          <p:nvPr>
            <p:ph sz="quarter" idx="13"/>
          </p:nvPr>
        </p:nvSpPr>
        <p:spPr>
          <a:xfrm>
            <a:off x="161365" y="1828800"/>
            <a:ext cx="11116235" cy="4760259"/>
          </a:xfrm>
        </p:spPr>
        <p:txBody>
          <a:bodyPr>
            <a:normAutofit/>
          </a:bodyPr>
          <a:lstStyle/>
          <a:p>
            <a:r>
              <a:rPr lang="en-US" b="1" dirty="0" smtClean="0"/>
              <a:t>Scope:</a:t>
            </a:r>
            <a:r>
              <a:rPr lang="en-US" dirty="0"/>
              <a:t> </a:t>
            </a:r>
            <a:r>
              <a:rPr lang="en-US" cap="none" dirty="0" smtClean="0"/>
              <a:t>A field trip is usually focused on a specific topic or learning objective related to the current classroom curriculum, while a field excursion may encompass a wider range of learning experiences</a:t>
            </a:r>
            <a:r>
              <a:rPr lang="en-US" dirty="0" smtClean="0"/>
              <a:t>.</a:t>
            </a:r>
            <a:r>
              <a:rPr lang="en-US" dirty="0"/>
              <a:t> </a:t>
            </a:r>
          </a:p>
          <a:p>
            <a:r>
              <a:rPr lang="en-US" b="1" dirty="0" smtClean="0"/>
              <a:t>Duration:</a:t>
            </a:r>
            <a:r>
              <a:rPr lang="en-US" dirty="0"/>
              <a:t> </a:t>
            </a:r>
            <a:r>
              <a:rPr lang="en-US" cap="none" dirty="0" smtClean="0"/>
              <a:t>Field trips are generally shorter, lasting only a day or a few hours, whereas a field excursion could span multiple days. </a:t>
            </a:r>
          </a:p>
          <a:p>
            <a:r>
              <a:rPr lang="en-US" b="1" dirty="0" smtClean="0"/>
              <a:t>Travel Distance:</a:t>
            </a:r>
            <a:r>
              <a:rPr lang="en-US" dirty="0"/>
              <a:t> </a:t>
            </a:r>
            <a:r>
              <a:rPr lang="en-US" cap="none" dirty="0" smtClean="0"/>
              <a:t>Field trips often happen within a close proximity to the school, while a field excursion might involve traveling further distances to reach a relevant location.</a:t>
            </a:r>
            <a:r>
              <a:rPr lang="en-US" dirty="0"/>
              <a:t> </a:t>
            </a:r>
          </a:p>
          <a:p>
            <a:r>
              <a:rPr lang="en-US" b="1" dirty="0" smtClean="0"/>
              <a:t>Example: </a:t>
            </a:r>
          </a:p>
          <a:p>
            <a:r>
              <a:rPr lang="en-US" b="1" dirty="0" smtClean="0"/>
              <a:t>Field Trip:</a:t>
            </a:r>
            <a:r>
              <a:rPr lang="en-US" dirty="0"/>
              <a:t> </a:t>
            </a:r>
            <a:r>
              <a:rPr lang="en-US" cap="none" dirty="0" smtClean="0"/>
              <a:t>A class of elementary students visiting a local science museum to learn about different types of animals.</a:t>
            </a:r>
          </a:p>
          <a:p>
            <a:r>
              <a:rPr lang="en-US" b="1" dirty="0" smtClean="0"/>
              <a:t>Field Excursion:</a:t>
            </a:r>
            <a:r>
              <a:rPr lang="en-US" dirty="0"/>
              <a:t> </a:t>
            </a:r>
            <a:r>
              <a:rPr lang="en-US" cap="none" dirty="0" smtClean="0"/>
              <a:t>A group of geology students spending a weekend camping in a remote area to study rock formations and collect samples</a:t>
            </a:r>
          </a:p>
          <a:p>
            <a:pPr marL="0" indent="0">
              <a:buNone/>
            </a:pPr>
            <a:endParaRPr lang="en-US" dirty="0" smtClean="0"/>
          </a:p>
        </p:txBody>
      </p:sp>
    </p:spTree>
    <p:extLst>
      <p:ext uri="{BB962C8B-B14F-4D97-AF65-F5344CB8AC3E}">
        <p14:creationId xmlns:p14="http://schemas.microsoft.com/office/powerpoint/2010/main" val="94040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26189"/>
          </a:xfrm>
        </p:spPr>
        <p:txBody>
          <a:bodyPr/>
          <a:lstStyle/>
          <a:p>
            <a:r>
              <a:rPr lang="en-US" dirty="0" smtClean="0"/>
              <a:t>types</a:t>
            </a:r>
            <a:endParaRPr lang="en-IN" dirty="0"/>
          </a:p>
        </p:txBody>
      </p:sp>
      <p:sp>
        <p:nvSpPr>
          <p:cNvPr id="3" name="Content Placeholder 2"/>
          <p:cNvSpPr>
            <a:spLocks noGrp="1"/>
          </p:cNvSpPr>
          <p:nvPr>
            <p:ph sz="quarter" idx="13"/>
          </p:nvPr>
        </p:nvSpPr>
        <p:spPr>
          <a:xfrm>
            <a:off x="913774" y="1613648"/>
            <a:ext cx="10363825" cy="4177552"/>
          </a:xfrm>
        </p:spPr>
        <p:txBody>
          <a:bodyPr>
            <a:noAutofit/>
          </a:bodyPr>
          <a:lstStyle/>
          <a:p>
            <a:pPr algn="just"/>
            <a:r>
              <a:rPr lang="en-US" sz="2400" cap="none" dirty="0" smtClean="0"/>
              <a:t>There are several types of trips like trips to nearby college , historical spots, </a:t>
            </a:r>
            <a:r>
              <a:rPr lang="en-US" sz="2400" cap="none" dirty="0" err="1" smtClean="0"/>
              <a:t>neighbouring</a:t>
            </a:r>
            <a:r>
              <a:rPr lang="en-US" sz="2400" cap="none" dirty="0" smtClean="0"/>
              <a:t> colleges, factories are visited.</a:t>
            </a:r>
          </a:p>
          <a:p>
            <a:pPr algn="just"/>
            <a:r>
              <a:rPr lang="en-US" sz="2400" cap="none" dirty="0" smtClean="0"/>
              <a:t>There are trips to distant places of historical importance such as </a:t>
            </a:r>
            <a:r>
              <a:rPr lang="en-US" sz="2400" cap="none" dirty="0"/>
              <a:t>D</a:t>
            </a:r>
            <a:r>
              <a:rPr lang="en-US" sz="2400" cap="none" dirty="0" smtClean="0"/>
              <a:t>elhi, </a:t>
            </a:r>
            <a:r>
              <a:rPr lang="en-US" sz="2400" cap="none" dirty="0"/>
              <a:t>H</a:t>
            </a:r>
            <a:r>
              <a:rPr lang="en-US" sz="2400" cap="none" dirty="0" smtClean="0"/>
              <a:t>yderabad, </a:t>
            </a:r>
            <a:r>
              <a:rPr lang="en-US" sz="2400" cap="none" dirty="0"/>
              <a:t>K</a:t>
            </a:r>
            <a:r>
              <a:rPr lang="en-US" sz="2400" cap="none" dirty="0" smtClean="0"/>
              <a:t>olkata, </a:t>
            </a:r>
            <a:r>
              <a:rPr lang="en-US" sz="2400" cap="none" dirty="0"/>
              <a:t>O</a:t>
            </a:r>
            <a:r>
              <a:rPr lang="en-US" sz="2400" cap="none" dirty="0" smtClean="0"/>
              <a:t>rissa, </a:t>
            </a:r>
            <a:r>
              <a:rPr lang="en-US" sz="2400" cap="none" dirty="0"/>
              <a:t>A</a:t>
            </a:r>
            <a:r>
              <a:rPr lang="en-US" sz="2400" cap="none" dirty="0" smtClean="0"/>
              <a:t>janta&amp; </a:t>
            </a:r>
            <a:r>
              <a:rPr lang="en-US" sz="2400" cap="none" dirty="0" err="1"/>
              <a:t>E</a:t>
            </a:r>
            <a:r>
              <a:rPr lang="en-US" sz="2400" cap="none" dirty="0" err="1" smtClean="0"/>
              <a:t>llora</a:t>
            </a:r>
            <a:r>
              <a:rPr lang="en-US" sz="2400" cap="none" dirty="0" smtClean="0"/>
              <a:t> caves, </a:t>
            </a:r>
            <a:r>
              <a:rPr lang="en-US" sz="2400" cap="none" dirty="0"/>
              <a:t>A</a:t>
            </a:r>
            <a:r>
              <a:rPr lang="en-US" sz="2400" cap="none" dirty="0" smtClean="0"/>
              <a:t>gra &amp; </a:t>
            </a:r>
            <a:r>
              <a:rPr lang="en-US" sz="2400" cap="none" dirty="0" err="1"/>
              <a:t>J</a:t>
            </a:r>
            <a:r>
              <a:rPr lang="en-US" sz="2400" cap="none" dirty="0" err="1" smtClean="0"/>
              <a:t>aypur</a:t>
            </a:r>
            <a:r>
              <a:rPr lang="en-US" sz="2400" cap="none" dirty="0" smtClean="0"/>
              <a:t> etc.</a:t>
            </a:r>
          </a:p>
          <a:p>
            <a:pPr marL="0" indent="0" algn="just">
              <a:buNone/>
            </a:pPr>
            <a:r>
              <a:rPr lang="en-US" sz="2400" cap="none" dirty="0"/>
              <a:t> </a:t>
            </a:r>
            <a:r>
              <a:rPr lang="en-US" sz="2400" cap="none" dirty="0" smtClean="0"/>
              <a:t>            But the most essential thing is the trip must have a  relation with the topic to be discussed in a class. It should be provide direct experience of the topic and should be better than other teaching devices. </a:t>
            </a:r>
          </a:p>
          <a:p>
            <a:pPr marL="0" indent="0" algn="just">
              <a:buNone/>
            </a:pPr>
            <a:r>
              <a:rPr lang="en-US" sz="2400" cap="none" dirty="0" smtClean="0"/>
              <a:t>Examples: Burial grounds, tombs, temples, mosques, churches, </a:t>
            </a:r>
            <a:r>
              <a:rPr lang="en-US" sz="2400" cap="none" dirty="0" err="1" smtClean="0"/>
              <a:t>battlefieds</a:t>
            </a:r>
            <a:r>
              <a:rPr lang="en-US" sz="2400" cap="none" dirty="0" smtClean="0"/>
              <a:t>, old forts, monuments, museums, places of excavation.</a:t>
            </a:r>
            <a:endParaRPr lang="en-IN" sz="2400" cap="none" dirty="0" smtClean="0"/>
          </a:p>
          <a:p>
            <a:endParaRPr lang="en-IN" sz="2400" dirty="0"/>
          </a:p>
        </p:txBody>
      </p:sp>
    </p:spTree>
    <p:extLst>
      <p:ext uri="{BB962C8B-B14F-4D97-AF65-F5344CB8AC3E}">
        <p14:creationId xmlns:p14="http://schemas.microsoft.com/office/powerpoint/2010/main" val="206376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7" y="618517"/>
            <a:ext cx="10713450" cy="1129601"/>
          </a:xfrm>
        </p:spPr>
        <p:txBody>
          <a:bodyPr/>
          <a:lstStyle/>
          <a:p>
            <a:r>
              <a:rPr lang="en-US" dirty="0" smtClean="0"/>
              <a:t>IMPORTANCE OF FIELD TRIP/excursion IN THE TEACHING HISTORY</a:t>
            </a:r>
            <a:endParaRPr lang="en-IN" dirty="0"/>
          </a:p>
        </p:txBody>
      </p:sp>
      <p:sp>
        <p:nvSpPr>
          <p:cNvPr id="3" name="Content Placeholder 2"/>
          <p:cNvSpPr>
            <a:spLocks noGrp="1"/>
          </p:cNvSpPr>
          <p:nvPr>
            <p:ph sz="quarter" idx="13"/>
          </p:nvPr>
        </p:nvSpPr>
        <p:spPr>
          <a:xfrm>
            <a:off x="564777" y="1922929"/>
            <a:ext cx="10712823" cy="4935071"/>
          </a:xfrm>
        </p:spPr>
        <p:txBody>
          <a:bodyPr/>
          <a:lstStyle/>
          <a:p>
            <a:pPr algn="just"/>
            <a:r>
              <a:rPr lang="en-US" sz="2400" cap="none" dirty="0" smtClean="0"/>
              <a:t>Student get opportunities to know something about social and historical facts of their own local area or country.</a:t>
            </a:r>
          </a:p>
          <a:p>
            <a:pPr algn="just"/>
            <a:r>
              <a:rPr lang="en-US" sz="2400" cap="none" dirty="0" smtClean="0"/>
              <a:t>It develop the power of imagination, observation, appreciation of beauty, thinking reasoning etc.</a:t>
            </a:r>
          </a:p>
          <a:p>
            <a:pPr algn="just"/>
            <a:r>
              <a:rPr lang="en-US" sz="2400" cap="none" dirty="0" smtClean="0"/>
              <a:t>Field trip develop a sense of patriotism among the students. After the visit of the place  can feel proud of their heritage and achievements. </a:t>
            </a:r>
          </a:p>
          <a:p>
            <a:pPr marL="0" indent="0" algn="just">
              <a:buNone/>
            </a:pPr>
            <a:r>
              <a:rPr lang="en-US" sz="2400" cap="none" dirty="0" smtClean="0"/>
              <a:t> Thus, field trips of historical places enable the pupils to have practical knowledge and a detailed information of history. </a:t>
            </a:r>
          </a:p>
          <a:p>
            <a:endParaRPr lang="en-US" dirty="0"/>
          </a:p>
          <a:p>
            <a:endParaRPr lang="en-IN" dirty="0"/>
          </a:p>
        </p:txBody>
      </p:sp>
    </p:spTree>
    <p:extLst>
      <p:ext uri="{BB962C8B-B14F-4D97-AF65-F5344CB8AC3E}">
        <p14:creationId xmlns:p14="http://schemas.microsoft.com/office/powerpoint/2010/main" val="217658033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71</TotalTime>
  <Words>904</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Tw Cen MT</vt:lpstr>
      <vt:lpstr>Droplet</vt:lpstr>
      <vt:lpstr>IMPORTANCE OF history excursion &amp; FIELD trip</vt:lpstr>
      <vt:lpstr>CONCEPT OF field excursion or FIELD TRIP</vt:lpstr>
      <vt:lpstr>CHARACTERISTICS</vt:lpstr>
      <vt:lpstr>PowerPoint Presentation</vt:lpstr>
      <vt:lpstr>PowerPoint Presentation</vt:lpstr>
      <vt:lpstr>PowerPoint Presentation</vt:lpstr>
      <vt:lpstr>Differences in between field trip and field excursion </vt:lpstr>
      <vt:lpstr>types</vt:lpstr>
      <vt:lpstr>IMPORTANCE OF FIELD TRIP/excursion IN THE TEACHING HISTORY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2025-02-26T04:15:25Z</dcterms:created>
  <dcterms:modified xsi:type="dcterms:W3CDTF">2025-02-28T04:33:51Z</dcterms:modified>
</cp:coreProperties>
</file>