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58" r:id="rId4"/>
    <p:sldId id="259" r:id="rId5"/>
    <p:sldId id="260" r:id="rId6"/>
    <p:sldId id="261" r:id="rId7"/>
    <p:sldId id="262" r:id="rId8"/>
    <p:sldId id="263" r:id="rId9"/>
    <p:sldId id="264" r:id="rId10"/>
    <p:sldId id="272" r:id="rId11"/>
    <p:sldId id="271" r:id="rId12"/>
    <p:sldId id="265" r:id="rId13"/>
    <p:sldId id="266" r:id="rId14"/>
    <p:sldId id="268" r:id="rId15"/>
    <p:sldId id="267"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60" d="100"/>
          <a:sy n="60" d="100"/>
        </p:scale>
        <p:origin x="105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444716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2DB522E-63A4-48F7-9A67-75726CDC218E}" type="datetimeFigureOut">
              <a:rPr lang="en-US" smtClean="0"/>
              <a:t>22/09/2025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2838562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709733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7BD00-C608-4C78-8747-A9EBF759E402}"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278779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3098183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DB522E-63A4-48F7-9A67-75726CDC218E}" type="datetimeFigureOut">
              <a:rPr lang="en-US" smtClean="0"/>
              <a:t>22/09/2025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1550081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2DB522E-63A4-48F7-9A67-75726CDC218E}" type="datetimeFigureOut">
              <a:rPr lang="en-US" smtClean="0"/>
              <a:t>22/09/2025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2272271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9091911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709955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4249045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1651136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DB522E-63A4-48F7-9A67-75726CDC218E}" type="datetimeFigureOut">
              <a:rPr lang="en-US" smtClean="0"/>
              <a:t>22/09/2025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1912973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DB522E-63A4-48F7-9A67-75726CDC218E}" type="datetimeFigureOut">
              <a:rPr lang="en-US" smtClean="0"/>
              <a:t>22/09/2025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1032180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9136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4228485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A2DB522E-63A4-48F7-9A67-75726CDC218E}" type="datetimeFigureOut">
              <a:rPr lang="en-US" smtClean="0"/>
              <a:t>22/09/2025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1205438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2DB522E-63A4-48F7-9A67-75726CDC218E}" type="datetimeFigureOut">
              <a:rPr lang="en-US" smtClean="0"/>
              <a:t>22/09/2025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E7BD00-C608-4C78-8747-A9EBF759E402}" type="slidenum">
              <a:rPr lang="en-US" smtClean="0"/>
              <a:t>‹#›</a:t>
            </a:fld>
            <a:endParaRPr lang="en-US"/>
          </a:p>
        </p:txBody>
      </p:sp>
    </p:spTree>
    <p:extLst>
      <p:ext uri="{BB962C8B-B14F-4D97-AF65-F5344CB8AC3E}">
        <p14:creationId xmlns:p14="http://schemas.microsoft.com/office/powerpoint/2010/main" val="1408708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2DB522E-63A4-48F7-9A67-75726CDC218E}" type="datetimeFigureOut">
              <a:rPr lang="en-US" smtClean="0"/>
              <a:t>22/09/2025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5E7BD00-C608-4C78-8747-A9EBF759E402}" type="slidenum">
              <a:rPr lang="en-US" smtClean="0"/>
              <a:t>‹#›</a:t>
            </a:fld>
            <a:endParaRPr lang="en-US"/>
          </a:p>
        </p:txBody>
      </p:sp>
    </p:spTree>
    <p:extLst>
      <p:ext uri="{BB962C8B-B14F-4D97-AF65-F5344CB8AC3E}">
        <p14:creationId xmlns:p14="http://schemas.microsoft.com/office/powerpoint/2010/main" val="3421861815"/>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F0E4705E-5207-462F-889C-5427A0EFFB1B}"/>
              </a:ext>
            </a:extLst>
          </p:cNvPr>
          <p:cNvSpPr txBox="1"/>
          <p:nvPr/>
        </p:nvSpPr>
        <p:spPr>
          <a:xfrm>
            <a:off x="874643" y="940903"/>
            <a:ext cx="10389705" cy="5262979"/>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What is Computer?</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 computer is a programmable electronic device that processes and stores data based on a set of instructions. It takes raw data as </a:t>
            </a:r>
            <a:r>
              <a:rPr lang="en-US" sz="2400" b="1" dirty="0">
                <a:latin typeface="Times New Roman" panose="02020603050405020304" pitchFamily="18" charset="0"/>
                <a:cs typeface="Times New Roman" panose="02020603050405020304" pitchFamily="18" charset="0"/>
              </a:rPr>
              <a:t>input</a:t>
            </a:r>
            <a:r>
              <a:rPr lang="en-US" sz="2400" dirty="0">
                <a:latin typeface="Times New Roman" panose="02020603050405020304" pitchFamily="18" charset="0"/>
                <a:cs typeface="Times New Roman" panose="02020603050405020304" pitchFamily="18" charset="0"/>
              </a:rPr>
              <a:t>, processes it, and produces meaningful information as </a:t>
            </a:r>
            <a:r>
              <a:rPr lang="en-US" sz="2400" b="1" dirty="0">
                <a:latin typeface="Times New Roman" panose="02020603050405020304" pitchFamily="18" charset="0"/>
                <a:cs typeface="Times New Roman" panose="02020603050405020304" pitchFamily="18" charset="0"/>
              </a:rPr>
              <a:t>output</a:t>
            </a:r>
            <a:r>
              <a:rPr lang="en-US" sz="2400" dirty="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Basic Operations</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Computers perform five fundamental operations to function:</a:t>
            </a:r>
          </a:p>
          <a:p>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Inputting:</a:t>
            </a:r>
            <a:r>
              <a:rPr lang="en-US" sz="2400" dirty="0">
                <a:latin typeface="Times New Roman" panose="02020603050405020304" pitchFamily="18" charset="0"/>
                <a:cs typeface="Times New Roman" panose="02020603050405020304" pitchFamily="18" charset="0"/>
              </a:rPr>
              <a:t> The process of entering data and instructions into the computer.</a:t>
            </a:r>
          </a:p>
          <a:p>
            <a:pPr lvl="0"/>
            <a:r>
              <a:rPr lang="en-US" sz="2400" b="1" dirty="0">
                <a:latin typeface="Times New Roman" panose="02020603050405020304" pitchFamily="18" charset="0"/>
                <a:cs typeface="Times New Roman" panose="02020603050405020304" pitchFamily="18" charset="0"/>
              </a:rPr>
              <a:t>Processing:</a:t>
            </a:r>
            <a:r>
              <a:rPr lang="en-US" sz="2400" dirty="0">
                <a:latin typeface="Times New Roman" panose="02020603050405020304" pitchFamily="18" charset="0"/>
                <a:cs typeface="Times New Roman" panose="02020603050405020304" pitchFamily="18" charset="0"/>
              </a:rPr>
              <a:t> Performing calculations and operations on the data to transform it.</a:t>
            </a:r>
          </a:p>
          <a:p>
            <a:pPr lvl="0"/>
            <a:r>
              <a:rPr lang="en-US" sz="2400" b="1" dirty="0">
                <a:latin typeface="Times New Roman" panose="02020603050405020304" pitchFamily="18" charset="0"/>
                <a:cs typeface="Times New Roman" panose="02020603050405020304" pitchFamily="18" charset="0"/>
              </a:rPr>
              <a:t>Outputting:</a:t>
            </a:r>
            <a:r>
              <a:rPr lang="en-US" sz="2400" dirty="0">
                <a:latin typeface="Times New Roman" panose="02020603050405020304" pitchFamily="18" charset="0"/>
                <a:cs typeface="Times New Roman" panose="02020603050405020304" pitchFamily="18" charset="0"/>
              </a:rPr>
              <a:t> Presenting the results of the processing to the user.</a:t>
            </a:r>
          </a:p>
          <a:p>
            <a:pPr lvl="0"/>
            <a:r>
              <a:rPr lang="en-US" sz="2400" b="1" dirty="0">
                <a:latin typeface="Times New Roman" panose="02020603050405020304" pitchFamily="18" charset="0"/>
                <a:cs typeface="Times New Roman" panose="02020603050405020304" pitchFamily="18" charset="0"/>
              </a:rPr>
              <a:t>Storing:</a:t>
            </a:r>
            <a:r>
              <a:rPr lang="en-US" sz="2400" dirty="0">
                <a:latin typeface="Times New Roman" panose="02020603050405020304" pitchFamily="18" charset="0"/>
                <a:cs typeface="Times New Roman" panose="02020603050405020304" pitchFamily="18" charset="0"/>
              </a:rPr>
              <a:t> Saving data and instructions for future use.</a:t>
            </a:r>
          </a:p>
          <a:p>
            <a:r>
              <a:rPr lang="en-US" sz="2400" b="1" dirty="0">
                <a:latin typeface="Times New Roman" panose="02020603050405020304" pitchFamily="18" charset="0"/>
                <a:cs typeface="Times New Roman" panose="02020603050405020304" pitchFamily="18" charset="0"/>
              </a:rPr>
              <a:t>Controlling:</a:t>
            </a:r>
            <a:r>
              <a:rPr lang="en-US" sz="2400" dirty="0">
                <a:latin typeface="Times New Roman" panose="02020603050405020304" pitchFamily="18" charset="0"/>
                <a:cs typeface="Times New Roman" panose="02020603050405020304" pitchFamily="18" charset="0"/>
              </a:rPr>
              <a:t> Managing and coordinating all the other operations</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39439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3F538E-8279-1904-3695-688B8A16EA88}"/>
              </a:ext>
            </a:extLst>
          </p:cNvPr>
          <p:cNvSpPr txBox="1"/>
          <p:nvPr/>
        </p:nvSpPr>
        <p:spPr>
          <a:xfrm>
            <a:off x="786063" y="689811"/>
            <a:ext cx="10539663" cy="6001643"/>
          </a:xfrm>
          <a:prstGeom prst="rect">
            <a:avLst/>
          </a:prstGeom>
          <a:noFill/>
        </p:spPr>
        <p:txBody>
          <a:bodyPr wrap="square">
            <a:spAutoFit/>
          </a:bodyPr>
          <a:lstStyle/>
          <a:p>
            <a:pPr>
              <a:buNone/>
            </a:pPr>
            <a:r>
              <a:rPr lang="en-US" sz="2400" b="1" dirty="0">
                <a:latin typeface="Times New Roman" panose="02020603050405020304" pitchFamily="18" charset="0"/>
                <a:cs typeface="Times New Roman" panose="02020603050405020304" pitchFamily="18" charset="0"/>
              </a:rPr>
              <a:t>LED (Light Emitting Diode)</a:t>
            </a:r>
          </a:p>
          <a:p>
            <a:pPr>
              <a:buNone/>
            </a:pPr>
            <a:r>
              <a:rPr lang="en-US" sz="2400" dirty="0">
                <a:latin typeface="Times New Roman" panose="02020603050405020304" pitchFamily="18" charset="0"/>
                <a:cs typeface="Times New Roman" panose="02020603050405020304" pitchFamily="18" charset="0"/>
              </a:rPr>
              <a:t>An LED monitor is a type of LCD monitor that uses </a:t>
            </a:r>
            <a:r>
              <a:rPr lang="en-US" sz="2400" b="1" dirty="0">
                <a:latin typeface="Times New Roman" panose="02020603050405020304" pitchFamily="18" charset="0"/>
                <a:cs typeface="Times New Roman" panose="02020603050405020304" pitchFamily="18" charset="0"/>
              </a:rPr>
              <a:t>LEDs</a:t>
            </a:r>
            <a:r>
              <a:rPr lang="en-US" sz="2400" dirty="0">
                <a:latin typeface="Times New Roman" panose="02020603050405020304" pitchFamily="18" charset="0"/>
                <a:cs typeface="Times New Roman" panose="02020603050405020304" pitchFamily="18" charset="0"/>
              </a:rPr>
              <a:t> for backlighting instead of traditional fluorescent lamps. This technology allows for thinner designs, better energy efficiency, and higher contrast ratios. When people talk about LED monitors, they're typically referring to the backlighting technology, as the core display is still an LCD.</a:t>
            </a:r>
          </a:p>
          <a:p>
            <a:pPr>
              <a:buNone/>
            </a:pPr>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Other Monitor Types</a:t>
            </a:r>
          </a:p>
          <a:p>
            <a:endParaRPr lang="en-US" sz="24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CRT (Cathode Ray Tube):</a:t>
            </a:r>
            <a:r>
              <a:rPr lang="en-US" sz="2400" dirty="0">
                <a:latin typeface="Times New Roman" panose="02020603050405020304" pitchFamily="18" charset="0"/>
                <a:cs typeface="Times New Roman" panose="02020603050405020304" pitchFamily="18" charset="0"/>
              </a:rPr>
              <a:t> These are the older, bulky, and heavy monitors that were the standard before LCDs became popular. They used an electron beam to illuminate phosphors on a screen.</a:t>
            </a:r>
          </a:p>
          <a:p>
            <a:r>
              <a:rPr lang="en-US" sz="2400" b="1" dirty="0">
                <a:latin typeface="Times New Roman" panose="02020603050405020304" pitchFamily="18" charset="0"/>
                <a:cs typeface="Times New Roman" panose="02020603050405020304" pitchFamily="18" charset="0"/>
              </a:rPr>
              <a:t>Plasma:</a:t>
            </a:r>
            <a:r>
              <a:rPr lang="en-US" sz="2400" dirty="0">
                <a:latin typeface="Times New Roman" panose="02020603050405020304" pitchFamily="18" charset="0"/>
                <a:cs typeface="Times New Roman" panose="02020603050405020304" pitchFamily="18" charset="0"/>
              </a:rPr>
              <a:t> Plasma monitors use small cells filled with ionized gas. They were known for deep blacks and excellent contrast but are heavier, consume more power, and have a risk of screen burn-in.</a:t>
            </a:r>
          </a:p>
          <a:p>
            <a:pPr>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0528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380673-6C14-2902-11A9-AD61191209F5}"/>
              </a:ext>
            </a:extLst>
          </p:cNvPr>
          <p:cNvSpPr txBox="1"/>
          <p:nvPr/>
        </p:nvSpPr>
        <p:spPr>
          <a:xfrm>
            <a:off x="288757" y="866274"/>
            <a:ext cx="11470105" cy="2677656"/>
          </a:xfrm>
          <a:prstGeom prst="rect">
            <a:avLst/>
          </a:prstGeom>
          <a:noFill/>
        </p:spPr>
        <p:txBody>
          <a:bodyPr wrap="square">
            <a:spAutoFit/>
          </a:bodyPr>
          <a:lstStyle/>
          <a:p>
            <a:pPr lvl="0"/>
            <a:r>
              <a:rPr lang="en-US" sz="2400" b="1" dirty="0">
                <a:latin typeface="Times New Roman" panose="02020603050405020304" pitchFamily="18" charset="0"/>
                <a:cs typeface="Times New Roman" panose="02020603050405020304" pitchFamily="18" charset="0"/>
              </a:rPr>
              <a:t>Printer:</a:t>
            </a:r>
            <a:r>
              <a:rPr lang="en-US" sz="2400" dirty="0">
                <a:latin typeface="Times New Roman" panose="02020603050405020304" pitchFamily="18" charset="0"/>
                <a:cs typeface="Times New Roman" panose="02020603050405020304" pitchFamily="18" charset="0"/>
              </a:rPr>
              <a:t> A device that converts digital data into a physical, hard copy, typically on paper.</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Speaker:</a:t>
            </a:r>
            <a:r>
              <a:rPr lang="en-US" sz="2400" dirty="0">
                <a:latin typeface="Times New Roman" panose="02020603050405020304" pitchFamily="18" charset="0"/>
                <a:cs typeface="Times New Roman" panose="02020603050405020304" pitchFamily="18" charset="0"/>
              </a:rPr>
              <a:t> Converts electrical signals into sound waves, allowing the user to hear audio from the computer.</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Screen Image Projector:</a:t>
            </a:r>
            <a:r>
              <a:rPr lang="en-US" sz="2400" dirty="0">
                <a:latin typeface="Times New Roman" panose="02020603050405020304" pitchFamily="18" charset="0"/>
                <a:cs typeface="Times New Roman" panose="02020603050405020304" pitchFamily="18" charset="0"/>
              </a:rPr>
              <a:t> A device that projects an enlarged image or video onto a large screen or surface, used for presentations and large-scale viewing.</a:t>
            </a:r>
          </a:p>
        </p:txBody>
      </p:sp>
    </p:spTree>
    <p:extLst>
      <p:ext uri="{BB962C8B-B14F-4D97-AF65-F5344CB8AC3E}">
        <p14:creationId xmlns:p14="http://schemas.microsoft.com/office/powerpoint/2010/main" val="3147626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8DAB584-87E1-4BE7-8FA7-C5B144D36E50}"/>
              </a:ext>
            </a:extLst>
          </p:cNvPr>
          <p:cNvSpPr txBox="1"/>
          <p:nvPr/>
        </p:nvSpPr>
        <p:spPr>
          <a:xfrm>
            <a:off x="530087" y="503583"/>
            <a:ext cx="10999304" cy="5632311"/>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A </a:t>
            </a:r>
            <a:r>
              <a:rPr lang="en-US" sz="2400" b="1" dirty="0">
                <a:latin typeface="Times New Roman" panose="02020603050405020304" pitchFamily="18" charset="0"/>
                <a:cs typeface="Times New Roman" panose="02020603050405020304" pitchFamily="18" charset="0"/>
              </a:rPr>
              <a:t>storage device</a:t>
            </a:r>
            <a:r>
              <a:rPr lang="en-US" sz="2400" dirty="0">
                <a:latin typeface="Times New Roman" panose="02020603050405020304" pitchFamily="18" charset="0"/>
                <a:cs typeface="Times New Roman" panose="02020603050405020304" pitchFamily="18" charset="0"/>
              </a:rPr>
              <a:t> is any computing hardware that's used to store, port, and extract data files and objects. It holds and saves information both temporarily and permanently. There are two main types of software: </a:t>
            </a:r>
            <a:r>
              <a:rPr lang="en-US" sz="2400" b="1" dirty="0">
                <a:latin typeface="Times New Roman" panose="02020603050405020304" pitchFamily="18" charset="0"/>
                <a:cs typeface="Times New Roman" panose="02020603050405020304" pitchFamily="18" charset="0"/>
              </a:rPr>
              <a:t>system software</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application software</a:t>
            </a:r>
            <a:r>
              <a:rPr lang="en-US" sz="2400" dirty="0">
                <a:latin typeface="Times New Roman" panose="02020603050405020304" pitchFamily="18" charset="0"/>
                <a:cs typeface="Times New Roman" panose="02020603050405020304" pitchFamily="18" charset="0"/>
              </a:rPr>
              <a:t>. System software manages the computer's hardware, while application software helps users perform specific tasks.</a:t>
            </a:r>
          </a:p>
          <a:p>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Storage Devices </a:t>
            </a:r>
          </a:p>
          <a:p>
            <a:r>
              <a:rPr lang="en-US" sz="2400" b="1" dirty="0">
                <a:latin typeface="Times New Roman" panose="02020603050405020304" pitchFamily="18" charset="0"/>
                <a:cs typeface="Times New Roman" panose="02020603050405020304" pitchFamily="18" charset="0"/>
              </a:rPr>
              <a:t>Storage devices can be categorized by how they store data. Here are three common types:</a:t>
            </a:r>
          </a:p>
          <a:p>
            <a:endParaRPr lang="en-US" sz="2400" b="1"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Hard Disk Drive (HDD):</a:t>
            </a:r>
            <a:r>
              <a:rPr lang="en-US" sz="2400" dirty="0">
                <a:latin typeface="Times New Roman" panose="02020603050405020304" pitchFamily="18" charset="0"/>
                <a:cs typeface="Times New Roman" panose="02020603050405020304" pitchFamily="18" charset="0"/>
              </a:rPr>
              <a:t> An HDD is a traditional storage device that uses a spinning platter and a read/write head to store and retrieve data magnetically. . It's known for having a large storage capacity at a relatively low cost, making it ideal for storing operating systems, applications, and large files. However, because it has moving parts, it's slower and more susceptible to damage than other modern storage devices.</a:t>
            </a:r>
          </a:p>
        </p:txBody>
      </p:sp>
    </p:spTree>
    <p:extLst>
      <p:ext uri="{BB962C8B-B14F-4D97-AF65-F5344CB8AC3E}">
        <p14:creationId xmlns:p14="http://schemas.microsoft.com/office/powerpoint/2010/main" val="474472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118369-98C7-4861-B144-32B172BD265F}"/>
              </a:ext>
            </a:extLst>
          </p:cNvPr>
          <p:cNvSpPr/>
          <p:nvPr/>
        </p:nvSpPr>
        <p:spPr>
          <a:xfrm>
            <a:off x="715617" y="463825"/>
            <a:ext cx="10774018" cy="6370975"/>
          </a:xfrm>
          <a:prstGeom prst="rect">
            <a:avLst/>
          </a:prstGeom>
        </p:spPr>
        <p:txBody>
          <a:bodyPr wrap="square">
            <a:spAutoFit/>
          </a:bodyPr>
          <a:lstStyle/>
          <a:p>
            <a:pPr lvl="0"/>
            <a:r>
              <a:rPr lang="en-US" sz="2400" b="1" dirty="0">
                <a:latin typeface="Times New Roman" panose="02020603050405020304" pitchFamily="18" charset="0"/>
                <a:cs typeface="Times New Roman" panose="02020603050405020304" pitchFamily="18" charset="0"/>
              </a:rPr>
              <a:t>Compact Disc (CD) &amp; Digital Versatile Disc (DVD):</a:t>
            </a:r>
            <a:r>
              <a:rPr lang="en-US" sz="2400" dirty="0">
                <a:latin typeface="Times New Roman" panose="02020603050405020304" pitchFamily="18" charset="0"/>
                <a:cs typeface="Times New Roman" panose="02020603050405020304" pitchFamily="18" charset="0"/>
              </a:rPr>
              <a:t> These are </a:t>
            </a:r>
            <a:r>
              <a:rPr lang="en-US" sz="2400" b="1" dirty="0">
                <a:latin typeface="Times New Roman" panose="02020603050405020304" pitchFamily="18" charset="0"/>
                <a:cs typeface="Times New Roman" panose="02020603050405020304" pitchFamily="18" charset="0"/>
              </a:rPr>
              <a:t>optical storage devices</a:t>
            </a:r>
            <a:r>
              <a:rPr lang="en-US" sz="2400" dirty="0">
                <a:latin typeface="Times New Roman" panose="02020603050405020304" pitchFamily="18" charset="0"/>
                <a:cs typeface="Times New Roman" panose="02020603050405020304" pitchFamily="18" charset="0"/>
              </a:rPr>
              <a:t> that use a laser to read data from a spinning disc. Data is encoded as a series of tiny pits and lands on the disc's surface.</a:t>
            </a:r>
          </a:p>
          <a:p>
            <a:pPr lvl="0"/>
            <a:endParaRPr lang="en-US" sz="2400" dirty="0">
              <a:latin typeface="Times New Roman" panose="02020603050405020304" pitchFamily="18" charset="0"/>
              <a:cs typeface="Times New Roman" panose="02020603050405020304" pitchFamily="18" charset="0"/>
            </a:endParaRPr>
          </a:p>
          <a:p>
            <a:pPr lvl="0"/>
            <a:r>
              <a:rPr lang="en-US" sz="2400" dirty="0">
                <a:latin typeface="Times New Roman" panose="02020603050405020304" pitchFamily="18" charset="0"/>
                <a:cs typeface="Times New Roman" panose="02020603050405020304" pitchFamily="18" charset="0"/>
              </a:rPr>
              <a:t>A </a:t>
            </a:r>
            <a:r>
              <a:rPr lang="en-US" sz="2400" b="1" dirty="0">
                <a:latin typeface="Times New Roman" panose="02020603050405020304" pitchFamily="18" charset="0"/>
                <a:cs typeface="Times New Roman" panose="02020603050405020304" pitchFamily="18" charset="0"/>
              </a:rPr>
              <a:t>CD</a:t>
            </a:r>
            <a:r>
              <a:rPr lang="en-US" sz="2400" dirty="0">
                <a:latin typeface="Times New Roman" panose="02020603050405020304" pitchFamily="18" charset="0"/>
                <a:cs typeface="Times New Roman" panose="02020603050405020304" pitchFamily="18" charset="0"/>
              </a:rPr>
              <a:t> was initially designed for audio but can also store data (CD-ROM). A standard CD has a storage capacity of up to 700 MB.</a:t>
            </a:r>
          </a:p>
          <a:p>
            <a:pPr marL="55563" lvl="1"/>
            <a:endParaRPr lang="en-US" sz="2400" dirty="0">
              <a:latin typeface="Times New Roman" panose="02020603050405020304" pitchFamily="18" charset="0"/>
              <a:cs typeface="Times New Roman" panose="02020603050405020304" pitchFamily="18" charset="0"/>
            </a:endParaRPr>
          </a:p>
          <a:p>
            <a:pPr marL="55563" lvl="1"/>
            <a:r>
              <a:rPr lang="en-US" sz="2400" dirty="0">
                <a:latin typeface="Times New Roman" panose="02020603050405020304" pitchFamily="18" charset="0"/>
                <a:cs typeface="Times New Roman" panose="02020603050405020304" pitchFamily="18" charset="0"/>
              </a:rPr>
              <a:t>A </a:t>
            </a:r>
            <a:r>
              <a:rPr lang="en-US" sz="2400" b="1" dirty="0">
                <a:latin typeface="Times New Roman" panose="02020603050405020304" pitchFamily="18" charset="0"/>
                <a:cs typeface="Times New Roman" panose="02020603050405020304" pitchFamily="18" charset="0"/>
              </a:rPr>
              <a:t>DVD</a:t>
            </a:r>
            <a:r>
              <a:rPr lang="en-US" sz="2400" dirty="0">
                <a:latin typeface="Times New Roman" panose="02020603050405020304" pitchFamily="18" charset="0"/>
                <a:cs typeface="Times New Roman" panose="02020603050405020304" pitchFamily="18" charset="0"/>
              </a:rPr>
              <a:t> is a more advanced version with a significantly higher storage capacity, typically ranging from 4.7 GB to 17 GB. It can store more data because its laser uses a shorter wavelength, allowing for smaller pits and more closely spaced tracks.</a:t>
            </a:r>
          </a:p>
          <a:p>
            <a:pPr marL="111125" lvl="1"/>
            <a:r>
              <a:rPr lang="en-US" sz="2400" dirty="0">
                <a:latin typeface="Times New Roman" panose="02020603050405020304" pitchFamily="18" charset="0"/>
                <a:cs typeface="Times New Roman" panose="02020603050405020304" pitchFamily="18" charset="0"/>
              </a:rPr>
              <a:t>Both CDs and DVDs have largely been replaced by modern storage like flash drives and online streaming services</a:t>
            </a:r>
          </a:p>
          <a:p>
            <a:endParaRPr lang="en-US" sz="24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Mass Storage Devices:</a:t>
            </a:r>
            <a:r>
              <a:rPr lang="en-US" sz="2400" dirty="0">
                <a:latin typeface="Times New Roman" panose="02020603050405020304" pitchFamily="18" charset="0"/>
                <a:cs typeface="Times New Roman" panose="02020603050405020304" pitchFamily="18" charset="0"/>
              </a:rPr>
              <a:t> This is a broad term for any device capable of storing a large amount of data. This includes </a:t>
            </a:r>
            <a:r>
              <a:rPr lang="en-US" sz="2400" b="1" dirty="0">
                <a:latin typeface="Times New Roman" panose="02020603050405020304" pitchFamily="18" charset="0"/>
                <a:cs typeface="Times New Roman" panose="02020603050405020304" pitchFamily="18" charset="0"/>
              </a:rPr>
              <a:t>HDDs</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Solid-State Drives (SSDs)</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USB flash drives</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memory cards</a:t>
            </a:r>
            <a:r>
              <a:rPr lang="en-US" sz="2400" dirty="0">
                <a:latin typeface="Times New Roman" panose="02020603050405020304" pitchFamily="18" charset="0"/>
                <a:cs typeface="Times New Roman" panose="02020603050405020304" pitchFamily="18" charset="0"/>
              </a:rPr>
              <a:t>. SSDs are a modern alternative to HDDs, using flash memory to store data electronically</a:t>
            </a:r>
          </a:p>
        </p:txBody>
      </p:sp>
    </p:spTree>
    <p:extLst>
      <p:ext uri="{BB962C8B-B14F-4D97-AF65-F5344CB8AC3E}">
        <p14:creationId xmlns:p14="http://schemas.microsoft.com/office/powerpoint/2010/main" val="211389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48CECC5-BA7D-4DEB-9719-CD792805579B}"/>
              </a:ext>
            </a:extLst>
          </p:cNvPr>
          <p:cNvSpPr/>
          <p:nvPr/>
        </p:nvSpPr>
        <p:spPr>
          <a:xfrm>
            <a:off x="554181" y="400479"/>
            <a:ext cx="11360727" cy="4544834"/>
          </a:xfrm>
          <a:prstGeom prst="rect">
            <a:avLst/>
          </a:prstGeom>
        </p:spPr>
        <p:txBody>
          <a:bodyPr wrap="square">
            <a:spAutoFit/>
          </a:bodyPr>
          <a:lstStyle/>
          <a:p>
            <a:pPr>
              <a:lnSpc>
                <a:spcPct val="115000"/>
              </a:lnSpc>
              <a:spcAft>
                <a:spcPts val="800"/>
              </a:spcAf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Software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is a set of instructions, or programs, that tells a computer what to do. It's the non-physical component that makes a computer system functional. There are two main types of software:</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System Software: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This software is the foundation of a computer system. It manages and controls the computer's hardware components and provides a platform for other software to run. It acts as an intermediary between the user, application software, and the computer's hardware. Examples include:</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346075" marR="0" lvl="1" indent="-285750">
              <a:lnSpc>
                <a:spcPct val="115000"/>
              </a:lnSpc>
              <a:spcBef>
                <a:spcPts val="0"/>
              </a:spcBef>
              <a:spcAft>
                <a:spcPts val="800"/>
              </a:spcAft>
              <a:buSzPts val="1000"/>
              <a:buFont typeface="Courier New" panose="02070309020205020404" pitchFamily="49" charset="0"/>
              <a:buChar char="o"/>
              <a:tabLst>
                <a:tab pos="9144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Operating Systems (OS):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The most crucial type of system software. It manages all the hardware and software resources of the computer. Examples are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Windows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macOS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Linux</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67799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0FF805-8B29-44D0-9A90-0D078C97B6DC}"/>
              </a:ext>
            </a:extLst>
          </p:cNvPr>
          <p:cNvSpPr/>
          <p:nvPr/>
        </p:nvSpPr>
        <p:spPr>
          <a:xfrm>
            <a:off x="671945" y="157335"/>
            <a:ext cx="10848109" cy="6543330"/>
          </a:xfrm>
          <a:prstGeom prst="rect">
            <a:avLst/>
          </a:prstGeom>
        </p:spPr>
        <p:txBody>
          <a:bodyPr wrap="square">
            <a:spAutoFit/>
          </a:bodyPr>
          <a:lstStyle/>
          <a:p>
            <a:pPr marL="346075" marR="0" lvl="1" indent="111125">
              <a:lnSpc>
                <a:spcPct val="115000"/>
              </a:lnSpc>
              <a:spcBef>
                <a:spcPts val="0"/>
              </a:spcBef>
              <a:spcAft>
                <a:spcPts val="800"/>
              </a:spcAft>
              <a:buSzPts val="1000"/>
              <a:buFont typeface="Courier New" panose="02070309020205020404" pitchFamily="49" charset="0"/>
              <a:buChar char="o"/>
              <a:tabLst>
                <a:tab pos="9144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Device Drivers: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These are programs that allow the operating system to communicate with hardware devices like printers and graphics cards.</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346075" marR="0" lvl="1" indent="111125">
              <a:lnSpc>
                <a:spcPct val="115000"/>
              </a:lnSpc>
              <a:spcBef>
                <a:spcPts val="0"/>
              </a:spcBef>
              <a:spcAft>
                <a:spcPts val="800"/>
              </a:spcAft>
              <a:buSzPts val="1000"/>
              <a:buFont typeface="Courier New" panose="02070309020205020404" pitchFamily="49" charset="0"/>
              <a:buChar char="o"/>
              <a:tabLst>
                <a:tab pos="9144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Utility Software: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This helps to maintain, analyze, and optimize the computer. Examples include disk cleaners and antivirus programs.</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Application Software: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Also known as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apps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this software is designed for end-users to perform specific tasks. It cannot run without a system software platform. Examples include:</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290513" marR="0" lvl="1" indent="166688">
              <a:lnSpc>
                <a:spcPct val="115000"/>
              </a:lnSpc>
              <a:spcBef>
                <a:spcPts val="0"/>
              </a:spcBef>
              <a:spcAft>
                <a:spcPts val="800"/>
              </a:spcAft>
              <a:buSzPts val="1000"/>
              <a:buFont typeface="Courier New" panose="02070309020205020404" pitchFamily="49" charset="0"/>
              <a:buChar char="o"/>
              <a:tabLst>
                <a:tab pos="9144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Productivity Software: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Word processors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Microsoft Word</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spreadsheets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Excel</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and presentation software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PowerPoint</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R="0" lvl="1" indent="-285750">
              <a:lnSpc>
                <a:spcPct val="115000"/>
              </a:lnSpc>
              <a:spcBef>
                <a:spcPts val="0"/>
              </a:spcBef>
              <a:spcAft>
                <a:spcPts val="800"/>
              </a:spcAft>
              <a:buSzPts val="1000"/>
              <a:buFont typeface="Courier New" panose="02070309020205020404" pitchFamily="49" charset="0"/>
              <a:buChar char="o"/>
              <a:tabLst>
                <a:tab pos="457200" algn="l"/>
                <a:tab pos="9144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Entertainment Software: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Video games, media players like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VLC</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and streaming apps like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Netflix</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R="0" lvl="1" indent="-285750">
              <a:lnSpc>
                <a:spcPct val="115000"/>
              </a:lnSpc>
              <a:spcBef>
                <a:spcPts val="0"/>
              </a:spcBef>
              <a:spcAft>
                <a:spcPts val="800"/>
              </a:spcAft>
              <a:buSzPts val="1000"/>
              <a:buFont typeface="Courier New" panose="02070309020205020404" pitchFamily="49" charset="0"/>
              <a:buChar char="o"/>
              <a:tabLst>
                <a:tab pos="9144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Web Browsers: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Google Chrome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Firefox</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Safari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r>
              <a:rPr lang="en-US" sz="2400" b="1" dirty="0">
                <a:latin typeface="Times New Roman" panose="02020603050405020304" pitchFamily="18" charset="0"/>
                <a:ea typeface="Times New Roman" panose="02020603050405020304" pitchFamily="18" charset="0"/>
                <a:cs typeface="Times New Roman" panose="02020603050405020304" pitchFamily="18" charset="0"/>
              </a:rPr>
              <a:t>Specialized Software: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Graphic design tools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Adobe Photoshop</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video editors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Adobe Premiere Pro</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and accounting software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4346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9D82633-A503-4FAA-AE69-DAEA36BAD474}"/>
              </a:ext>
            </a:extLst>
          </p:cNvPr>
          <p:cNvSpPr txBox="1"/>
          <p:nvPr/>
        </p:nvSpPr>
        <p:spPr>
          <a:xfrm>
            <a:off x="1548581" y="2020529"/>
            <a:ext cx="8406580" cy="1569660"/>
          </a:xfrm>
          <a:prstGeom prst="rect">
            <a:avLst/>
          </a:prstGeom>
          <a:noFill/>
        </p:spPr>
        <p:txBody>
          <a:bodyPr wrap="square" rtlCol="0">
            <a:spAutoFit/>
          </a:bodyPr>
          <a:lstStyle/>
          <a:p>
            <a:r>
              <a:rPr lang="en-US" sz="9600"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667721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7E9AFE-1BEA-496F-A1D7-B5BC418EA081}"/>
              </a:ext>
            </a:extLst>
          </p:cNvPr>
          <p:cNvSpPr txBox="1"/>
          <p:nvPr/>
        </p:nvSpPr>
        <p:spPr>
          <a:xfrm>
            <a:off x="424070" y="357810"/>
            <a:ext cx="10946295" cy="6370975"/>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Components of a Computer</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 computer system consists of two main parts: </a:t>
            </a:r>
            <a:r>
              <a:rPr lang="en-US" sz="2400" b="1" dirty="0">
                <a:latin typeface="Times New Roman" panose="02020603050405020304" pitchFamily="18" charset="0"/>
                <a:cs typeface="Times New Roman" panose="02020603050405020304" pitchFamily="18" charset="0"/>
              </a:rPr>
              <a:t>hardware</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software</a:t>
            </a:r>
            <a:r>
              <a:rPr lang="en-US" sz="2400" dirty="0">
                <a:latin typeface="Times New Roman" panose="02020603050405020304" pitchFamily="18" charset="0"/>
                <a:cs typeface="Times New Roman" panose="02020603050405020304" pitchFamily="18" charset="0"/>
              </a:rPr>
              <a:t>.</a:t>
            </a:r>
          </a:p>
          <a:p>
            <a:r>
              <a:rPr lang="en-US" sz="2400" b="1" dirty="0">
                <a:latin typeface="Times New Roman" panose="02020603050405020304" pitchFamily="18" charset="0"/>
                <a:cs typeface="Times New Roman" panose="02020603050405020304" pitchFamily="18" charset="0"/>
              </a:rPr>
              <a:t>Computer Hardware</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Hardware refers to the </a:t>
            </a:r>
            <a:r>
              <a:rPr lang="en-US" sz="2400" b="1" dirty="0">
                <a:latin typeface="Times New Roman" panose="02020603050405020304" pitchFamily="18" charset="0"/>
                <a:cs typeface="Times New Roman" panose="02020603050405020304" pitchFamily="18" charset="0"/>
              </a:rPr>
              <a:t>physical, tangible parts</a:t>
            </a:r>
            <a:r>
              <a:rPr lang="en-US" sz="2400" dirty="0">
                <a:latin typeface="Times New Roman" panose="02020603050405020304" pitchFamily="18" charset="0"/>
                <a:cs typeface="Times New Roman" panose="02020603050405020304" pitchFamily="18" charset="0"/>
              </a:rPr>
              <a:t> of a computer that you can see and touch.</a:t>
            </a:r>
          </a:p>
          <a:p>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Input Devices:</a:t>
            </a:r>
            <a:r>
              <a:rPr lang="en-US" sz="2400" dirty="0">
                <a:latin typeface="Times New Roman" panose="02020603050405020304" pitchFamily="18" charset="0"/>
                <a:cs typeface="Times New Roman" panose="02020603050405020304" pitchFamily="18" charset="0"/>
              </a:rPr>
              <a:t> Used to enter data and instructions. Examples include a </a:t>
            </a:r>
            <a:r>
              <a:rPr lang="en-US" sz="2400" b="1" dirty="0">
                <a:latin typeface="Times New Roman" panose="02020603050405020304" pitchFamily="18" charset="0"/>
                <a:cs typeface="Times New Roman" panose="02020603050405020304" pitchFamily="18" charset="0"/>
              </a:rPr>
              <a:t>keyboard</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mouse</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scanner</a:t>
            </a:r>
            <a:r>
              <a:rPr lang="en-US" sz="2400" dirty="0">
                <a:latin typeface="Times New Roman" panose="02020603050405020304" pitchFamily="18" charset="0"/>
                <a:cs typeface="Times New Roman" panose="02020603050405020304" pitchFamily="18" charset="0"/>
              </a:rPr>
              <a:t>.</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Output Devices:</a:t>
            </a:r>
            <a:r>
              <a:rPr lang="en-US" sz="2400" dirty="0">
                <a:latin typeface="Times New Roman" panose="02020603050405020304" pitchFamily="18" charset="0"/>
                <a:cs typeface="Times New Roman" panose="02020603050405020304" pitchFamily="18" charset="0"/>
              </a:rPr>
              <a:t> Used to display or provide the processed results. Examples include a </a:t>
            </a:r>
            <a:r>
              <a:rPr lang="en-US" sz="2400" b="1" dirty="0">
                <a:latin typeface="Times New Roman" panose="02020603050405020304" pitchFamily="18" charset="0"/>
                <a:cs typeface="Times New Roman" panose="02020603050405020304" pitchFamily="18" charset="0"/>
              </a:rPr>
              <a:t>monitor</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printer</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speakers</a:t>
            </a:r>
            <a:r>
              <a:rPr lang="en-US" sz="2400" dirty="0">
                <a:latin typeface="Times New Roman" panose="02020603050405020304" pitchFamily="18" charset="0"/>
                <a:cs typeface="Times New Roman" panose="02020603050405020304" pitchFamily="18" charset="0"/>
              </a:rPr>
              <a:t>.</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Processing Devices:</a:t>
            </a:r>
            <a:r>
              <a:rPr lang="en-US" sz="2400" dirty="0">
                <a:latin typeface="Times New Roman" panose="02020603050405020304" pitchFamily="18" charset="0"/>
                <a:cs typeface="Times New Roman" panose="02020603050405020304" pitchFamily="18" charset="0"/>
              </a:rPr>
              <a:t> The "brain" of the computer, which executes instructions. The primary component is the </a:t>
            </a:r>
            <a:r>
              <a:rPr lang="en-US" sz="2400" b="1" dirty="0">
                <a:latin typeface="Times New Roman" panose="02020603050405020304" pitchFamily="18" charset="0"/>
                <a:cs typeface="Times New Roman" panose="02020603050405020304" pitchFamily="18" charset="0"/>
              </a:rPr>
              <a:t>Central Processing Unit (CPU)</a:t>
            </a:r>
            <a:r>
              <a:rPr lang="en-US" sz="2400" dirty="0">
                <a:latin typeface="Times New Roman" panose="02020603050405020304" pitchFamily="18" charset="0"/>
                <a:cs typeface="Times New Roman" panose="02020603050405020304" pitchFamily="18" charset="0"/>
              </a:rPr>
              <a:t>.</a:t>
            </a:r>
          </a:p>
          <a:p>
            <a:pPr lvl="0"/>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14167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01CB1C4-6F9B-44D0-8961-3B5556BF0262}"/>
              </a:ext>
            </a:extLst>
          </p:cNvPr>
          <p:cNvSpPr txBox="1"/>
          <p:nvPr/>
        </p:nvSpPr>
        <p:spPr>
          <a:xfrm>
            <a:off x="331304" y="596348"/>
            <a:ext cx="11529392" cy="4893647"/>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Storage Devices:</a:t>
            </a:r>
            <a:r>
              <a:rPr lang="en-US" sz="2400" dirty="0">
                <a:latin typeface="Times New Roman" panose="02020603050405020304" pitchFamily="18" charset="0"/>
                <a:cs typeface="Times New Roman" panose="02020603050405020304" pitchFamily="18" charset="0"/>
              </a:rPr>
              <a:t> Used to store data. This includes both </a:t>
            </a:r>
            <a:r>
              <a:rPr lang="en-US" sz="2400" b="1" dirty="0">
                <a:latin typeface="Times New Roman" panose="02020603050405020304" pitchFamily="18" charset="0"/>
                <a:cs typeface="Times New Roman" panose="02020603050405020304" pitchFamily="18" charset="0"/>
              </a:rPr>
              <a:t>primary storage</a:t>
            </a:r>
            <a:r>
              <a:rPr lang="en-US" sz="2400" dirty="0">
                <a:latin typeface="Times New Roman" panose="02020603050405020304" pitchFamily="18" charset="0"/>
                <a:cs typeface="Times New Roman" panose="02020603050405020304" pitchFamily="18" charset="0"/>
              </a:rPr>
              <a:t> (like </a:t>
            </a:r>
            <a:r>
              <a:rPr lang="en-US" sz="2400" b="1" dirty="0">
                <a:latin typeface="Times New Roman" panose="02020603050405020304" pitchFamily="18" charset="0"/>
                <a:cs typeface="Times New Roman" panose="02020603050405020304" pitchFamily="18" charset="0"/>
              </a:rPr>
              <a:t>RAM</a:t>
            </a:r>
            <a:r>
              <a:rPr lang="en-US" sz="2400" dirty="0">
                <a:latin typeface="Times New Roman" panose="02020603050405020304" pitchFamily="18" charset="0"/>
                <a:cs typeface="Times New Roman" panose="02020603050405020304" pitchFamily="18" charset="0"/>
              </a:rPr>
              <a:t>, which is temporary) and </a:t>
            </a:r>
            <a:r>
              <a:rPr lang="en-US" sz="2400" b="1" dirty="0">
                <a:latin typeface="Times New Roman" panose="02020603050405020304" pitchFamily="18" charset="0"/>
                <a:cs typeface="Times New Roman" panose="02020603050405020304" pitchFamily="18" charset="0"/>
              </a:rPr>
              <a:t>secondary storage</a:t>
            </a:r>
            <a:r>
              <a:rPr lang="en-US" sz="2400" dirty="0">
                <a:latin typeface="Times New Roman" panose="02020603050405020304" pitchFamily="18" charset="0"/>
                <a:cs typeface="Times New Roman" panose="02020603050405020304" pitchFamily="18" charset="0"/>
              </a:rPr>
              <a:t> (like a </a:t>
            </a:r>
            <a:r>
              <a:rPr lang="en-US" sz="2400" b="1" dirty="0">
                <a:latin typeface="Times New Roman" panose="02020603050405020304" pitchFamily="18" charset="0"/>
                <a:cs typeface="Times New Roman" panose="02020603050405020304" pitchFamily="18" charset="0"/>
              </a:rPr>
              <a:t>Hard Disk Drive</a:t>
            </a:r>
            <a:r>
              <a:rPr lang="en-US" sz="2400" dirty="0">
                <a:latin typeface="Times New Roman" panose="02020603050405020304" pitchFamily="18" charset="0"/>
                <a:cs typeface="Times New Roman" panose="02020603050405020304" pitchFamily="18" charset="0"/>
              </a:rPr>
              <a:t> or </a:t>
            </a:r>
            <a:r>
              <a:rPr lang="en-US" sz="2400" b="1" dirty="0">
                <a:latin typeface="Times New Roman" panose="02020603050405020304" pitchFamily="18" charset="0"/>
                <a:cs typeface="Times New Roman" panose="02020603050405020304" pitchFamily="18" charset="0"/>
              </a:rPr>
              <a:t>SSD</a:t>
            </a:r>
            <a:r>
              <a:rPr lang="en-US" sz="2400" dirty="0">
                <a:latin typeface="Times New Roman" panose="02020603050405020304" pitchFamily="18" charset="0"/>
                <a:cs typeface="Times New Roman" panose="02020603050405020304" pitchFamily="18" charset="0"/>
              </a:rPr>
              <a:t>, which is permanent).</a:t>
            </a:r>
          </a:p>
          <a:p>
            <a:endParaRPr lang="en-US" sz="2400" b="1" dirty="0">
              <a:latin typeface="Times New Roman" panose="02020603050405020304" pitchFamily="18" charset="0"/>
              <a:cs typeface="Times New Roman" panose="02020603050405020304" pitchFamily="18" charset="0"/>
            </a:endParaRPr>
          </a:p>
          <a:p>
            <a:endParaRPr lang="en-US" sz="24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Computer Software </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Software is the set of </a:t>
            </a:r>
            <a:r>
              <a:rPr lang="en-US" sz="2400" b="1" dirty="0">
                <a:latin typeface="Times New Roman" panose="02020603050405020304" pitchFamily="18" charset="0"/>
                <a:cs typeface="Times New Roman" panose="02020603050405020304" pitchFamily="18" charset="0"/>
              </a:rPr>
              <a:t>intangible instructions, data, or programs</a:t>
            </a:r>
            <a:r>
              <a:rPr lang="en-US" sz="2400" dirty="0">
                <a:latin typeface="Times New Roman" panose="02020603050405020304" pitchFamily="18" charset="0"/>
                <a:cs typeface="Times New Roman" panose="02020603050405020304" pitchFamily="18" charset="0"/>
              </a:rPr>
              <a:t> that tell the hardware what to do.</a:t>
            </a:r>
          </a:p>
          <a:p>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System Software:</a:t>
            </a:r>
            <a:r>
              <a:rPr lang="en-US" sz="2400" dirty="0">
                <a:latin typeface="Times New Roman" panose="02020603050405020304" pitchFamily="18" charset="0"/>
                <a:cs typeface="Times New Roman" panose="02020603050405020304" pitchFamily="18" charset="0"/>
              </a:rPr>
              <a:t> Manages the computer's basic functions and hardware. The most important example is the </a:t>
            </a:r>
            <a:r>
              <a:rPr lang="en-US" sz="2400" b="1" dirty="0">
                <a:latin typeface="Times New Roman" panose="02020603050405020304" pitchFamily="18" charset="0"/>
                <a:cs typeface="Times New Roman" panose="02020603050405020304" pitchFamily="18" charset="0"/>
              </a:rPr>
              <a:t>operating system</a:t>
            </a:r>
            <a:r>
              <a:rPr lang="en-US" sz="2400" dirty="0">
                <a:latin typeface="Times New Roman" panose="02020603050405020304" pitchFamily="18" charset="0"/>
                <a:cs typeface="Times New Roman" panose="02020603050405020304" pitchFamily="18" charset="0"/>
              </a:rPr>
              <a:t> (e.g., Windows, macOS, Linux).</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Application Software:</a:t>
            </a:r>
            <a:r>
              <a:rPr lang="en-US" sz="2400" dirty="0">
                <a:latin typeface="Times New Roman" panose="02020603050405020304" pitchFamily="18" charset="0"/>
                <a:cs typeface="Times New Roman" panose="02020603050405020304" pitchFamily="18" charset="0"/>
              </a:rPr>
              <a:t> Programs designed for specific user tasks, such as </a:t>
            </a:r>
            <a:r>
              <a:rPr lang="en-US" sz="2400" b="1" dirty="0">
                <a:latin typeface="Times New Roman" panose="02020603050405020304" pitchFamily="18" charset="0"/>
                <a:cs typeface="Times New Roman" panose="02020603050405020304" pitchFamily="18" charset="0"/>
              </a:rPr>
              <a:t>Microsoft Word</a:t>
            </a:r>
            <a:r>
              <a:rPr lang="en-US" sz="2400" dirty="0">
                <a:latin typeface="Times New Roman" panose="02020603050405020304" pitchFamily="18" charset="0"/>
                <a:cs typeface="Times New Roman" panose="02020603050405020304" pitchFamily="18" charset="0"/>
              </a:rPr>
              <a:t> for writing documents or </a:t>
            </a:r>
            <a:r>
              <a:rPr lang="en-US" sz="2400" b="1" dirty="0">
                <a:latin typeface="Times New Roman" panose="02020603050405020304" pitchFamily="18" charset="0"/>
                <a:cs typeface="Times New Roman" panose="02020603050405020304" pitchFamily="18" charset="0"/>
              </a:rPr>
              <a:t>Google Chrome</a:t>
            </a:r>
            <a:r>
              <a:rPr lang="en-US" sz="2400" dirty="0">
                <a:latin typeface="Times New Roman" panose="02020603050405020304" pitchFamily="18" charset="0"/>
                <a:cs typeface="Times New Roman" panose="02020603050405020304" pitchFamily="18" charset="0"/>
              </a:rPr>
              <a:t> for web browsing.</a:t>
            </a:r>
          </a:p>
        </p:txBody>
      </p:sp>
    </p:spTree>
    <p:extLst>
      <p:ext uri="{BB962C8B-B14F-4D97-AF65-F5344CB8AC3E}">
        <p14:creationId xmlns:p14="http://schemas.microsoft.com/office/powerpoint/2010/main" val="32252897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4D492B-A270-4C15-A2DA-3C5D4C90154F}"/>
              </a:ext>
            </a:extLst>
          </p:cNvPr>
          <p:cNvSpPr txBox="1"/>
          <p:nvPr/>
        </p:nvSpPr>
        <p:spPr>
          <a:xfrm>
            <a:off x="530087" y="583096"/>
            <a:ext cx="11065565" cy="6001643"/>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Characteristics of a Computer</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Computers are defined by their impressive qualities:</a:t>
            </a:r>
          </a:p>
          <a:p>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Speed:</a:t>
            </a:r>
            <a:r>
              <a:rPr lang="en-US" sz="2400" dirty="0">
                <a:latin typeface="Times New Roman" panose="02020603050405020304" pitchFamily="18" charset="0"/>
                <a:cs typeface="Times New Roman" panose="02020603050405020304" pitchFamily="18" charset="0"/>
              </a:rPr>
              <a:t> They can perform tasks and calculations at incredibly high speeds, far beyond human capability.</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Accuracy:</a:t>
            </a:r>
            <a:r>
              <a:rPr lang="en-US" sz="2400" dirty="0">
                <a:latin typeface="Times New Roman" panose="02020603050405020304" pitchFamily="18" charset="0"/>
                <a:cs typeface="Times New Roman" panose="02020603050405020304" pitchFamily="18" charset="0"/>
              </a:rPr>
              <a:t> They perform operations with near-perfect precision, with errors typically resulting from incorrect human input ("garbage in, garbage out").</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Diligence:</a:t>
            </a:r>
            <a:r>
              <a:rPr lang="en-US" sz="2400" dirty="0">
                <a:latin typeface="Times New Roman" panose="02020603050405020304" pitchFamily="18" charset="0"/>
                <a:cs typeface="Times New Roman" panose="02020603050405020304" pitchFamily="18" charset="0"/>
              </a:rPr>
              <a:t> A computer can work continuously for long periods without fatigue, loss of concentration, or making mistakes.</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Versatility:</a:t>
            </a:r>
            <a:r>
              <a:rPr lang="en-US" sz="2400" dirty="0">
                <a:latin typeface="Times New Roman" panose="02020603050405020304" pitchFamily="18" charset="0"/>
                <a:cs typeface="Times New Roman" panose="02020603050405020304" pitchFamily="18" charset="0"/>
              </a:rPr>
              <a:t> They can perform a wide range of different tasks, from scientific research to playing games.</a:t>
            </a:r>
          </a:p>
          <a:p>
            <a:pPr lvl="0"/>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88325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8BBF3A7-7DB6-433B-8BE3-498F2627A82A}"/>
              </a:ext>
            </a:extLst>
          </p:cNvPr>
          <p:cNvSpPr txBox="1"/>
          <p:nvPr/>
        </p:nvSpPr>
        <p:spPr>
          <a:xfrm>
            <a:off x="728870" y="821635"/>
            <a:ext cx="10628243" cy="2308324"/>
          </a:xfrm>
          <a:prstGeom prst="rect">
            <a:avLst/>
          </a:prstGeom>
          <a:noFill/>
        </p:spPr>
        <p:txBody>
          <a:bodyPr wrap="square" rtlCol="0">
            <a:spAutoFit/>
          </a:bodyPr>
          <a:lstStyle/>
          <a:p>
            <a:pPr lvl="0"/>
            <a:r>
              <a:rPr lang="en-US" sz="2400" b="1" dirty="0">
                <a:latin typeface="Times New Roman" panose="02020603050405020304" pitchFamily="18" charset="0"/>
                <a:cs typeface="Times New Roman" panose="02020603050405020304" pitchFamily="18" charset="0"/>
              </a:rPr>
              <a:t>Reliability:</a:t>
            </a:r>
            <a:r>
              <a:rPr lang="en-US" sz="2400" dirty="0">
                <a:latin typeface="Times New Roman" panose="02020603050405020304" pitchFamily="18" charset="0"/>
                <a:cs typeface="Times New Roman" panose="02020603050405020304" pitchFamily="18" charset="0"/>
              </a:rPr>
              <a:t> When well-maintained, computers provide consistent and dependable performance.</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Memory:</a:t>
            </a:r>
            <a:r>
              <a:rPr lang="en-US" sz="2400" dirty="0">
                <a:latin typeface="Times New Roman" panose="02020603050405020304" pitchFamily="18" charset="0"/>
                <a:cs typeface="Times New Roman" panose="02020603050405020304" pitchFamily="18" charset="0"/>
              </a:rPr>
              <a:t> They have a large storage capacity to hold vast amounts of data and instructions for later retrieval.</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40256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9CCE9C-8032-454F-88E7-29C7B9A48FB8}"/>
              </a:ext>
            </a:extLst>
          </p:cNvPr>
          <p:cNvSpPr txBox="1"/>
          <p:nvPr/>
        </p:nvSpPr>
        <p:spPr>
          <a:xfrm>
            <a:off x="874643" y="728870"/>
            <a:ext cx="10919792" cy="6001643"/>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Types of Computers and Their Applications</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Computers are categorized by their size, power, and purpose.</a:t>
            </a:r>
          </a:p>
          <a:p>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Supercomputers:</a:t>
            </a:r>
            <a:r>
              <a:rPr lang="en-US" sz="2400" dirty="0">
                <a:latin typeface="Times New Roman" panose="02020603050405020304" pitchFamily="18" charset="0"/>
                <a:cs typeface="Times New Roman" panose="02020603050405020304" pitchFamily="18" charset="0"/>
              </a:rPr>
              <a:t> The fastest and most expensive computers, used for complex tasks like weather forecasting and scientific research.</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Mainframe Computers:</a:t>
            </a:r>
            <a:r>
              <a:rPr lang="en-US" sz="2400" dirty="0">
                <a:latin typeface="Times New Roman" panose="02020603050405020304" pitchFamily="18" charset="0"/>
                <a:cs typeface="Times New Roman" panose="02020603050405020304" pitchFamily="18" charset="0"/>
              </a:rPr>
              <a:t> Large, powerful computers used by big organizations for handling massive amounts of data and processing transactions (e.g., in banks and large corporations).</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Minicomputers:</a:t>
            </a:r>
            <a:r>
              <a:rPr lang="en-US" sz="2400" dirty="0">
                <a:latin typeface="Times New Roman" panose="02020603050405020304" pitchFamily="18" charset="0"/>
                <a:cs typeface="Times New Roman" panose="02020603050405020304" pitchFamily="18" charset="0"/>
              </a:rPr>
              <a:t> Mid-sized computers that are less powerful than mainframes but can support multiple users simultaneously.</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Microcomputers:</a:t>
            </a:r>
            <a:r>
              <a:rPr lang="en-US" sz="2400" dirty="0">
                <a:latin typeface="Times New Roman" panose="02020603050405020304" pitchFamily="18" charset="0"/>
                <a:cs typeface="Times New Roman" panose="02020603050405020304" pitchFamily="18" charset="0"/>
              </a:rPr>
              <a:t> The most common type, also known as </a:t>
            </a:r>
            <a:r>
              <a:rPr lang="en-US" sz="2400" b="1" dirty="0">
                <a:latin typeface="Times New Roman" panose="02020603050405020304" pitchFamily="18" charset="0"/>
                <a:cs typeface="Times New Roman" panose="02020603050405020304" pitchFamily="18" charset="0"/>
              </a:rPr>
              <a:t>Personal Computers (PCs)</a:t>
            </a:r>
            <a:r>
              <a:rPr lang="en-US" sz="2400" dirty="0">
                <a:latin typeface="Times New Roman" panose="02020603050405020304" pitchFamily="18" charset="0"/>
                <a:cs typeface="Times New Roman" panose="02020603050405020304" pitchFamily="18" charset="0"/>
              </a:rPr>
              <a:t>, designed for individual use. Examples include </a:t>
            </a:r>
            <a:r>
              <a:rPr lang="en-US" sz="2400" b="1" dirty="0">
                <a:latin typeface="Times New Roman" panose="02020603050405020304" pitchFamily="18" charset="0"/>
                <a:cs typeface="Times New Roman" panose="02020603050405020304" pitchFamily="18" charset="0"/>
              </a:rPr>
              <a:t>desktops</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laptops</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smartphones</a:t>
            </a:r>
            <a:r>
              <a:rPr lang="en-US" sz="2400" dirty="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71139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3552928-92BD-4166-8B1F-6C2C5BC78935}"/>
              </a:ext>
            </a:extLst>
          </p:cNvPr>
          <p:cNvSpPr txBox="1"/>
          <p:nvPr/>
        </p:nvSpPr>
        <p:spPr>
          <a:xfrm>
            <a:off x="768626" y="954157"/>
            <a:ext cx="10588487" cy="6370975"/>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Input Devices</a:t>
            </a:r>
          </a:p>
          <a:p>
            <a:r>
              <a:rPr lang="en-US" sz="2400" dirty="0">
                <a:latin typeface="Times New Roman" panose="02020603050405020304" pitchFamily="18" charset="0"/>
                <a:cs typeface="Times New Roman" panose="02020603050405020304" pitchFamily="18" charset="0"/>
              </a:rPr>
              <a:t>Input devices are hardware components that allow users to send data, commands, and other information into a computer. They act as the "listeners" of the system.</a:t>
            </a:r>
          </a:p>
          <a:p>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Keyboard:</a:t>
            </a:r>
            <a:r>
              <a:rPr lang="en-US" sz="2400" dirty="0">
                <a:latin typeface="Times New Roman" panose="02020603050405020304" pitchFamily="18" charset="0"/>
                <a:cs typeface="Times New Roman" panose="02020603050405020304" pitchFamily="18" charset="0"/>
              </a:rPr>
              <a:t> The primary text entry device, used to type letters, numbers, and symbols, as well as to execute commands.</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Mouse:</a:t>
            </a:r>
            <a:r>
              <a:rPr lang="en-US" sz="2400" dirty="0">
                <a:latin typeface="Times New Roman" panose="02020603050405020304" pitchFamily="18" charset="0"/>
                <a:cs typeface="Times New Roman" panose="02020603050405020304" pitchFamily="18" charset="0"/>
              </a:rPr>
              <a:t> A pointing device used to control the cursor on the screen. It allows for selecting, clicking, dragging, and interacting with on-screen objects.</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Scanner:</a:t>
            </a:r>
            <a:r>
              <a:rPr lang="en-US" sz="2400" dirty="0">
                <a:latin typeface="Times New Roman" panose="02020603050405020304" pitchFamily="18" charset="0"/>
                <a:cs typeface="Times New Roman" panose="02020603050405020304" pitchFamily="18" charset="0"/>
              </a:rPr>
              <a:t> A device that captures an image of a physical document, photo, or object and converts it into a digital format.</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Microphone:</a:t>
            </a:r>
            <a:r>
              <a:rPr lang="en-US" sz="2400" dirty="0">
                <a:latin typeface="Times New Roman" panose="02020603050405020304" pitchFamily="18" charset="0"/>
                <a:cs typeface="Times New Roman" panose="02020603050405020304" pitchFamily="18" charset="0"/>
              </a:rPr>
              <a:t> Converts sound waves into an electrical signal, allowing for the input of audio data, such as voice commands or recordings.</a:t>
            </a:r>
          </a:p>
          <a:p>
            <a:pPr lvl="0"/>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06102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CD27B6-1152-48F0-81B8-797470FD943F}"/>
              </a:ext>
            </a:extLst>
          </p:cNvPr>
          <p:cNvSpPr txBox="1"/>
          <p:nvPr/>
        </p:nvSpPr>
        <p:spPr>
          <a:xfrm>
            <a:off x="503583" y="583096"/>
            <a:ext cx="10429460" cy="6370975"/>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Touchpad:</a:t>
            </a:r>
            <a:r>
              <a:rPr lang="en-US" sz="2400" dirty="0">
                <a:latin typeface="Times New Roman" panose="02020603050405020304" pitchFamily="18" charset="0"/>
                <a:cs typeface="Times New Roman" panose="02020603050405020304" pitchFamily="18" charset="0"/>
              </a:rPr>
              <a:t> A flat, touch-sensitive surface found on laptops that functions as a mouse, allowing you to control the cursor by moving your finger.</a:t>
            </a:r>
          </a:p>
          <a:p>
            <a:pPr lvl="0"/>
            <a:endParaRPr lang="en-US" sz="2400" b="1"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Touch Screen:</a:t>
            </a:r>
            <a:r>
              <a:rPr lang="en-US" sz="2400" dirty="0">
                <a:latin typeface="Times New Roman" panose="02020603050405020304" pitchFamily="18" charset="0"/>
                <a:cs typeface="Times New Roman" panose="02020603050405020304" pitchFamily="18" charset="0"/>
              </a:rPr>
              <a:t> A display screen that can detect and respond to touch. It acts as both an input and output device, allowing direct interaction with the displayed content.</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Light Pen:</a:t>
            </a:r>
            <a:r>
              <a:rPr lang="en-US" sz="2400" dirty="0">
                <a:latin typeface="Times New Roman" panose="02020603050405020304" pitchFamily="18" charset="0"/>
                <a:cs typeface="Times New Roman" panose="02020603050405020304" pitchFamily="18" charset="0"/>
              </a:rPr>
              <a:t> An older type of pointing device that uses a light-sensitive sensor to draw or select objects directly on the screen, primarily used with CRT (Cathode Ray Tube) monitors.</a:t>
            </a:r>
          </a:p>
          <a:p>
            <a:pPr lvl="0"/>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Joystick:</a:t>
            </a:r>
            <a:r>
              <a:rPr lang="en-US" sz="2400" dirty="0">
                <a:latin typeface="Times New Roman" panose="02020603050405020304" pitchFamily="18" charset="0"/>
                <a:cs typeface="Times New Roman" panose="02020603050405020304" pitchFamily="18" charset="0"/>
              </a:rPr>
              <a:t> A hand-held lever used to control the movement or actions of an on-screen object, most commonly used in gaming and flight simulators.</a:t>
            </a:r>
          </a:p>
          <a:p>
            <a:pPr lvl="0"/>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Stylus:</a:t>
            </a:r>
            <a:r>
              <a:rPr lang="en-US" sz="2400" dirty="0">
                <a:latin typeface="Times New Roman" panose="02020603050405020304" pitchFamily="18" charset="0"/>
                <a:cs typeface="Times New Roman" panose="02020603050405020304" pitchFamily="18" charset="0"/>
              </a:rPr>
              <a:t> A pen-like tool used for interacting with touchscreens, offering more precision than a finger, especially for drawing or taking notes.</a:t>
            </a:r>
          </a:p>
          <a:p>
            <a:pPr lvl="0"/>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05812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5E2F85-B483-48D8-98A5-C429DCB770F3}"/>
              </a:ext>
            </a:extLst>
          </p:cNvPr>
          <p:cNvSpPr txBox="1"/>
          <p:nvPr/>
        </p:nvSpPr>
        <p:spPr>
          <a:xfrm>
            <a:off x="583096" y="556591"/>
            <a:ext cx="10986052" cy="5632311"/>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Output Devices</a:t>
            </a:r>
          </a:p>
          <a:p>
            <a:r>
              <a:rPr lang="en-US" sz="2400" dirty="0">
                <a:latin typeface="Times New Roman" panose="02020603050405020304" pitchFamily="18" charset="0"/>
                <a:cs typeface="Times New Roman" panose="02020603050405020304" pitchFamily="18" charset="0"/>
              </a:rPr>
              <a:t>Output devices are hardware components that receive processed data from the computer and present it to the user in a human-perceptible format, such as text, images, or sound. They are the "speakers" of the system.</a:t>
            </a:r>
          </a:p>
          <a:p>
            <a:endParaRPr lang="en-US" sz="2400"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Monitor:</a:t>
            </a:r>
            <a:r>
              <a:rPr lang="en-US" sz="2400" dirty="0">
                <a:latin typeface="Times New Roman" panose="02020603050405020304" pitchFamily="18" charset="0"/>
                <a:cs typeface="Times New Roman" panose="02020603050405020304" pitchFamily="18" charset="0"/>
              </a:rPr>
              <a:t> The most common visual output device. It displays text, graphics, and video on a screen, allowing you to see the results of your computer's processing.</a:t>
            </a:r>
          </a:p>
          <a:p>
            <a:pPr lvl="0"/>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LCD (Liquid Crystal Display)</a:t>
            </a:r>
          </a:p>
          <a:p>
            <a:r>
              <a:rPr lang="en-US" sz="2400" dirty="0">
                <a:latin typeface="Times New Roman" panose="02020603050405020304" pitchFamily="18" charset="0"/>
                <a:cs typeface="Times New Roman" panose="02020603050405020304" pitchFamily="18" charset="0"/>
              </a:rPr>
              <a:t>LCD monitors use a liquid crystal solution sandwiched between two glass plates. These liquid crystals twist to control the passage of light from a backlight, forming an image. They are known for being lightweight and energy-efficient. </a:t>
            </a:r>
          </a:p>
          <a:p>
            <a:pPr lvl="0"/>
            <a:endParaRPr lang="en-US" sz="2400" dirty="0">
              <a:latin typeface="Times New Roman" panose="02020603050405020304" pitchFamily="18" charset="0"/>
              <a:cs typeface="Times New Roman" panose="02020603050405020304" pitchFamily="18" charset="0"/>
            </a:endParaRPr>
          </a:p>
          <a:p>
            <a:pPr lvl="0"/>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575668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103</TotalTime>
  <Words>1797</Words>
  <Application>Microsoft Office PowerPoint</Application>
  <PresentationFormat>Widescreen</PresentationFormat>
  <Paragraphs>118</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Century Gothic</vt:lpstr>
      <vt:lpstr>Courier New</vt:lpstr>
      <vt:lpstr>Symbol</vt:lpstr>
      <vt:lpstr>Times New Roman</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thoiba1989@outlook.com</dc:creator>
  <cp:lastModifiedBy>thoiba1989@outlook.com</cp:lastModifiedBy>
  <cp:revision>11</cp:revision>
  <dcterms:created xsi:type="dcterms:W3CDTF">2025-09-15T18:48:19Z</dcterms:created>
  <dcterms:modified xsi:type="dcterms:W3CDTF">2025-09-22T03:49:30Z</dcterms:modified>
</cp:coreProperties>
</file>