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3114846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70051E-E856-4E00-B97F-C43AF4038E47}" type="datetimeFigureOut">
              <a:rPr lang="en-US" smtClean="0"/>
              <a:t>24/09/2025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2811020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2167070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740559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2869600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1599707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12288109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3279872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2404139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3928136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413431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70051E-E856-4E00-B97F-C43AF4038E47}" type="datetimeFigureOut">
              <a:rPr lang="en-US" smtClean="0"/>
              <a:t>24/09/2025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2903729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70051E-E856-4E00-B97F-C43AF4038E47}" type="datetimeFigureOut">
              <a:rPr lang="en-US" smtClean="0"/>
              <a:t>24/09/2025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2307025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3785416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3385729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D770051E-E856-4E00-B97F-C43AF4038E47}" type="datetimeFigureOut">
              <a:rPr lang="en-US" smtClean="0"/>
              <a:t>24/09/2025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422279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70051E-E856-4E00-B97F-C43AF4038E47}" type="datetimeFigureOut">
              <a:rPr lang="en-US" smtClean="0"/>
              <a:t>24/09/2025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2FE9B-BC08-44C8-A374-567DA4FCD24C}" type="slidenum">
              <a:rPr lang="en-US" smtClean="0"/>
              <a:t>‹#›</a:t>
            </a:fld>
            <a:endParaRPr lang="en-US"/>
          </a:p>
        </p:txBody>
      </p:sp>
    </p:spTree>
    <p:extLst>
      <p:ext uri="{BB962C8B-B14F-4D97-AF65-F5344CB8AC3E}">
        <p14:creationId xmlns:p14="http://schemas.microsoft.com/office/powerpoint/2010/main" val="3606166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770051E-E856-4E00-B97F-C43AF4038E47}" type="datetimeFigureOut">
              <a:rPr lang="en-US" smtClean="0"/>
              <a:t>24/09/2025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442FE9B-BC08-44C8-A374-567DA4FCD24C}" type="slidenum">
              <a:rPr lang="en-US" smtClean="0"/>
              <a:t>‹#›</a:t>
            </a:fld>
            <a:endParaRPr lang="en-US"/>
          </a:p>
        </p:txBody>
      </p:sp>
    </p:spTree>
    <p:extLst>
      <p:ext uri="{BB962C8B-B14F-4D97-AF65-F5344CB8AC3E}">
        <p14:creationId xmlns:p14="http://schemas.microsoft.com/office/powerpoint/2010/main" val="2297549135"/>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37DD3F7-3855-4548-8443-E7D6A5EAD28F}"/>
              </a:ext>
            </a:extLst>
          </p:cNvPr>
          <p:cNvSpPr txBox="1"/>
          <p:nvPr/>
        </p:nvSpPr>
        <p:spPr>
          <a:xfrm>
            <a:off x="418454" y="221226"/>
            <a:ext cx="11174277" cy="6598730"/>
          </a:xfrm>
          <a:prstGeom prst="rect">
            <a:avLst/>
          </a:prstGeom>
          <a:noFill/>
        </p:spPr>
        <p:txBody>
          <a:bodyPr wrap="square" rtlCol="0">
            <a:spAutoFit/>
          </a:bodyPr>
          <a:lstStyle/>
          <a:p>
            <a:pPr marL="0" marR="0" algn="just">
              <a:lnSpc>
                <a:spcPct val="115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What is Microsoft Word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r>
              <a:rPr lang="en-US" sz="2400" dirty="0">
                <a:latin typeface="Times New Roman" panose="02020603050405020304" pitchFamily="18" charset="0"/>
                <a:cs typeface="Times New Roman" panose="02020603050405020304" pitchFamily="18" charset="0"/>
              </a:rPr>
              <a:t>Microsoft Word, often simply called Word, is a word processing program developed by Microsoft. It is one of the most popular and widely used software applications for creating and editing text documents.</a:t>
            </a:r>
          </a:p>
          <a:p>
            <a:pPr>
              <a:lnSpc>
                <a:spcPct val="115000"/>
              </a:lnSpc>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Here's a breakdown of how it can be used for various purposes: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1. Preparing Lesson Plans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Microsoft Word is perfect for structuring and organizing lesson plans. You can create a reusable template to ensure all your plans have a consistent format.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Tables: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the "Insert Table" feature to create a structured outline. You can have columns for "Time," "Topic," "Learning Objectives," "Activities," and "Assessment."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Headers and Footers: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Add a header with the school name, subject, and date, and a footer with page numbers. This keeps your documents professional and easy to manage.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13489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B0EB78-67AF-4F1D-83A4-7E6C879193EB}"/>
              </a:ext>
            </a:extLst>
          </p:cNvPr>
          <p:cNvSpPr txBox="1"/>
          <p:nvPr/>
        </p:nvSpPr>
        <p:spPr>
          <a:xfrm>
            <a:off x="191729" y="427703"/>
            <a:ext cx="11415252" cy="2677656"/>
          </a:xfrm>
          <a:prstGeom prst="rect">
            <a:avLst/>
          </a:prstGeom>
          <a:noFill/>
        </p:spPr>
        <p:txBody>
          <a:bodyPr wrap="square">
            <a:spAutoFit/>
          </a:bodyPr>
          <a:lstStyle/>
          <a:p>
            <a:r>
              <a:rPr lang="en-US" sz="2400" b="1" dirty="0">
                <a:effectLst/>
                <a:latin typeface="Times New Roman" panose="02020603050405020304" pitchFamily="18" charset="0"/>
                <a:ea typeface="Times New Roman" panose="02020603050405020304" pitchFamily="18" charset="0"/>
              </a:rPr>
              <a:t>Performance Analysis:</a:t>
            </a:r>
            <a:r>
              <a:rPr lang="en-US" sz="2400" dirty="0">
                <a:effectLst/>
                <a:latin typeface="Times New Roman" panose="02020603050405020304" pitchFamily="18" charset="0"/>
                <a:ea typeface="Times New Roman" panose="02020603050405020304" pitchFamily="18" charset="0"/>
              </a:rPr>
              <a:t> The data can be used to analyze student and class performance. </a:t>
            </a:r>
            <a:r>
              <a:rPr lang="en-US" sz="2400" b="1" dirty="0">
                <a:effectLst/>
                <a:latin typeface="Times New Roman" panose="02020603050405020304" pitchFamily="18" charset="0"/>
                <a:ea typeface="Times New Roman" panose="02020603050405020304" pitchFamily="18" charset="0"/>
              </a:rPr>
              <a:t>Conditional Formatting</a:t>
            </a:r>
            <a:r>
              <a:rPr lang="en-US" sz="2400" dirty="0">
                <a:effectLst/>
                <a:latin typeface="Times New Roman" panose="02020603050405020304" pitchFamily="18" charset="0"/>
                <a:ea typeface="Times New Roman" panose="02020603050405020304" pitchFamily="18" charset="0"/>
              </a:rPr>
              <a:t> can be applied to highlight students who scored below a certain threshold or those who are excelling. You can also create charts and graphs, like bar charts or line graphs, to visualize class performance trends over time, or to compare the performance of different classes on the same test. </a:t>
            </a:r>
            <a:r>
              <a:rPr lang="en-US" sz="2400" b="1" dirty="0">
                <a:effectLst/>
                <a:latin typeface="Times New Roman" panose="02020603050405020304" pitchFamily="18" charset="0"/>
                <a:ea typeface="Times New Roman" panose="02020603050405020304" pitchFamily="18" charset="0"/>
              </a:rPr>
              <a:t>PivotTables</a:t>
            </a:r>
            <a:r>
              <a:rPr lang="en-US" sz="2400" dirty="0">
                <a:effectLst/>
                <a:latin typeface="Times New Roman" panose="02020603050405020304" pitchFamily="18" charset="0"/>
                <a:ea typeface="Times New Roman" panose="02020603050405020304" pitchFamily="18" charset="0"/>
              </a:rPr>
              <a:t> are a more advanced feature that can summarize large datasets, allowing you to quickly see things like the average score for each subject or the number of students who failed each exam.</a:t>
            </a:r>
            <a:endParaRPr lang="en-US" sz="2400" dirty="0"/>
          </a:p>
        </p:txBody>
      </p:sp>
    </p:spTree>
    <p:extLst>
      <p:ext uri="{BB962C8B-B14F-4D97-AF65-F5344CB8AC3E}">
        <p14:creationId xmlns:p14="http://schemas.microsoft.com/office/powerpoint/2010/main" val="1539531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C26E34-91F2-4A44-8907-3C88A08834D3}"/>
              </a:ext>
            </a:extLst>
          </p:cNvPr>
          <p:cNvSpPr txBox="1"/>
          <p:nvPr/>
        </p:nvSpPr>
        <p:spPr>
          <a:xfrm>
            <a:off x="604684" y="411091"/>
            <a:ext cx="11312013" cy="6099940"/>
          </a:xfrm>
          <a:prstGeom prst="rect">
            <a:avLst/>
          </a:prstGeom>
          <a:noFill/>
        </p:spPr>
        <p:txBody>
          <a:bodyPr wrap="square">
            <a:spAutoFit/>
          </a:bodyPr>
          <a:lstStyle/>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3. Organizing Timetables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Excel can be used to create clear, visually appealing timetables for students and teachers.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Structured Layout: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a table with columns for the days of the week and rows for class periods or time slots.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Color-Coding: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Apply different background colors for subjects or teachers. This makes the timetable easy to read at a glance. For example, all math classes can be blue, and all science classes can be green.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Data Validation: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To prevent errors, you can use </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Data Validation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to create a drop-down list of subjects or teachers for each cell. This ensures that the data entered is consistent and accurate.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Teacher-Specific Views: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By creating separate sheets for each teacher or using filters, you can easily generate individual schedules, showing them only their assigned classes, periods, and rooms for the entire week.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6369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2A9EFE7-7FF9-4782-88CF-9B9CDE721E5C}"/>
              </a:ext>
            </a:extLst>
          </p:cNvPr>
          <p:cNvSpPr txBox="1"/>
          <p:nvPr/>
        </p:nvSpPr>
        <p:spPr>
          <a:xfrm>
            <a:off x="757084" y="412955"/>
            <a:ext cx="10677832" cy="6092758"/>
          </a:xfrm>
          <a:prstGeom prst="rect">
            <a:avLst/>
          </a:prstGeom>
          <a:noFill/>
        </p:spPr>
        <p:txBody>
          <a:bodyPr wrap="square">
            <a:spAutoFit/>
          </a:bodyPr>
          <a:lstStyle/>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What is Microsoft Power point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r>
              <a:rPr lang="en-US" sz="2400" dirty="0">
                <a:latin typeface="Times New Roman" panose="02020603050405020304" pitchFamily="18" charset="0"/>
                <a:cs typeface="Times New Roman" panose="02020603050405020304" pitchFamily="18" charset="0"/>
              </a:rPr>
              <a:t>Microsoft PowerPoint is a presentation software program developed by Microsoft. It is a fundamental part of the Microsoft 365 (formerly Microsoft Office) suite and is used to create and deliver digital slideshows.</a:t>
            </a:r>
          </a:p>
          <a:p>
            <a:pPr>
              <a:lnSpc>
                <a:spcPct val="115000"/>
              </a:lnSpc>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Designing Interactive Classroom Presentations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You can transform a static lecture into an interactive session by incorporating these PowerPoint features: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Hyperlinks and Action Buttons: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hyperlinks to create a non-linear presentation. You can link a table of contents to different sections, allowing you to jump to a specific topic based on student questions. Action buttons can be added to create a "choose your own adventure" style lesson or a simple quiz where clicking the correct answer takes the student to a "Correct!" slide.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7422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45E0BF-E41C-4A0A-86E0-880B19D12B4B}"/>
              </a:ext>
            </a:extLst>
          </p:cNvPr>
          <p:cNvSpPr txBox="1"/>
          <p:nvPr/>
        </p:nvSpPr>
        <p:spPr>
          <a:xfrm>
            <a:off x="545690" y="486697"/>
            <a:ext cx="11341510" cy="5700022"/>
          </a:xfrm>
          <a:prstGeom prst="rect">
            <a:avLst/>
          </a:prstGeom>
          <a:noFill/>
        </p:spPr>
        <p:txBody>
          <a:bodyPr wrap="square">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Animations and Transitions: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These features can be used strategically to highlight key information or reveal content step-by-step. For instance, you can animate a diagram to show a process unfolding, or use a fade transition to smoothly move from one topic to the next, keeping the audience engaged.</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Quizzes and Polls: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PowerPoint can be used to create simple quizzes. You can use multiple-choice questions with hyperlinks to "Correct" and "Incorrect" slides, providing immediate feedback. Many third-party add-ins also exist to enable real-time polling during a live presentation.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0988"/>
            <a:r>
              <a:rPr lang="en-US" sz="2400" b="1" dirty="0">
                <a:effectLst/>
                <a:latin typeface="Times New Roman" panose="02020603050405020304" pitchFamily="18" charset="0"/>
                <a:ea typeface="Times New Roman" panose="02020603050405020304" pitchFamily="18" charset="0"/>
              </a:rPr>
              <a:t>Zoom Features:</a:t>
            </a:r>
            <a:r>
              <a:rPr lang="en-US" sz="2400" dirty="0">
                <a:effectLst/>
                <a:latin typeface="Times New Roman" panose="02020603050405020304" pitchFamily="18" charset="0"/>
                <a:ea typeface="Times New Roman" panose="02020603050405020304" pitchFamily="18" charset="0"/>
              </a:rPr>
              <a:t> You can use "Summary Zoom" to create an interactive table of contents. Each section is a clickable thumbnail that takes you to that part of the presentation and then returns to the summary view when you're done, making navigation seamless.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7323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BD6537-BFAB-4631-94FE-9A2FF0421F04}"/>
              </a:ext>
            </a:extLst>
          </p:cNvPr>
          <p:cNvSpPr txBox="1"/>
          <p:nvPr/>
        </p:nvSpPr>
        <p:spPr>
          <a:xfrm>
            <a:off x="412954" y="471948"/>
            <a:ext cx="11400503" cy="4620560"/>
          </a:xfrm>
          <a:prstGeom prst="rect">
            <a:avLst/>
          </a:prstGeom>
          <a:noFill/>
        </p:spPr>
        <p:txBody>
          <a:bodyPr wrap="square">
            <a:spAutoFit/>
          </a:bodyPr>
          <a:lstStyle/>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Creating Visual Teaching Aids and Multimedia Learning Materials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PowerPoint excels at creating visual resources that enhance understanding and retention.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Multimedia Integration: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 You can embed video and audio files directly into your slides, eliminating the need to switch between applications. This is perfect for showing a short clip of a historical event, a science experiment, or an example of a literary technique. You can also add background music or sound effects to set the tone.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Images, Charts, and SmartArt: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Visuals are crucial for making complex topics accessible. Instead of a text-heavy slide on the water cycle, use a diagram with animated labels. Insert charts to visually represent data, or use SmartArt graphics to illustrate a process, hierarchy, or relationship.</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2762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FA7F5B-A469-42A6-8C24-F837A1033D6F}"/>
              </a:ext>
            </a:extLst>
          </p:cNvPr>
          <p:cNvSpPr txBox="1"/>
          <p:nvPr/>
        </p:nvSpPr>
        <p:spPr>
          <a:xfrm>
            <a:off x="634180" y="678426"/>
            <a:ext cx="10943304" cy="2189125"/>
          </a:xfrm>
          <a:prstGeom prst="rect">
            <a:avLst/>
          </a:prstGeom>
          <a:noFill/>
        </p:spPr>
        <p:txBody>
          <a:bodyPr wrap="square">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Slide Design and Layout: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PowerPoint offers a wide range of customizable templates and design themes. Choosing a clean, professional template with a consistent color scheme and font makes your content easier to read and more visually appealing. The "Design Ideas" feature can even automatically suggest professional layouts for your slides based on the content you add.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8815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38C472-0B4A-41B6-9F09-7DADE4080ACA}"/>
              </a:ext>
            </a:extLst>
          </p:cNvPr>
          <p:cNvSpPr txBox="1"/>
          <p:nvPr/>
        </p:nvSpPr>
        <p:spPr>
          <a:xfrm>
            <a:off x="678426" y="766916"/>
            <a:ext cx="11105535" cy="2790508"/>
          </a:xfrm>
          <a:prstGeom prst="rect">
            <a:avLst/>
          </a:prstGeom>
          <a:noFill/>
        </p:spPr>
        <p:txBody>
          <a:bodyPr wrap="square" rtlCol="0">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Styles: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pre-defined styles (like Heading 1, Heading 2, etc.) to format your document's sections. This makes it easy to create a table of contents and maintain a uniform look.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SmartArt and Shapes: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Visually represent complex ideas, such as a learning cycle or a project timeline, using SmartArt graphics or various shapes.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374130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356D48-5835-4FBD-9144-193F19A7093D}"/>
              </a:ext>
            </a:extLst>
          </p:cNvPr>
          <p:cNvSpPr txBox="1"/>
          <p:nvPr/>
        </p:nvSpPr>
        <p:spPr>
          <a:xfrm>
            <a:off x="1209368" y="545690"/>
            <a:ext cx="10176387" cy="6071406"/>
          </a:xfrm>
          <a:prstGeom prst="rect">
            <a:avLst/>
          </a:prstGeom>
          <a:noFill/>
        </p:spPr>
        <p:txBody>
          <a:bodyPr wrap="square" rtlCol="0">
            <a:spAutoFit/>
          </a:bodyPr>
          <a:lstStyle/>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2. Creating Worksheets and Test Papers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MS Word's formatting tools are invaluable for creating clear and easy-to-read worksheets and tests.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Numbering and Bullet Points: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numbered lists for questions and bullet points for multiple-choice options. This ensures a clean, organized layout that students can easily follow.</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Text Boxes: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Insert text boxes to separate instructions from questions or to add specific notes for students. You can also use them to create designated spaces for students to write their answers.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Tables: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Tables are excellent for organizing questions and answer choices neatly. For matching questions, a two-column table works perfectly. For fill-in-the-blanks, you can use a table with a blank column for students to write in.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2044514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68A4837-A1E3-4B1E-917D-B285FF86A0BF}"/>
              </a:ext>
            </a:extLst>
          </p:cNvPr>
          <p:cNvSpPr txBox="1"/>
          <p:nvPr/>
        </p:nvSpPr>
        <p:spPr>
          <a:xfrm>
            <a:off x="619432" y="899652"/>
            <a:ext cx="10972800" cy="3639971"/>
          </a:xfrm>
          <a:prstGeom prst="rect">
            <a:avLst/>
          </a:prstGeom>
          <a:noFill/>
        </p:spPr>
        <p:txBody>
          <a:bodyPr wrap="square" rtlCol="0">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Symbols and Equations: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The "Insert" tab includes a variety of symbols and an Equation Editor, allowing you to easily add mathematical equations, scientific symbols, or special characters that are essential for test papers in subjects like math and science.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Images and Clip Art: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Add images, diagrams, or charts to illustrate concepts or provide visual questions. The "Wrap Text" feature allows you to position the image so that the surrounding text flows neatly around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1447044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09C0B4-7224-4145-A281-952450C75A8F}"/>
              </a:ext>
            </a:extLst>
          </p:cNvPr>
          <p:cNvSpPr txBox="1"/>
          <p:nvPr/>
        </p:nvSpPr>
        <p:spPr>
          <a:xfrm>
            <a:off x="1150374" y="560439"/>
            <a:ext cx="9468465" cy="5968813"/>
          </a:xfrm>
          <a:prstGeom prst="rect">
            <a:avLst/>
          </a:prstGeom>
          <a:noFill/>
        </p:spPr>
        <p:txBody>
          <a:bodyPr wrap="square" rtlCol="0">
            <a:spAutoFit/>
          </a:bodyPr>
          <a:lstStyle/>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3. Drafting Circulars and Educational Documents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MS Word is the standard tool for creating formal communication documents like circulars, notices, and official school letters.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Templates: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MS Word's built-in templates or create your own for recurring documents like circulars. A template can include the school letterhead, logo, and a standard format for the date, subject, and signature.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Mail Merge:</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This powerful feature is a game-changer for sending personalized documents to a large group of recipients. For example, you can create a single circular and use Mail Merge to automatically insert the correct parent's name, student's name, and class details for each printed copy or email.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1936535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6EAD1FD-C49B-4571-8E59-649115533B8F}"/>
              </a:ext>
            </a:extLst>
          </p:cNvPr>
          <p:cNvSpPr txBox="1"/>
          <p:nvPr/>
        </p:nvSpPr>
        <p:spPr>
          <a:xfrm>
            <a:off x="1047135" y="796413"/>
            <a:ext cx="10515600" cy="3215239"/>
          </a:xfrm>
          <a:prstGeom prst="rect">
            <a:avLst/>
          </a:prstGeom>
          <a:noFill/>
        </p:spPr>
        <p:txBody>
          <a:bodyPr wrap="square" rtlCol="0">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Headers and Footers: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headers to display the school's logo and contact information on every page, and a footer for page numbers or a copyright notice.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Professional Formatting: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standard fonts, font sizes, and consistent spacing to ensure the document looks professional and is easy to read. Tools like the "Spelling &amp; Grammar Check" are crucial for ensuring the document is free of errors before distribution.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2580465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9E2B97-1537-46DF-BE9A-807A974BA6EF}"/>
              </a:ext>
            </a:extLst>
          </p:cNvPr>
          <p:cNvSpPr txBox="1"/>
          <p:nvPr/>
        </p:nvSpPr>
        <p:spPr>
          <a:xfrm>
            <a:off x="673510" y="311736"/>
            <a:ext cx="10707329" cy="6323782"/>
          </a:xfrm>
          <a:prstGeom prst="rect">
            <a:avLst/>
          </a:prstGeom>
          <a:noFill/>
        </p:spPr>
        <p:txBody>
          <a:bodyPr wrap="square" rtlCol="0">
            <a:spAutoFit/>
          </a:bodyPr>
          <a:lstStyle/>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What is Microsoft Excel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r>
              <a:rPr lang="en-US" sz="2400" dirty="0">
                <a:latin typeface="Times New Roman" panose="02020603050405020304" pitchFamily="18" charset="0"/>
                <a:cs typeface="Times New Roman" panose="02020603050405020304" pitchFamily="18" charset="0"/>
              </a:rPr>
              <a:t>Microsoft Excel is a powerful and widely used </a:t>
            </a:r>
            <a:r>
              <a:rPr lang="en-US" sz="2400" b="1" dirty="0">
                <a:latin typeface="Times New Roman" panose="02020603050405020304" pitchFamily="18" charset="0"/>
                <a:cs typeface="Times New Roman" panose="02020603050405020304" pitchFamily="18" charset="0"/>
              </a:rPr>
              <a:t>spreadsheet program</a:t>
            </a:r>
            <a:r>
              <a:rPr lang="en-US" sz="2400" dirty="0">
                <a:latin typeface="Times New Roman" panose="02020603050405020304" pitchFamily="18" charset="0"/>
                <a:cs typeface="Times New Roman" panose="02020603050405020304" pitchFamily="18" charset="0"/>
              </a:rPr>
              <a:t> developed by Microsoft. It is a key component of the Microsoft 365 (formerly Microsoft Office) suite, and it is used for organizing, analyzing, and visualizing data.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1. Managing Student Data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Excel's spreadsheet format is ideal for organizing student information. A typical student data spreadsheet can include columns for:</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Student ID</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Name</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(First and Last)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Contact Information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(Phone, Email)</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Parent/Guardian Information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2151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E73A58-F503-4298-8120-32BF41482FBD}"/>
              </a:ext>
            </a:extLst>
          </p:cNvPr>
          <p:cNvSpPr txBox="1"/>
          <p:nvPr/>
        </p:nvSpPr>
        <p:spPr>
          <a:xfrm>
            <a:off x="943897" y="530942"/>
            <a:ext cx="10323871" cy="4259628"/>
          </a:xfrm>
          <a:prstGeom prst="rect">
            <a:avLst/>
          </a:prstGeom>
          <a:noFill/>
        </p:spPr>
        <p:txBody>
          <a:bodyPr wrap="square" rtlCol="0">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Date of Birth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Attendance Records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Subject Enrollment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effectLst/>
              <a:latin typeface="Times New Roman" panose="02020603050405020304" pitchFamily="18" charset="0"/>
              <a:ea typeface="Times New Roman" panose="02020603050405020304" pitchFamily="18" charset="0"/>
            </a:endParaRPr>
          </a:p>
          <a:p>
            <a:endParaRPr lang="en-US" sz="2400" dirty="0">
              <a:latin typeface="Times New Roman" panose="02020603050405020304" pitchFamily="18" charset="0"/>
              <a:ea typeface="Times New Roman" panose="02020603050405020304" pitchFamily="18" charset="0"/>
            </a:endParaRPr>
          </a:p>
          <a:p>
            <a:r>
              <a:rPr lang="en-US" sz="2400" dirty="0">
                <a:effectLst/>
                <a:latin typeface="Times New Roman" panose="02020603050405020304" pitchFamily="18" charset="0"/>
                <a:ea typeface="Times New Roman" panose="02020603050405020304" pitchFamily="18" charset="0"/>
              </a:rPr>
              <a:t>Using Excel for this helps create a centralized and easily searchable database. You can use the </a:t>
            </a:r>
            <a:r>
              <a:rPr lang="en-US" sz="2400" b="1" dirty="0">
                <a:effectLst/>
                <a:latin typeface="Times New Roman" panose="02020603050405020304" pitchFamily="18" charset="0"/>
                <a:ea typeface="Times New Roman" panose="02020603050405020304" pitchFamily="18" charset="0"/>
              </a:rPr>
              <a:t>Sort &amp; Filter</a:t>
            </a:r>
            <a:r>
              <a:rPr lang="en-US" sz="2400" dirty="0">
                <a:effectLst/>
                <a:latin typeface="Times New Roman" panose="02020603050405020304" pitchFamily="18" charset="0"/>
                <a:ea typeface="Times New Roman" panose="02020603050405020304" pitchFamily="18" charset="0"/>
              </a:rPr>
              <a:t> functions to quickly find a specific student's record, or filter the entire list to view only students from a particular class or section. . This makes it easy to track and access essential information without sifting through paper files</a:t>
            </a:r>
            <a:endParaRPr lang="en-US" sz="2400" dirty="0"/>
          </a:p>
        </p:txBody>
      </p:sp>
    </p:spTree>
    <p:extLst>
      <p:ext uri="{BB962C8B-B14F-4D97-AF65-F5344CB8AC3E}">
        <p14:creationId xmlns:p14="http://schemas.microsoft.com/office/powerpoint/2010/main" val="2323671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84FE80-4031-46C5-B6A8-8D9FEC2AA225}"/>
              </a:ext>
            </a:extLst>
          </p:cNvPr>
          <p:cNvSpPr txBox="1"/>
          <p:nvPr/>
        </p:nvSpPr>
        <p:spPr>
          <a:xfrm>
            <a:off x="678426" y="457200"/>
            <a:ext cx="10943303" cy="5433282"/>
          </a:xfrm>
          <a:prstGeom prst="rect">
            <a:avLst/>
          </a:prstGeom>
          <a:noFill/>
        </p:spPr>
        <p:txBody>
          <a:bodyPr wrap="square" rtlCol="0">
            <a:spAutoFit/>
          </a:bodyPr>
          <a:lstStyle/>
          <a:p>
            <a:pPr marL="0" marR="0">
              <a:lnSpc>
                <a:spcPct val="115000"/>
              </a:lnSpc>
              <a:spcBef>
                <a:spcPts val="0"/>
              </a:spcBef>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Generating Grade Sheets and Analyzing Performance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This is where Excel's true power shines for teachers. By using formulas, you can automate the entire grading process.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Create the Grade Sheet: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Set up columns for each assignment, quiz, test, and project. Enter the points or scores for each student in the corresponding cells.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Automate Calculations: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Use functions like </a:t>
            </a:r>
            <a:r>
              <a:rPr lang="en-US" sz="2400" b="1" dirty="0">
                <a:effectLst/>
                <a:latin typeface="Courier New" panose="02070309020205020404" pitchFamily="49" charset="0"/>
                <a:ea typeface="Times New Roman" panose="02020603050405020304" pitchFamily="18" charset="0"/>
                <a:cs typeface="Times New Roman" panose="02020603050405020304" pitchFamily="18" charset="0"/>
              </a:rPr>
              <a:t>SUM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to calculate the total points for each student, and </a:t>
            </a:r>
            <a:r>
              <a:rPr lang="en-US" sz="2400" b="1" dirty="0">
                <a:effectLst/>
                <a:latin typeface="Courier New" panose="02070309020205020404" pitchFamily="49" charset="0"/>
                <a:ea typeface="Times New Roman" panose="02020603050405020304" pitchFamily="18" charset="0"/>
                <a:cs typeface="Times New Roman" panose="02020603050405020304" pitchFamily="18" charset="0"/>
              </a:rPr>
              <a:t>AVERAGE</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to find the class average for a specific assignment. You can also use a formula to calculate the final percentage for each student, often a weighted average if different assignments have different values.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b="1" dirty="0">
                <a:effectLst/>
                <a:latin typeface="Times New Roman" panose="02020603050405020304" pitchFamily="18" charset="0"/>
                <a:ea typeface="Times New Roman" panose="02020603050405020304" pitchFamily="18" charset="0"/>
              </a:rPr>
              <a:t>Assigning Grades:</a:t>
            </a:r>
            <a:r>
              <a:rPr lang="en-US" sz="2400" dirty="0">
                <a:effectLst/>
                <a:latin typeface="Times New Roman" panose="02020603050405020304" pitchFamily="18" charset="0"/>
                <a:ea typeface="Times New Roman" panose="02020603050405020304" pitchFamily="18" charset="0"/>
              </a:rPr>
              <a:t> The </a:t>
            </a:r>
            <a:r>
              <a:rPr lang="en-US" sz="2400" b="1" dirty="0">
                <a:effectLst/>
                <a:latin typeface="Courier New" panose="02070309020205020404" pitchFamily="49" charset="0"/>
                <a:ea typeface="Times New Roman" panose="02020603050405020304" pitchFamily="18" charset="0"/>
              </a:rPr>
              <a:t>IF</a:t>
            </a:r>
            <a:r>
              <a:rPr lang="en-US" sz="2400" dirty="0">
                <a:effectLst/>
                <a:latin typeface="Times New Roman" panose="02020603050405020304" pitchFamily="18" charset="0"/>
                <a:ea typeface="Times New Roman" panose="02020603050405020304" pitchFamily="18" charset="0"/>
              </a:rPr>
              <a:t> function is perfect for automatically assigning letter grades based on a student's final percentage. For example, a formula like </a:t>
            </a:r>
            <a:r>
              <a:rPr lang="en-US" sz="2400" dirty="0">
                <a:effectLst/>
                <a:latin typeface="Courier New" panose="02070309020205020404" pitchFamily="49" charset="0"/>
                <a:ea typeface="Times New Roman" panose="02020603050405020304" pitchFamily="18" charset="0"/>
              </a:rPr>
              <a:t>=IF(A1&gt;=90, "A", IF(A1&gt;=80, "B", ...))</a:t>
            </a:r>
            <a:r>
              <a:rPr lang="en-US" sz="2400" dirty="0">
                <a:effectLst/>
                <a:latin typeface="Times New Roman" panose="02020603050405020304" pitchFamily="18" charset="0"/>
                <a:ea typeface="Times New Roman" panose="02020603050405020304" pitchFamily="18" charset="0"/>
              </a:rPr>
              <a:t> can instantly assign a grade for every student</a:t>
            </a:r>
            <a:endParaRPr lang="en-US" sz="2400" dirty="0"/>
          </a:p>
        </p:txBody>
      </p:sp>
    </p:spTree>
    <p:extLst>
      <p:ext uri="{BB962C8B-B14F-4D97-AF65-F5344CB8AC3E}">
        <p14:creationId xmlns:p14="http://schemas.microsoft.com/office/powerpoint/2010/main" val="6580283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TotalTime>
  <Words>1709</Words>
  <Application>Microsoft Office PowerPoint</Application>
  <PresentationFormat>Widescreen</PresentationFormat>
  <Paragraphs>63</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Calibri</vt:lpstr>
      <vt:lpstr>Century Gothic</vt:lpstr>
      <vt:lpstr>Courier New</vt:lpstr>
      <vt:lpstr>Symbol</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thoiba1989@outlook.com</dc:creator>
  <cp:lastModifiedBy>thoiba1989@outlook.com</cp:lastModifiedBy>
  <cp:revision>5</cp:revision>
  <dcterms:created xsi:type="dcterms:W3CDTF">2025-09-18T06:18:29Z</dcterms:created>
  <dcterms:modified xsi:type="dcterms:W3CDTF">2025-09-24T05:36:05Z</dcterms:modified>
</cp:coreProperties>
</file>