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71" r:id="rId5"/>
    <p:sldId id="259" r:id="rId6"/>
    <p:sldId id="260" r:id="rId7"/>
    <p:sldId id="261" r:id="rId8"/>
    <p:sldId id="272" r:id="rId9"/>
    <p:sldId id="270" r:id="rId10"/>
  </p:sldIdLst>
  <p:sldSz cx="18288000" cy="10287000"/>
  <p:notesSz cx="6858000" cy="9144000"/>
  <p:embeddedFontLst>
    <p:embeddedFont>
      <p:font typeface="Eczar Bold" charset="0"/>
      <p:regular r:id="rId11"/>
    </p:embeddedFont>
    <p:embeddedFont>
      <p:font typeface="Raleway" charset="0"/>
      <p:regular r:id="rId12"/>
    </p:embeddedFon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9" d="100"/>
          <a:sy n="49" d="100"/>
        </p:scale>
        <p:origin x="-576"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FAFF"/>
        </a:solidFill>
        <a:effectLst/>
      </p:bgPr>
    </p:bg>
    <p:spTree>
      <p:nvGrpSpPr>
        <p:cNvPr id="1" name=""/>
        <p:cNvGrpSpPr/>
        <p:nvPr/>
      </p:nvGrpSpPr>
      <p:grpSpPr>
        <a:xfrm>
          <a:off x="0" y="0"/>
          <a:ext cx="0" cy="0"/>
          <a:chOff x="0" y="0"/>
          <a:chExt cx="0" cy="0"/>
        </a:xfrm>
      </p:grpSpPr>
      <p:sp>
        <p:nvSpPr>
          <p:cNvPr id="2" name="Freeform 2"/>
          <p:cNvSpPr/>
          <p:nvPr/>
        </p:nvSpPr>
        <p:spPr>
          <a:xfrm rot="2984660">
            <a:off x="15459392" y="3586957"/>
            <a:ext cx="5029200" cy="41148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119339" y="-4507184"/>
            <a:ext cx="10029895" cy="9014368"/>
          </a:xfrm>
          <a:custGeom>
            <a:avLst/>
            <a:gdLst/>
            <a:ahLst/>
            <a:cxnLst/>
            <a:rect l="l" t="t" r="r" b="b"/>
            <a:pathLst>
              <a:path w="10029895" h="9014368">
                <a:moveTo>
                  <a:pt x="0" y="0"/>
                </a:moveTo>
                <a:lnTo>
                  <a:pt x="10029894" y="0"/>
                </a:lnTo>
                <a:lnTo>
                  <a:pt x="10029894" y="9014368"/>
                </a:lnTo>
                <a:lnTo>
                  <a:pt x="0" y="9014368"/>
                </a:lnTo>
                <a:lnTo>
                  <a:pt x="0" y="0"/>
                </a:lnTo>
                <a:close/>
              </a:path>
            </a:pathLst>
          </a:custGeom>
          <a:blipFill>
            <a:blip r:embed="rId4"/>
            <a:stretch>
              <a:fillRect/>
            </a:stretch>
          </a:blipFill>
        </p:spPr>
      </p:sp>
      <p:sp>
        <p:nvSpPr>
          <p:cNvPr id="4" name="Freeform 4"/>
          <p:cNvSpPr/>
          <p:nvPr/>
        </p:nvSpPr>
        <p:spPr>
          <a:xfrm rot="-1264648">
            <a:off x="-2042291" y="3086100"/>
            <a:ext cx="5029200" cy="41148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5014947" y="4938208"/>
            <a:ext cx="10029895" cy="9014368"/>
          </a:xfrm>
          <a:custGeom>
            <a:avLst/>
            <a:gdLst/>
            <a:ahLst/>
            <a:cxnLst/>
            <a:rect l="l" t="t" r="r" b="b"/>
            <a:pathLst>
              <a:path w="10029895" h="9014368">
                <a:moveTo>
                  <a:pt x="0" y="0"/>
                </a:moveTo>
                <a:lnTo>
                  <a:pt x="10029894" y="0"/>
                </a:lnTo>
                <a:lnTo>
                  <a:pt x="10029894" y="9014368"/>
                </a:lnTo>
                <a:lnTo>
                  <a:pt x="0" y="9014368"/>
                </a:lnTo>
                <a:lnTo>
                  <a:pt x="0" y="0"/>
                </a:lnTo>
                <a:close/>
              </a:path>
            </a:pathLst>
          </a:custGeom>
          <a:blipFill>
            <a:blip r:embed="rId4"/>
            <a:stretch>
              <a:fillRect/>
            </a:stretch>
          </a:blipFill>
        </p:spPr>
      </p:sp>
      <p:sp>
        <p:nvSpPr>
          <p:cNvPr id="6" name="Freeform 6"/>
          <p:cNvSpPr/>
          <p:nvPr/>
        </p:nvSpPr>
        <p:spPr>
          <a:xfrm>
            <a:off x="14584680" y="-2449784"/>
            <a:ext cx="7406640" cy="8229600"/>
          </a:xfrm>
          <a:custGeom>
            <a:avLst/>
            <a:gdLst/>
            <a:ahLst/>
            <a:cxnLst/>
            <a:rect l="l" t="t" r="r" b="b"/>
            <a:pathLst>
              <a:path w="7406640" h="8229600">
                <a:moveTo>
                  <a:pt x="0" y="0"/>
                </a:moveTo>
                <a:lnTo>
                  <a:pt x="7406640" y="0"/>
                </a:lnTo>
                <a:lnTo>
                  <a:pt x="7406640" y="8229600"/>
                </a:lnTo>
                <a:lnTo>
                  <a:pt x="0" y="8229600"/>
                </a:lnTo>
                <a:lnTo>
                  <a:pt x="0" y="0"/>
                </a:lnTo>
                <a:close/>
              </a:path>
            </a:pathLst>
          </a:custGeom>
          <a:blipFill>
            <a:blip r:embed="rId5"/>
            <a:stretch>
              <a:fillRect/>
            </a:stretch>
          </a:blipFill>
        </p:spPr>
      </p:sp>
      <p:sp>
        <p:nvSpPr>
          <p:cNvPr id="7" name="Freeform 7"/>
          <p:cNvSpPr/>
          <p:nvPr/>
        </p:nvSpPr>
        <p:spPr>
          <a:xfrm rot="6495018">
            <a:off x="-1249695" y="5438343"/>
            <a:ext cx="7406640" cy="8229600"/>
          </a:xfrm>
          <a:custGeom>
            <a:avLst/>
            <a:gdLst/>
            <a:ahLst/>
            <a:cxnLst/>
            <a:rect l="l" t="t" r="r" b="b"/>
            <a:pathLst>
              <a:path w="7406640" h="8229600">
                <a:moveTo>
                  <a:pt x="0" y="0"/>
                </a:moveTo>
                <a:lnTo>
                  <a:pt x="7406640" y="0"/>
                </a:lnTo>
                <a:lnTo>
                  <a:pt x="7406640" y="8229600"/>
                </a:lnTo>
                <a:lnTo>
                  <a:pt x="0" y="8229600"/>
                </a:lnTo>
                <a:lnTo>
                  <a:pt x="0" y="0"/>
                </a:lnTo>
                <a:close/>
              </a:path>
            </a:pathLst>
          </a:custGeom>
          <a:blipFill>
            <a:blip r:embed="rId5"/>
            <a:stretch>
              <a:fillRect/>
            </a:stretch>
          </a:blipFill>
        </p:spPr>
      </p:sp>
      <p:sp>
        <p:nvSpPr>
          <p:cNvPr id="8" name="TextBox 8"/>
          <p:cNvSpPr txBox="1"/>
          <p:nvPr/>
        </p:nvSpPr>
        <p:spPr>
          <a:xfrm>
            <a:off x="829643" y="3538818"/>
            <a:ext cx="16667624" cy="2240998"/>
          </a:xfrm>
          <a:prstGeom prst="rect">
            <a:avLst/>
          </a:prstGeom>
        </p:spPr>
        <p:txBody>
          <a:bodyPr lIns="0" tIns="0" rIns="0" bIns="0" rtlCol="0" anchor="t">
            <a:spAutoFit/>
          </a:bodyPr>
          <a:lstStyle/>
          <a:p>
            <a:pPr algn="ctr">
              <a:lnSpc>
                <a:spcPts val="17250"/>
              </a:lnSpc>
            </a:pPr>
            <a:r>
              <a:rPr lang="en-US" sz="15000" b="1" dirty="0" smtClean="0">
                <a:solidFill>
                  <a:srgbClr val="273384"/>
                </a:solidFill>
                <a:latin typeface="Eczar Bold"/>
                <a:ea typeface="Eczar Bold"/>
                <a:cs typeface="Eczar Bold"/>
                <a:sym typeface="Eczar Bold"/>
              </a:rPr>
              <a:t>INTERNSHIP </a:t>
            </a:r>
            <a:endParaRPr lang="en-US" sz="15000" b="1" dirty="0">
              <a:solidFill>
                <a:srgbClr val="273384"/>
              </a:solidFill>
              <a:latin typeface="Eczar Bold"/>
              <a:ea typeface="Eczar Bold"/>
              <a:cs typeface="Eczar Bold"/>
              <a:sym typeface="Eczar Bold"/>
            </a:endParaRPr>
          </a:p>
        </p:txBody>
      </p:sp>
      <p:sp>
        <p:nvSpPr>
          <p:cNvPr id="10" name="Freeform 10"/>
          <p:cNvSpPr/>
          <p:nvPr/>
        </p:nvSpPr>
        <p:spPr>
          <a:xfrm rot="-2700000">
            <a:off x="-1551070" y="-4895564"/>
            <a:ext cx="7406640" cy="8229600"/>
          </a:xfrm>
          <a:custGeom>
            <a:avLst/>
            <a:gdLst/>
            <a:ahLst/>
            <a:cxnLst/>
            <a:rect l="l" t="t" r="r" b="b"/>
            <a:pathLst>
              <a:path w="7406640" h="8229600">
                <a:moveTo>
                  <a:pt x="0" y="0"/>
                </a:moveTo>
                <a:lnTo>
                  <a:pt x="7406640" y="0"/>
                </a:lnTo>
                <a:lnTo>
                  <a:pt x="7406640" y="8229600"/>
                </a:lnTo>
                <a:lnTo>
                  <a:pt x="0" y="8229600"/>
                </a:lnTo>
                <a:lnTo>
                  <a:pt x="0" y="0"/>
                </a:lnTo>
                <a:close/>
              </a:path>
            </a:pathLst>
          </a:custGeom>
          <a:blipFill>
            <a:blip r:embed="rId5"/>
            <a:stretch>
              <a:fillRect/>
            </a:stretch>
          </a:blipFill>
        </p:spPr>
      </p:sp>
      <p:sp>
        <p:nvSpPr>
          <p:cNvPr id="11" name="Freeform 11"/>
          <p:cNvSpPr/>
          <p:nvPr/>
        </p:nvSpPr>
        <p:spPr>
          <a:xfrm rot="-3442328">
            <a:off x="12759754" y="6160928"/>
            <a:ext cx="7406640" cy="8229600"/>
          </a:xfrm>
          <a:custGeom>
            <a:avLst/>
            <a:gdLst/>
            <a:ahLst/>
            <a:cxnLst/>
            <a:rect l="l" t="t" r="r" b="b"/>
            <a:pathLst>
              <a:path w="7406640" h="8229600">
                <a:moveTo>
                  <a:pt x="0" y="0"/>
                </a:moveTo>
                <a:lnTo>
                  <a:pt x="7406640" y="0"/>
                </a:lnTo>
                <a:lnTo>
                  <a:pt x="7406640" y="8229600"/>
                </a:lnTo>
                <a:lnTo>
                  <a:pt x="0" y="8229600"/>
                </a:lnTo>
                <a:lnTo>
                  <a:pt x="0" y="0"/>
                </a:lnTo>
                <a:close/>
              </a:path>
            </a:pathLst>
          </a:custGeom>
          <a:blipFill>
            <a:blip r:embed="rId5"/>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FAFF"/>
        </a:solidFill>
        <a:effectLst/>
      </p:bgPr>
    </p:bg>
    <p:spTree>
      <p:nvGrpSpPr>
        <p:cNvPr id="1" name=""/>
        <p:cNvGrpSpPr/>
        <p:nvPr/>
      </p:nvGrpSpPr>
      <p:grpSpPr>
        <a:xfrm>
          <a:off x="0" y="0"/>
          <a:ext cx="0" cy="0"/>
          <a:chOff x="0" y="0"/>
          <a:chExt cx="0" cy="0"/>
        </a:xfrm>
      </p:grpSpPr>
      <p:sp>
        <p:nvSpPr>
          <p:cNvPr id="2" name="Freeform 2"/>
          <p:cNvSpPr/>
          <p:nvPr/>
        </p:nvSpPr>
        <p:spPr>
          <a:xfrm rot="-5400000">
            <a:off x="-2508434" y="-4315657"/>
            <a:ext cx="9454551" cy="11886288"/>
          </a:xfrm>
          <a:custGeom>
            <a:avLst/>
            <a:gdLst/>
            <a:ahLst/>
            <a:cxnLst/>
            <a:rect l="l" t="t" r="r" b="b"/>
            <a:pathLst>
              <a:path w="9454551" h="11886288">
                <a:moveTo>
                  <a:pt x="0" y="0"/>
                </a:moveTo>
                <a:lnTo>
                  <a:pt x="9454552" y="0"/>
                </a:lnTo>
                <a:lnTo>
                  <a:pt x="9454552" y="11886288"/>
                </a:lnTo>
                <a:lnTo>
                  <a:pt x="0" y="11886288"/>
                </a:lnTo>
                <a:lnTo>
                  <a:pt x="0" y="0"/>
                </a:lnTo>
                <a:close/>
              </a:path>
            </a:pathLst>
          </a:custGeom>
          <a:blipFill>
            <a:blip r:embed="rId2"/>
            <a:stretch>
              <a:fillRect/>
            </a:stretch>
          </a:blipFill>
        </p:spPr>
      </p:sp>
      <p:sp>
        <p:nvSpPr>
          <p:cNvPr id="3" name="Freeform 3"/>
          <p:cNvSpPr/>
          <p:nvPr/>
        </p:nvSpPr>
        <p:spPr>
          <a:xfrm rot="8100000">
            <a:off x="2213219" y="2905923"/>
            <a:ext cx="5469632" cy="4475153"/>
          </a:xfrm>
          <a:custGeom>
            <a:avLst/>
            <a:gdLst/>
            <a:ahLst/>
            <a:cxnLst/>
            <a:rect l="l" t="t" r="r" b="b"/>
            <a:pathLst>
              <a:path w="5469632" h="4475153">
                <a:moveTo>
                  <a:pt x="0" y="0"/>
                </a:moveTo>
                <a:lnTo>
                  <a:pt x="5469632" y="0"/>
                </a:lnTo>
                <a:lnTo>
                  <a:pt x="5469632" y="4475154"/>
                </a:lnTo>
                <a:lnTo>
                  <a:pt x="0" y="447515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688427" y="3960126"/>
            <a:ext cx="9152475" cy="8229600"/>
          </a:xfrm>
          <a:custGeom>
            <a:avLst/>
            <a:gdLst/>
            <a:ahLst/>
            <a:cxnLst/>
            <a:rect l="l" t="t" r="r" b="b"/>
            <a:pathLst>
              <a:path w="9152475" h="8229600">
                <a:moveTo>
                  <a:pt x="0" y="0"/>
                </a:moveTo>
                <a:lnTo>
                  <a:pt x="9152474" y="0"/>
                </a:lnTo>
                <a:lnTo>
                  <a:pt x="9152474" y="8229600"/>
                </a:lnTo>
                <a:lnTo>
                  <a:pt x="0" y="8229600"/>
                </a:lnTo>
                <a:lnTo>
                  <a:pt x="0" y="0"/>
                </a:lnTo>
                <a:close/>
              </a:path>
            </a:pathLst>
          </a:custGeom>
          <a:blipFill>
            <a:blip r:embed="rId5"/>
            <a:stretch>
              <a:fillRect/>
            </a:stretch>
          </a:blipFill>
        </p:spPr>
      </p:sp>
      <p:sp>
        <p:nvSpPr>
          <p:cNvPr id="5" name="Freeform 5"/>
          <p:cNvSpPr/>
          <p:nvPr/>
        </p:nvSpPr>
        <p:spPr>
          <a:xfrm rot="-2938341">
            <a:off x="4404308" y="5806723"/>
            <a:ext cx="9721895" cy="10809612"/>
          </a:xfrm>
          <a:custGeom>
            <a:avLst/>
            <a:gdLst/>
            <a:ahLst/>
            <a:cxnLst/>
            <a:rect l="l" t="t" r="r" b="b"/>
            <a:pathLst>
              <a:path w="9721895" h="10809612">
                <a:moveTo>
                  <a:pt x="0" y="0"/>
                </a:moveTo>
                <a:lnTo>
                  <a:pt x="9721895" y="0"/>
                </a:lnTo>
                <a:lnTo>
                  <a:pt x="9721895" y="10809612"/>
                </a:lnTo>
                <a:lnTo>
                  <a:pt x="0" y="10809612"/>
                </a:lnTo>
                <a:lnTo>
                  <a:pt x="0" y="0"/>
                </a:lnTo>
                <a:close/>
              </a:path>
            </a:pathLst>
          </a:custGeom>
          <a:blipFill>
            <a:blip r:embed="rId6"/>
            <a:stretch>
              <a:fillRect/>
            </a:stretch>
          </a:blipFill>
        </p:spPr>
      </p:sp>
      <p:sp>
        <p:nvSpPr>
          <p:cNvPr id="6" name="Freeform 6"/>
          <p:cNvSpPr/>
          <p:nvPr/>
        </p:nvSpPr>
        <p:spPr>
          <a:xfrm>
            <a:off x="-2672048" y="2558066"/>
            <a:ext cx="7401497" cy="82296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6"/>
            <a:stretch>
              <a:fillRect/>
            </a:stretch>
          </a:blipFill>
        </p:spPr>
      </p:sp>
      <p:sp>
        <p:nvSpPr>
          <p:cNvPr id="7" name="Freeform 7"/>
          <p:cNvSpPr/>
          <p:nvPr/>
        </p:nvSpPr>
        <p:spPr>
          <a:xfrm rot="-1203235">
            <a:off x="156670" y="-1019161"/>
            <a:ext cx="9145556" cy="4738275"/>
          </a:xfrm>
          <a:custGeom>
            <a:avLst/>
            <a:gdLst/>
            <a:ahLst/>
            <a:cxnLst/>
            <a:rect l="l" t="t" r="r" b="b"/>
            <a:pathLst>
              <a:path w="9145556" h="4738275">
                <a:moveTo>
                  <a:pt x="0" y="0"/>
                </a:moveTo>
                <a:lnTo>
                  <a:pt x="9145556" y="0"/>
                </a:lnTo>
                <a:lnTo>
                  <a:pt x="9145556" y="4738275"/>
                </a:lnTo>
                <a:lnTo>
                  <a:pt x="0" y="4738275"/>
                </a:lnTo>
                <a:lnTo>
                  <a:pt x="0" y="0"/>
                </a:lnTo>
                <a:close/>
              </a:path>
            </a:pathLst>
          </a:custGeom>
          <a:blipFill>
            <a:blip r:embed="rId6"/>
            <a:stretch>
              <a:fillRect t="-114609"/>
            </a:stretch>
          </a:blipFill>
        </p:spPr>
      </p:sp>
      <p:sp>
        <p:nvSpPr>
          <p:cNvPr id="8" name="TextBox 8"/>
          <p:cNvSpPr txBox="1"/>
          <p:nvPr/>
        </p:nvSpPr>
        <p:spPr>
          <a:xfrm>
            <a:off x="8124697" y="1181100"/>
            <a:ext cx="8542907" cy="1808187"/>
          </a:xfrm>
          <a:prstGeom prst="rect">
            <a:avLst/>
          </a:prstGeom>
        </p:spPr>
        <p:txBody>
          <a:bodyPr lIns="0" tIns="0" rIns="0" bIns="0" rtlCol="0" anchor="t">
            <a:spAutoFit/>
          </a:bodyPr>
          <a:lstStyle/>
          <a:p>
            <a:pPr algn="l">
              <a:lnSpc>
                <a:spcPts val="14097"/>
              </a:lnSpc>
            </a:pPr>
            <a:r>
              <a:rPr lang="en-US" sz="11100" b="1" dirty="0" smtClean="0">
                <a:solidFill>
                  <a:srgbClr val="273384"/>
                </a:solidFill>
                <a:latin typeface="Eczar Bold"/>
                <a:ea typeface="Eczar Bold"/>
                <a:cs typeface="Eczar Bold"/>
                <a:sym typeface="Eczar Bold"/>
              </a:rPr>
              <a:t>Meaning  </a:t>
            </a:r>
            <a:endParaRPr lang="en-US" sz="11100" b="1" dirty="0">
              <a:solidFill>
                <a:srgbClr val="273384"/>
              </a:solidFill>
              <a:latin typeface="Eczar Bold"/>
              <a:ea typeface="Eczar Bold"/>
              <a:cs typeface="Eczar Bold"/>
              <a:sym typeface="Eczar Bold"/>
            </a:endParaRPr>
          </a:p>
        </p:txBody>
      </p:sp>
      <p:sp>
        <p:nvSpPr>
          <p:cNvPr id="9" name="TextBox 9"/>
          <p:cNvSpPr txBox="1"/>
          <p:nvPr/>
        </p:nvSpPr>
        <p:spPr>
          <a:xfrm>
            <a:off x="8562234" y="2989287"/>
            <a:ext cx="8963766" cy="4398512"/>
          </a:xfrm>
          <a:prstGeom prst="rect">
            <a:avLst/>
          </a:prstGeom>
        </p:spPr>
        <p:txBody>
          <a:bodyPr wrap="square" lIns="0" tIns="0" rIns="0" bIns="0" rtlCol="0" anchor="t">
            <a:spAutoFit/>
          </a:bodyPr>
          <a:lstStyle/>
          <a:p>
            <a:pPr>
              <a:lnSpc>
                <a:spcPts val="7050"/>
              </a:lnSpc>
            </a:pPr>
            <a:r>
              <a:rPr lang="en-US" sz="2400" dirty="0">
                <a:solidFill>
                  <a:srgbClr val="000000"/>
                </a:solidFill>
                <a:latin typeface="Raleway"/>
                <a:ea typeface="Raleway"/>
                <a:cs typeface="Raleway"/>
                <a:sym typeface="Raleway"/>
              </a:rPr>
              <a:t>Student-Teaching Practice and Internship </a:t>
            </a:r>
            <a:r>
              <a:rPr lang="en-US" sz="2400" dirty="0" err="1">
                <a:solidFill>
                  <a:srgbClr val="000000"/>
                </a:solidFill>
                <a:latin typeface="Raleway"/>
                <a:ea typeface="Raleway"/>
                <a:cs typeface="Raleway"/>
                <a:sym typeface="Raleway"/>
              </a:rPr>
              <a:t>Programme</a:t>
            </a:r>
            <a:r>
              <a:rPr lang="en-US" sz="2400" dirty="0">
                <a:solidFill>
                  <a:srgbClr val="000000"/>
                </a:solidFill>
                <a:latin typeface="Raleway"/>
                <a:ea typeface="Raleway"/>
                <a:cs typeface="Raleway"/>
                <a:sym typeface="Raleway"/>
              </a:rPr>
              <a:t> are the heart of teacher education, bridging the gap between theory and classroom realities. They allow prospective teachers to apply pedagogical knowledge, develop teaching skills, and gain professional </a:t>
            </a:r>
            <a:r>
              <a:rPr lang="en-US" sz="2400" dirty="0" smtClean="0">
                <a:solidFill>
                  <a:srgbClr val="000000"/>
                </a:solidFill>
                <a:latin typeface="Raleway"/>
                <a:ea typeface="Raleway"/>
                <a:cs typeface="Raleway"/>
                <a:sym typeface="Raleway"/>
              </a:rPr>
              <a:t>experience.</a:t>
            </a:r>
            <a:endParaRPr lang="en-US" sz="2400" dirty="0">
              <a:solidFill>
                <a:srgbClr val="000000"/>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AFF"/>
        </a:solidFill>
        <a:effectLst/>
      </p:bgPr>
    </p:bg>
    <p:spTree>
      <p:nvGrpSpPr>
        <p:cNvPr id="1" name=""/>
        <p:cNvGrpSpPr/>
        <p:nvPr/>
      </p:nvGrpSpPr>
      <p:grpSpPr>
        <a:xfrm>
          <a:off x="0" y="0"/>
          <a:ext cx="0" cy="0"/>
          <a:chOff x="0" y="0"/>
          <a:chExt cx="0" cy="0"/>
        </a:xfrm>
      </p:grpSpPr>
      <p:sp>
        <p:nvSpPr>
          <p:cNvPr id="2" name="Freeform 2"/>
          <p:cNvSpPr/>
          <p:nvPr/>
        </p:nvSpPr>
        <p:spPr>
          <a:xfrm rot="-10800000">
            <a:off x="-203203" y="-2978063"/>
            <a:ext cx="18694406" cy="4605433"/>
          </a:xfrm>
          <a:custGeom>
            <a:avLst/>
            <a:gdLst/>
            <a:ahLst/>
            <a:cxnLst/>
            <a:rect l="l" t="t" r="r" b="b"/>
            <a:pathLst>
              <a:path w="18694406" h="4605433">
                <a:moveTo>
                  <a:pt x="0" y="0"/>
                </a:moveTo>
                <a:lnTo>
                  <a:pt x="18694406" y="0"/>
                </a:lnTo>
                <a:lnTo>
                  <a:pt x="18694406" y="4605433"/>
                </a:lnTo>
                <a:lnTo>
                  <a:pt x="0" y="4605433"/>
                </a:lnTo>
                <a:lnTo>
                  <a:pt x="0" y="0"/>
                </a:lnTo>
                <a:close/>
              </a:path>
            </a:pathLst>
          </a:custGeom>
          <a:blipFill>
            <a:blip r:embed="rId2"/>
            <a:stretch>
              <a:fillRect t="-7590" b="-7590"/>
            </a:stretch>
          </a:blipFill>
        </p:spPr>
      </p:sp>
      <p:sp>
        <p:nvSpPr>
          <p:cNvPr id="3" name="Freeform 3"/>
          <p:cNvSpPr/>
          <p:nvPr/>
        </p:nvSpPr>
        <p:spPr>
          <a:xfrm>
            <a:off x="-3342004" y="5842179"/>
            <a:ext cx="6811586" cy="6124751"/>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4" name="Freeform 4"/>
          <p:cNvSpPr/>
          <p:nvPr/>
        </p:nvSpPr>
        <p:spPr>
          <a:xfrm rot="-7038826">
            <a:off x="-2729619" y="3014974"/>
            <a:ext cx="5029200" cy="41148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rot="-2387424">
            <a:off x="-1498605" y="5265349"/>
            <a:ext cx="7401497" cy="7985902"/>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6" name="Freeform 6"/>
          <p:cNvSpPr/>
          <p:nvPr/>
        </p:nvSpPr>
        <p:spPr>
          <a:xfrm>
            <a:off x="13853507" y="5842179"/>
            <a:ext cx="6811586" cy="6124751"/>
          </a:xfrm>
          <a:custGeom>
            <a:avLst/>
            <a:gdLst/>
            <a:ahLst/>
            <a:cxnLst/>
            <a:rect l="l" t="t" r="r" b="b"/>
            <a:pathLst>
              <a:path w="6811586" h="6124751">
                <a:moveTo>
                  <a:pt x="0" y="0"/>
                </a:moveTo>
                <a:lnTo>
                  <a:pt x="6811586" y="0"/>
                </a:lnTo>
                <a:lnTo>
                  <a:pt x="6811586" y="6124751"/>
                </a:lnTo>
                <a:lnTo>
                  <a:pt x="0" y="6124751"/>
                </a:lnTo>
                <a:lnTo>
                  <a:pt x="0" y="0"/>
                </a:lnTo>
                <a:close/>
              </a:path>
            </a:pathLst>
          </a:custGeom>
          <a:blipFill>
            <a:blip r:embed="rId3"/>
            <a:stretch>
              <a:fillRect/>
            </a:stretch>
          </a:blipFill>
        </p:spPr>
      </p:sp>
      <p:sp>
        <p:nvSpPr>
          <p:cNvPr id="7" name="Freeform 7"/>
          <p:cNvSpPr/>
          <p:nvPr/>
        </p:nvSpPr>
        <p:spPr>
          <a:xfrm rot="-7038826">
            <a:off x="16280231" y="3784779"/>
            <a:ext cx="5029200" cy="41148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2387424">
            <a:off x="11834683" y="5584357"/>
            <a:ext cx="7401497" cy="7985902"/>
          </a:xfrm>
          <a:custGeom>
            <a:avLst/>
            <a:gdLst/>
            <a:ahLst/>
            <a:cxnLst/>
            <a:rect l="l" t="t" r="r" b="b"/>
            <a:pathLst>
              <a:path w="7401497" h="7985902">
                <a:moveTo>
                  <a:pt x="0" y="0"/>
                </a:moveTo>
                <a:lnTo>
                  <a:pt x="7401496" y="0"/>
                </a:lnTo>
                <a:lnTo>
                  <a:pt x="7401496" y="7985902"/>
                </a:lnTo>
                <a:lnTo>
                  <a:pt x="0" y="7985902"/>
                </a:lnTo>
                <a:lnTo>
                  <a:pt x="0" y="0"/>
                </a:lnTo>
                <a:close/>
              </a:path>
            </a:pathLst>
          </a:custGeom>
          <a:blipFill>
            <a:blip r:embed="rId6"/>
            <a:stretch>
              <a:fillRect t="-3051"/>
            </a:stretch>
          </a:blipFill>
        </p:spPr>
      </p:sp>
      <p:sp>
        <p:nvSpPr>
          <p:cNvPr id="9" name="TextBox 9"/>
          <p:cNvSpPr txBox="1"/>
          <p:nvPr/>
        </p:nvSpPr>
        <p:spPr>
          <a:xfrm>
            <a:off x="2766854" y="3238500"/>
            <a:ext cx="12768578" cy="4315156"/>
          </a:xfrm>
          <a:prstGeom prst="rect">
            <a:avLst/>
          </a:prstGeom>
        </p:spPr>
        <p:txBody>
          <a:bodyPr wrap="square" lIns="0" tIns="0" rIns="0" bIns="0" rtlCol="0" anchor="t">
            <a:spAutoFit/>
          </a:bodyPr>
          <a:lstStyle/>
          <a:p>
            <a:pPr algn="just">
              <a:lnSpc>
                <a:spcPts val="4890"/>
              </a:lnSpc>
            </a:pPr>
            <a:r>
              <a:rPr lang="en-US" sz="2400" dirty="0">
                <a:solidFill>
                  <a:srgbClr val="000000"/>
                </a:solidFill>
                <a:latin typeface="Raleway"/>
                <a:ea typeface="Raleway"/>
                <a:cs typeface="Raleway"/>
                <a:sym typeface="Raleway"/>
              </a:rPr>
              <a:t>An internship is a form of experiential learning that integrates knowledge and theory learned in the classroom with practical application and skills development in a professional or community setting. Internships provide resources, equipment, and facilities that enable students to gain experience in a professional work environment, and provide students with skills or knowledge that are transferable to other settings. Internships with defined learning objectives, professional supervision, and opportunities for reflection offer valuable enriched learning experiences.</a:t>
            </a:r>
          </a:p>
        </p:txBody>
      </p:sp>
      <p:sp>
        <p:nvSpPr>
          <p:cNvPr id="10" name="Freeform 10"/>
          <p:cNvSpPr/>
          <p:nvPr/>
        </p:nvSpPr>
        <p:spPr>
          <a:xfrm>
            <a:off x="5198919" y="2822739"/>
            <a:ext cx="7890162" cy="122645"/>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1" name="TextBox 11"/>
          <p:cNvSpPr txBox="1"/>
          <p:nvPr/>
        </p:nvSpPr>
        <p:spPr>
          <a:xfrm>
            <a:off x="5198919" y="1273754"/>
            <a:ext cx="7890162" cy="1436291"/>
          </a:xfrm>
          <a:prstGeom prst="rect">
            <a:avLst/>
          </a:prstGeom>
        </p:spPr>
        <p:txBody>
          <a:bodyPr lIns="0" tIns="0" rIns="0" bIns="0" rtlCol="0" anchor="t">
            <a:spAutoFit/>
          </a:bodyPr>
          <a:lstStyle/>
          <a:p>
            <a:pPr algn="ctr">
              <a:lnSpc>
                <a:spcPts val="11175"/>
              </a:lnSpc>
            </a:pPr>
            <a:r>
              <a:rPr lang="en-US" sz="8799" b="1" dirty="0" smtClean="0">
                <a:solidFill>
                  <a:srgbClr val="273384"/>
                </a:solidFill>
                <a:latin typeface="Eczar Bold"/>
                <a:ea typeface="Eczar Bold"/>
                <a:cs typeface="Eczar Bold"/>
                <a:sym typeface="Eczar Bold"/>
              </a:rPr>
              <a:t>Meaning </a:t>
            </a:r>
            <a:endParaRPr lang="en-US" sz="8799" b="1" dirty="0">
              <a:solidFill>
                <a:srgbClr val="273384"/>
              </a:solidFill>
              <a:latin typeface="Eczar Bold"/>
              <a:ea typeface="Eczar Bold"/>
              <a:cs typeface="Eczar Bold"/>
              <a:sym typeface="Eczar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FAFF"/>
        </a:solidFill>
        <a:effectLst/>
      </p:bgPr>
    </p:bg>
    <p:spTree>
      <p:nvGrpSpPr>
        <p:cNvPr id="1" name=""/>
        <p:cNvGrpSpPr/>
        <p:nvPr/>
      </p:nvGrpSpPr>
      <p:grpSpPr>
        <a:xfrm>
          <a:off x="0" y="0"/>
          <a:ext cx="0" cy="0"/>
          <a:chOff x="0" y="0"/>
          <a:chExt cx="0" cy="0"/>
        </a:xfrm>
      </p:grpSpPr>
      <p:sp>
        <p:nvSpPr>
          <p:cNvPr id="2" name="Freeform 2"/>
          <p:cNvSpPr/>
          <p:nvPr/>
        </p:nvSpPr>
        <p:spPr>
          <a:xfrm>
            <a:off x="5198919" y="3063602"/>
            <a:ext cx="7890162" cy="122645"/>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792599">
            <a:off x="15869006" y="6270652"/>
            <a:ext cx="3938319" cy="3222261"/>
          </a:xfrm>
          <a:custGeom>
            <a:avLst/>
            <a:gdLst/>
            <a:ahLst/>
            <a:cxnLst/>
            <a:rect l="l" t="t" r="r" b="b"/>
            <a:pathLst>
              <a:path w="3938319" h="3222261">
                <a:moveTo>
                  <a:pt x="0" y="0"/>
                </a:moveTo>
                <a:lnTo>
                  <a:pt x="3938319" y="0"/>
                </a:lnTo>
                <a:lnTo>
                  <a:pt x="3938319" y="3222261"/>
                </a:lnTo>
                <a:lnTo>
                  <a:pt x="0" y="32222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593932">
            <a:off x="12348771" y="-1959981"/>
            <a:ext cx="9152475" cy="8229600"/>
          </a:xfrm>
          <a:custGeom>
            <a:avLst/>
            <a:gdLst/>
            <a:ahLst/>
            <a:cxnLst/>
            <a:rect l="l" t="t" r="r" b="b"/>
            <a:pathLst>
              <a:path w="9152475" h="8229600">
                <a:moveTo>
                  <a:pt x="0" y="0"/>
                </a:moveTo>
                <a:lnTo>
                  <a:pt x="9152475" y="0"/>
                </a:lnTo>
                <a:lnTo>
                  <a:pt x="9152475" y="8229600"/>
                </a:lnTo>
                <a:lnTo>
                  <a:pt x="0" y="8229600"/>
                </a:lnTo>
                <a:lnTo>
                  <a:pt x="0" y="0"/>
                </a:lnTo>
                <a:close/>
              </a:path>
            </a:pathLst>
          </a:custGeom>
          <a:blipFill>
            <a:blip r:embed="rId6"/>
            <a:stretch>
              <a:fillRect/>
            </a:stretch>
          </a:blipFill>
        </p:spPr>
      </p:sp>
      <p:sp>
        <p:nvSpPr>
          <p:cNvPr id="5" name="Freeform 5"/>
          <p:cNvSpPr/>
          <p:nvPr/>
        </p:nvSpPr>
        <p:spPr>
          <a:xfrm rot="5970019">
            <a:off x="13558552" y="-3859282"/>
            <a:ext cx="7401497" cy="82296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7"/>
            <a:stretch>
              <a:fillRect/>
            </a:stretch>
          </a:blipFill>
        </p:spPr>
      </p:sp>
      <p:sp>
        <p:nvSpPr>
          <p:cNvPr id="6" name="TextBox 6"/>
          <p:cNvSpPr txBox="1"/>
          <p:nvPr/>
        </p:nvSpPr>
        <p:spPr>
          <a:xfrm>
            <a:off x="5198919" y="1307528"/>
            <a:ext cx="7890162" cy="1436291"/>
          </a:xfrm>
          <a:prstGeom prst="rect">
            <a:avLst/>
          </a:prstGeom>
        </p:spPr>
        <p:txBody>
          <a:bodyPr lIns="0" tIns="0" rIns="0" bIns="0" rtlCol="0" anchor="t">
            <a:spAutoFit/>
          </a:bodyPr>
          <a:lstStyle/>
          <a:p>
            <a:pPr algn="ctr">
              <a:lnSpc>
                <a:spcPts val="11175"/>
              </a:lnSpc>
            </a:pPr>
            <a:r>
              <a:rPr lang="en-US" sz="8799" b="1" dirty="0">
                <a:solidFill>
                  <a:srgbClr val="273384"/>
                </a:solidFill>
                <a:latin typeface="Eczar Bold"/>
                <a:ea typeface="Eczar Bold"/>
                <a:cs typeface="Eczar Bold"/>
                <a:sym typeface="Eczar Bold"/>
              </a:rPr>
              <a:t>﻿</a:t>
            </a:r>
            <a:r>
              <a:rPr lang="en-US" sz="8799" b="1" dirty="0" smtClean="0">
                <a:solidFill>
                  <a:srgbClr val="273384"/>
                </a:solidFill>
                <a:latin typeface="Eczar Bold"/>
                <a:ea typeface="Eczar Bold"/>
                <a:cs typeface="Eczar Bold"/>
                <a:sym typeface="Eczar Bold"/>
              </a:rPr>
              <a:t>Definitions</a:t>
            </a:r>
            <a:endParaRPr lang="en-US" sz="8799" b="1" dirty="0">
              <a:solidFill>
                <a:srgbClr val="273384"/>
              </a:solidFill>
              <a:latin typeface="Eczar Bold"/>
              <a:ea typeface="Eczar Bold"/>
              <a:cs typeface="Eczar Bold"/>
              <a:sym typeface="Eczar Bold"/>
            </a:endParaRPr>
          </a:p>
        </p:txBody>
      </p:sp>
      <p:sp>
        <p:nvSpPr>
          <p:cNvPr id="7" name="Freeform 7"/>
          <p:cNvSpPr/>
          <p:nvPr/>
        </p:nvSpPr>
        <p:spPr>
          <a:xfrm>
            <a:off x="-1606838" y="9651106"/>
            <a:ext cx="7401497" cy="82296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7"/>
            <a:stretch>
              <a:fillRect/>
            </a:stretch>
          </a:blipFill>
        </p:spPr>
      </p:sp>
      <p:sp>
        <p:nvSpPr>
          <p:cNvPr id="8" name="TextBox 8"/>
          <p:cNvSpPr txBox="1"/>
          <p:nvPr/>
        </p:nvSpPr>
        <p:spPr>
          <a:xfrm>
            <a:off x="3299542" y="3761362"/>
            <a:ext cx="11688915" cy="3770263"/>
          </a:xfrm>
          <a:prstGeom prst="rect">
            <a:avLst/>
          </a:prstGeom>
        </p:spPr>
        <p:txBody>
          <a:bodyPr lIns="0" tIns="0" rIns="0" bIns="0" rtlCol="0" anchor="t">
            <a:spAutoFit/>
          </a:bodyPr>
          <a:lstStyle/>
          <a:p>
            <a:pPr algn="just">
              <a:lnSpc>
                <a:spcPts val="4890"/>
              </a:lnSpc>
            </a:pPr>
            <a:r>
              <a:rPr lang="en-US" sz="3000" b="1" dirty="0">
                <a:solidFill>
                  <a:srgbClr val="000000"/>
                </a:solidFill>
                <a:latin typeface="Raleway"/>
                <a:ea typeface="Raleway"/>
                <a:cs typeface="Raleway"/>
                <a:sym typeface="Raleway"/>
              </a:rPr>
              <a:t>According to Penny </a:t>
            </a:r>
            <a:r>
              <a:rPr lang="en-US" sz="3000" b="1" dirty="0" err="1">
                <a:solidFill>
                  <a:srgbClr val="000000"/>
                </a:solidFill>
                <a:latin typeface="Raleway"/>
                <a:ea typeface="Raleway"/>
                <a:cs typeface="Raleway"/>
                <a:sym typeface="Raleway"/>
              </a:rPr>
              <a:t>Loretto</a:t>
            </a:r>
            <a:r>
              <a:rPr lang="en-US" sz="3000" b="1" dirty="0">
                <a:solidFill>
                  <a:srgbClr val="000000"/>
                </a:solidFill>
                <a:latin typeface="Raleway"/>
                <a:ea typeface="Raleway"/>
                <a:cs typeface="Raleway"/>
                <a:sym typeface="Raleway"/>
              </a:rPr>
              <a:t>, </a:t>
            </a:r>
            <a:r>
              <a:rPr lang="en-US" sz="3000" dirty="0">
                <a:solidFill>
                  <a:srgbClr val="000000"/>
                </a:solidFill>
                <a:latin typeface="Raleway"/>
                <a:ea typeface="Raleway"/>
                <a:cs typeface="Raleway"/>
                <a:sym typeface="Raleway"/>
              </a:rPr>
              <a:t>"Internship provide real experience to those who want to explore or gain the relevant knowledge and skill required to enter into particular career field</a:t>
            </a:r>
            <a:r>
              <a:rPr lang="en-US" sz="3000" dirty="0" smtClean="0">
                <a:solidFill>
                  <a:srgbClr val="000000"/>
                </a:solidFill>
                <a:latin typeface="Raleway"/>
                <a:ea typeface="Raleway"/>
                <a:cs typeface="Raleway"/>
                <a:sym typeface="Raleway"/>
              </a:rPr>
              <a:t>.“</a:t>
            </a:r>
          </a:p>
          <a:p>
            <a:pPr algn="just">
              <a:lnSpc>
                <a:spcPts val="4890"/>
              </a:lnSpc>
            </a:pPr>
            <a:endParaRPr lang="en-US" sz="3000" dirty="0" smtClean="0">
              <a:solidFill>
                <a:srgbClr val="000000"/>
              </a:solidFill>
              <a:latin typeface="Raleway"/>
              <a:ea typeface="Raleway"/>
              <a:cs typeface="Raleway"/>
              <a:sym typeface="Raleway"/>
            </a:endParaRPr>
          </a:p>
          <a:p>
            <a:pPr algn="just">
              <a:lnSpc>
                <a:spcPts val="4890"/>
              </a:lnSpc>
            </a:pPr>
            <a:r>
              <a:rPr lang="en-US" sz="3000" b="1" dirty="0">
                <a:solidFill>
                  <a:srgbClr val="000000"/>
                </a:solidFill>
                <a:latin typeface="Raleway"/>
                <a:ea typeface="Raleway"/>
                <a:cs typeface="Raleway"/>
                <a:sym typeface="Raleway"/>
              </a:rPr>
              <a:t>Davies (1990</a:t>
            </a:r>
            <a:r>
              <a:rPr lang="en-US" sz="3000" b="1" dirty="0" smtClean="0">
                <a:solidFill>
                  <a:srgbClr val="000000"/>
                </a:solidFill>
                <a:latin typeface="Raleway"/>
                <a:ea typeface="Raleway"/>
                <a:cs typeface="Raleway"/>
                <a:sym typeface="Raleway"/>
              </a:rPr>
              <a:t>) : </a:t>
            </a:r>
            <a:r>
              <a:rPr lang="en-US" sz="3000" dirty="0">
                <a:solidFill>
                  <a:srgbClr val="000000"/>
                </a:solidFill>
                <a:latin typeface="Raleway"/>
                <a:ea typeface="Raleway"/>
                <a:cs typeface="Raleway"/>
                <a:sym typeface="Raleway"/>
              </a:rPr>
              <a:t>Characterized it as "experiential learning" that allows students to integrate thinking and action.</a:t>
            </a:r>
          </a:p>
        </p:txBody>
      </p:sp>
      <p:sp>
        <p:nvSpPr>
          <p:cNvPr id="9" name="Freeform 9"/>
          <p:cNvSpPr/>
          <p:nvPr/>
        </p:nvSpPr>
        <p:spPr>
          <a:xfrm rot="3451795">
            <a:off x="-5080388" y="5141358"/>
            <a:ext cx="9152475" cy="8229600"/>
          </a:xfrm>
          <a:custGeom>
            <a:avLst/>
            <a:gdLst/>
            <a:ahLst/>
            <a:cxnLst/>
            <a:rect l="l" t="t" r="r" b="b"/>
            <a:pathLst>
              <a:path w="9152475" h="8229600">
                <a:moveTo>
                  <a:pt x="0" y="0"/>
                </a:moveTo>
                <a:lnTo>
                  <a:pt x="9152474" y="0"/>
                </a:lnTo>
                <a:lnTo>
                  <a:pt x="9152474" y="8229600"/>
                </a:lnTo>
                <a:lnTo>
                  <a:pt x="0" y="8229600"/>
                </a:lnTo>
                <a:lnTo>
                  <a:pt x="0" y="0"/>
                </a:lnTo>
                <a:close/>
              </a:path>
            </a:pathLst>
          </a:custGeom>
          <a:blipFill>
            <a:blip r:embed="rId6"/>
            <a:stretch>
              <a:fillRect/>
            </a:stretch>
          </a:blipFill>
        </p:spPr>
      </p:sp>
      <p:sp>
        <p:nvSpPr>
          <p:cNvPr id="10" name="Freeform 10"/>
          <p:cNvSpPr/>
          <p:nvPr/>
        </p:nvSpPr>
        <p:spPr>
          <a:xfrm rot="-4917954">
            <a:off x="-4992845" y="1489398"/>
            <a:ext cx="7401497" cy="82296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7"/>
            <a:stretch>
              <a:fillRect/>
            </a:stretch>
          </a:blipFill>
        </p:spPr>
      </p:sp>
    </p:spTree>
    <p:extLst>
      <p:ext uri="{BB962C8B-B14F-4D97-AF65-F5344CB8AC3E}">
        <p14:creationId xmlns:p14="http://schemas.microsoft.com/office/powerpoint/2010/main" val="1097141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FAFF"/>
        </a:solidFill>
        <a:effectLst/>
      </p:bgPr>
    </p:bg>
    <p:spTree>
      <p:nvGrpSpPr>
        <p:cNvPr id="1" name=""/>
        <p:cNvGrpSpPr/>
        <p:nvPr/>
      </p:nvGrpSpPr>
      <p:grpSpPr>
        <a:xfrm>
          <a:off x="0" y="0"/>
          <a:ext cx="0" cy="0"/>
          <a:chOff x="0" y="0"/>
          <a:chExt cx="0" cy="0"/>
        </a:xfrm>
      </p:grpSpPr>
      <p:sp>
        <p:nvSpPr>
          <p:cNvPr id="2" name="Freeform 2"/>
          <p:cNvSpPr/>
          <p:nvPr/>
        </p:nvSpPr>
        <p:spPr>
          <a:xfrm>
            <a:off x="5198919" y="3063602"/>
            <a:ext cx="7890162" cy="122645"/>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2792599">
            <a:off x="15869006" y="6270652"/>
            <a:ext cx="3938319" cy="3222261"/>
          </a:xfrm>
          <a:custGeom>
            <a:avLst/>
            <a:gdLst/>
            <a:ahLst/>
            <a:cxnLst/>
            <a:rect l="l" t="t" r="r" b="b"/>
            <a:pathLst>
              <a:path w="3938319" h="3222261">
                <a:moveTo>
                  <a:pt x="0" y="0"/>
                </a:moveTo>
                <a:lnTo>
                  <a:pt x="3938319" y="0"/>
                </a:lnTo>
                <a:lnTo>
                  <a:pt x="3938319" y="3222261"/>
                </a:lnTo>
                <a:lnTo>
                  <a:pt x="0" y="322226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rot="1593932">
            <a:off x="12348771" y="-1959981"/>
            <a:ext cx="9152475" cy="8229600"/>
          </a:xfrm>
          <a:custGeom>
            <a:avLst/>
            <a:gdLst/>
            <a:ahLst/>
            <a:cxnLst/>
            <a:rect l="l" t="t" r="r" b="b"/>
            <a:pathLst>
              <a:path w="9152475" h="8229600">
                <a:moveTo>
                  <a:pt x="0" y="0"/>
                </a:moveTo>
                <a:lnTo>
                  <a:pt x="9152475" y="0"/>
                </a:lnTo>
                <a:lnTo>
                  <a:pt x="9152475" y="8229600"/>
                </a:lnTo>
                <a:lnTo>
                  <a:pt x="0" y="8229600"/>
                </a:lnTo>
                <a:lnTo>
                  <a:pt x="0" y="0"/>
                </a:lnTo>
                <a:close/>
              </a:path>
            </a:pathLst>
          </a:custGeom>
          <a:blipFill>
            <a:blip r:embed="rId6"/>
            <a:stretch>
              <a:fillRect/>
            </a:stretch>
          </a:blipFill>
        </p:spPr>
      </p:sp>
      <p:sp>
        <p:nvSpPr>
          <p:cNvPr id="5" name="Freeform 5"/>
          <p:cNvSpPr/>
          <p:nvPr/>
        </p:nvSpPr>
        <p:spPr>
          <a:xfrm rot="5970019">
            <a:off x="13558552" y="-3859282"/>
            <a:ext cx="7401497" cy="82296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7"/>
            <a:stretch>
              <a:fillRect/>
            </a:stretch>
          </a:blipFill>
        </p:spPr>
      </p:sp>
      <p:sp>
        <p:nvSpPr>
          <p:cNvPr id="6" name="TextBox 6"/>
          <p:cNvSpPr txBox="1"/>
          <p:nvPr/>
        </p:nvSpPr>
        <p:spPr>
          <a:xfrm>
            <a:off x="5198919" y="1307528"/>
            <a:ext cx="7890162" cy="1436291"/>
          </a:xfrm>
          <a:prstGeom prst="rect">
            <a:avLst/>
          </a:prstGeom>
        </p:spPr>
        <p:txBody>
          <a:bodyPr lIns="0" tIns="0" rIns="0" bIns="0" rtlCol="0" anchor="t">
            <a:spAutoFit/>
          </a:bodyPr>
          <a:lstStyle/>
          <a:p>
            <a:pPr algn="ctr">
              <a:lnSpc>
                <a:spcPts val="11175"/>
              </a:lnSpc>
            </a:pPr>
            <a:r>
              <a:rPr lang="en-US" sz="8799" b="1" dirty="0">
                <a:solidFill>
                  <a:srgbClr val="273384"/>
                </a:solidFill>
                <a:latin typeface="Eczar Bold"/>
                <a:ea typeface="Eczar Bold"/>
                <a:cs typeface="Eczar Bold"/>
                <a:sym typeface="Eczar Bold"/>
              </a:rPr>
              <a:t>﻿</a:t>
            </a:r>
            <a:r>
              <a:rPr lang="en-US" sz="8799" b="1" dirty="0" smtClean="0">
                <a:solidFill>
                  <a:srgbClr val="273384"/>
                </a:solidFill>
                <a:latin typeface="Eczar Bold"/>
                <a:ea typeface="Eczar Bold"/>
                <a:cs typeface="Eczar Bold"/>
                <a:sym typeface="Eczar Bold"/>
              </a:rPr>
              <a:t>Definitions</a:t>
            </a:r>
            <a:endParaRPr lang="en-US" sz="8799" b="1" dirty="0">
              <a:solidFill>
                <a:srgbClr val="273384"/>
              </a:solidFill>
              <a:latin typeface="Eczar Bold"/>
              <a:ea typeface="Eczar Bold"/>
              <a:cs typeface="Eczar Bold"/>
              <a:sym typeface="Eczar Bold"/>
            </a:endParaRPr>
          </a:p>
        </p:txBody>
      </p:sp>
      <p:sp>
        <p:nvSpPr>
          <p:cNvPr id="7" name="Freeform 7"/>
          <p:cNvSpPr/>
          <p:nvPr/>
        </p:nvSpPr>
        <p:spPr>
          <a:xfrm>
            <a:off x="-1606838" y="9651106"/>
            <a:ext cx="7401497" cy="82296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7"/>
            <a:stretch>
              <a:fillRect/>
            </a:stretch>
          </a:blipFill>
        </p:spPr>
      </p:sp>
      <p:sp>
        <p:nvSpPr>
          <p:cNvPr id="8" name="TextBox 8"/>
          <p:cNvSpPr txBox="1"/>
          <p:nvPr/>
        </p:nvSpPr>
        <p:spPr>
          <a:xfrm>
            <a:off x="3299542" y="3761362"/>
            <a:ext cx="11688915" cy="5655394"/>
          </a:xfrm>
          <a:prstGeom prst="rect">
            <a:avLst/>
          </a:prstGeom>
        </p:spPr>
        <p:txBody>
          <a:bodyPr lIns="0" tIns="0" rIns="0" bIns="0" rtlCol="0" anchor="t">
            <a:spAutoFit/>
          </a:bodyPr>
          <a:lstStyle/>
          <a:p>
            <a:pPr algn="just">
              <a:lnSpc>
                <a:spcPts val="4890"/>
              </a:lnSpc>
            </a:pPr>
            <a:r>
              <a:rPr lang="en-US" sz="3000" b="1" dirty="0" smtClean="0">
                <a:solidFill>
                  <a:srgbClr val="000000"/>
                </a:solidFill>
                <a:latin typeface="Raleway"/>
                <a:ea typeface="Raleway"/>
                <a:cs typeface="Raleway"/>
                <a:sym typeface="Raleway"/>
              </a:rPr>
              <a:t>According </a:t>
            </a:r>
            <a:r>
              <a:rPr lang="en-US" sz="3000" b="1" dirty="0">
                <a:solidFill>
                  <a:srgbClr val="000000"/>
                </a:solidFill>
                <a:latin typeface="Raleway"/>
                <a:ea typeface="Raleway"/>
                <a:cs typeface="Raleway"/>
                <a:sym typeface="Raleway"/>
              </a:rPr>
              <a:t>to </a:t>
            </a:r>
            <a:r>
              <a:rPr lang="en-US" sz="3000" b="1" dirty="0" err="1">
                <a:solidFill>
                  <a:srgbClr val="000000"/>
                </a:solidFill>
                <a:latin typeface="Raleway"/>
                <a:ea typeface="Raleway"/>
                <a:cs typeface="Raleway"/>
                <a:sym typeface="Raleway"/>
              </a:rPr>
              <a:t>Furco</a:t>
            </a:r>
            <a:r>
              <a:rPr lang="en-US" sz="3000" b="1" dirty="0">
                <a:solidFill>
                  <a:srgbClr val="000000"/>
                </a:solidFill>
                <a:latin typeface="Raleway"/>
                <a:ea typeface="Raleway"/>
                <a:cs typeface="Raleway"/>
                <a:sym typeface="Raleway"/>
              </a:rPr>
              <a:t>, " </a:t>
            </a:r>
            <a:r>
              <a:rPr lang="en-US" sz="3000" dirty="0">
                <a:solidFill>
                  <a:srgbClr val="000000"/>
                </a:solidFill>
                <a:latin typeface="Raleway"/>
                <a:ea typeface="Raleway"/>
                <a:cs typeface="Raleway"/>
                <a:sym typeface="Raleway"/>
              </a:rPr>
              <a:t>Internships are defined as </a:t>
            </a:r>
            <a:r>
              <a:rPr lang="en-US" sz="3000" dirty="0" err="1">
                <a:solidFill>
                  <a:srgbClr val="000000"/>
                </a:solidFill>
                <a:latin typeface="Raleway"/>
                <a:ea typeface="Raleway"/>
                <a:cs typeface="Raleway"/>
                <a:sym typeface="Raleway"/>
              </a:rPr>
              <a:t>programmes</a:t>
            </a:r>
            <a:r>
              <a:rPr lang="en-US" sz="3000" dirty="0">
                <a:solidFill>
                  <a:srgbClr val="000000"/>
                </a:solidFill>
                <a:latin typeface="Raleway"/>
                <a:ea typeface="Raleway"/>
                <a:cs typeface="Raleway"/>
                <a:sym typeface="Raleway"/>
              </a:rPr>
              <a:t> engaging students in service activities primarily for the purpose of providing them with hands on experience that enhances their learning of issues which are related to particular area of </a:t>
            </a:r>
            <a:r>
              <a:rPr lang="en-US" sz="3000" dirty="0" smtClean="0">
                <a:solidFill>
                  <a:srgbClr val="000000"/>
                </a:solidFill>
                <a:latin typeface="Raleway"/>
                <a:ea typeface="Raleway"/>
                <a:cs typeface="Raleway"/>
                <a:sym typeface="Raleway"/>
              </a:rPr>
              <a:t>study. </a:t>
            </a:r>
          </a:p>
          <a:p>
            <a:pPr algn="just">
              <a:lnSpc>
                <a:spcPts val="4890"/>
              </a:lnSpc>
            </a:pPr>
            <a:endParaRPr lang="en-US" sz="3000" dirty="0">
              <a:solidFill>
                <a:srgbClr val="000000"/>
              </a:solidFill>
              <a:latin typeface="Raleway"/>
              <a:ea typeface="Raleway"/>
              <a:cs typeface="Raleway"/>
              <a:sym typeface="Raleway"/>
            </a:endParaRPr>
          </a:p>
          <a:p>
            <a:pPr algn="just">
              <a:lnSpc>
                <a:spcPts val="4890"/>
              </a:lnSpc>
            </a:pPr>
            <a:r>
              <a:rPr lang="en-US" sz="3000" b="1" dirty="0" err="1">
                <a:solidFill>
                  <a:srgbClr val="000000"/>
                </a:solidFill>
                <a:latin typeface="Raleway"/>
                <a:ea typeface="Raleway"/>
                <a:cs typeface="Raleway"/>
                <a:sym typeface="Raleway"/>
              </a:rPr>
              <a:t>Gerken</a:t>
            </a:r>
            <a:r>
              <a:rPr lang="en-US" sz="3000" b="1" dirty="0">
                <a:solidFill>
                  <a:srgbClr val="000000"/>
                </a:solidFill>
                <a:latin typeface="Raleway"/>
                <a:ea typeface="Raleway"/>
                <a:cs typeface="Raleway"/>
                <a:sym typeface="Raleway"/>
              </a:rPr>
              <a:t> et al. (2012</a:t>
            </a:r>
            <a:r>
              <a:rPr lang="en-US" sz="3000" b="1" dirty="0" smtClean="0">
                <a:solidFill>
                  <a:srgbClr val="000000"/>
                </a:solidFill>
                <a:latin typeface="Raleway"/>
                <a:ea typeface="Raleway"/>
                <a:cs typeface="Raleway"/>
                <a:sym typeface="Raleway"/>
              </a:rPr>
              <a:t>) : </a:t>
            </a:r>
            <a:r>
              <a:rPr lang="en-US" sz="3000" dirty="0">
                <a:solidFill>
                  <a:srgbClr val="000000"/>
                </a:solidFill>
                <a:latin typeface="Raleway"/>
                <a:ea typeface="Raleway"/>
                <a:cs typeface="Raleway"/>
                <a:sym typeface="Raleway"/>
              </a:rPr>
              <a:t>Described academic internships as a bridge connecting classroom theory with practical skills in the real world.</a:t>
            </a:r>
            <a:endParaRPr lang="en-US" sz="3000" dirty="0" smtClean="0">
              <a:solidFill>
                <a:srgbClr val="000000"/>
              </a:solidFill>
              <a:latin typeface="Raleway"/>
              <a:ea typeface="Raleway"/>
              <a:cs typeface="Raleway"/>
              <a:sym typeface="Raleway"/>
            </a:endParaRPr>
          </a:p>
          <a:p>
            <a:pPr algn="just">
              <a:lnSpc>
                <a:spcPts val="4890"/>
              </a:lnSpc>
            </a:pPr>
            <a:endParaRPr lang="en-US" sz="3000" dirty="0">
              <a:solidFill>
                <a:srgbClr val="000000"/>
              </a:solidFill>
              <a:latin typeface="Raleway"/>
              <a:ea typeface="Raleway"/>
              <a:cs typeface="Raleway"/>
              <a:sym typeface="Raleway"/>
            </a:endParaRPr>
          </a:p>
          <a:p>
            <a:pPr algn="just">
              <a:lnSpc>
                <a:spcPts val="4890"/>
              </a:lnSpc>
            </a:pPr>
            <a:endParaRPr lang="en-US" sz="3000" dirty="0">
              <a:solidFill>
                <a:srgbClr val="000000"/>
              </a:solidFill>
              <a:latin typeface="Raleway"/>
              <a:ea typeface="Raleway"/>
              <a:cs typeface="Raleway"/>
              <a:sym typeface="Raleway"/>
            </a:endParaRPr>
          </a:p>
        </p:txBody>
      </p:sp>
      <p:sp>
        <p:nvSpPr>
          <p:cNvPr id="9" name="Freeform 9"/>
          <p:cNvSpPr/>
          <p:nvPr/>
        </p:nvSpPr>
        <p:spPr>
          <a:xfrm rot="3451795">
            <a:off x="-5080388" y="5141358"/>
            <a:ext cx="9152475" cy="8229600"/>
          </a:xfrm>
          <a:custGeom>
            <a:avLst/>
            <a:gdLst/>
            <a:ahLst/>
            <a:cxnLst/>
            <a:rect l="l" t="t" r="r" b="b"/>
            <a:pathLst>
              <a:path w="9152475" h="8229600">
                <a:moveTo>
                  <a:pt x="0" y="0"/>
                </a:moveTo>
                <a:lnTo>
                  <a:pt x="9152474" y="0"/>
                </a:lnTo>
                <a:lnTo>
                  <a:pt x="9152474" y="8229600"/>
                </a:lnTo>
                <a:lnTo>
                  <a:pt x="0" y="8229600"/>
                </a:lnTo>
                <a:lnTo>
                  <a:pt x="0" y="0"/>
                </a:lnTo>
                <a:close/>
              </a:path>
            </a:pathLst>
          </a:custGeom>
          <a:blipFill>
            <a:blip r:embed="rId6"/>
            <a:stretch>
              <a:fillRect/>
            </a:stretch>
          </a:blipFill>
        </p:spPr>
      </p:sp>
      <p:sp>
        <p:nvSpPr>
          <p:cNvPr id="10" name="Freeform 10"/>
          <p:cNvSpPr/>
          <p:nvPr/>
        </p:nvSpPr>
        <p:spPr>
          <a:xfrm rot="-4917954">
            <a:off x="-4992845" y="1489398"/>
            <a:ext cx="7401497" cy="82296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7"/>
            <a:stretch>
              <a:fillRect/>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FAFF"/>
        </a:solidFill>
        <a:effectLst/>
      </p:bgPr>
    </p:bg>
    <p:spTree>
      <p:nvGrpSpPr>
        <p:cNvPr id="1" name=""/>
        <p:cNvGrpSpPr/>
        <p:nvPr/>
      </p:nvGrpSpPr>
      <p:grpSpPr>
        <a:xfrm>
          <a:off x="0" y="0"/>
          <a:ext cx="0" cy="0"/>
          <a:chOff x="0" y="0"/>
          <a:chExt cx="0" cy="0"/>
        </a:xfrm>
      </p:grpSpPr>
      <p:sp>
        <p:nvSpPr>
          <p:cNvPr id="2" name="Freeform 2"/>
          <p:cNvSpPr/>
          <p:nvPr/>
        </p:nvSpPr>
        <p:spPr>
          <a:xfrm rot="-5895254">
            <a:off x="16212628" y="5842304"/>
            <a:ext cx="3548560" cy="2903368"/>
          </a:xfrm>
          <a:custGeom>
            <a:avLst/>
            <a:gdLst/>
            <a:ahLst/>
            <a:cxnLst/>
            <a:rect l="l" t="t" r="r" b="b"/>
            <a:pathLst>
              <a:path w="3548560" h="2903368">
                <a:moveTo>
                  <a:pt x="0" y="0"/>
                </a:moveTo>
                <a:lnTo>
                  <a:pt x="3548560" y="0"/>
                </a:lnTo>
                <a:lnTo>
                  <a:pt x="3548560" y="2903368"/>
                </a:lnTo>
                <a:lnTo>
                  <a:pt x="0" y="290336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1424568">
            <a:off x="12391678" y="7122963"/>
            <a:ext cx="9152475" cy="8229600"/>
          </a:xfrm>
          <a:custGeom>
            <a:avLst/>
            <a:gdLst/>
            <a:ahLst/>
            <a:cxnLst/>
            <a:rect l="l" t="t" r="r" b="b"/>
            <a:pathLst>
              <a:path w="9152475" h="8229600">
                <a:moveTo>
                  <a:pt x="0" y="0"/>
                </a:moveTo>
                <a:lnTo>
                  <a:pt x="9152475" y="0"/>
                </a:lnTo>
                <a:lnTo>
                  <a:pt x="9152475" y="8229600"/>
                </a:lnTo>
                <a:lnTo>
                  <a:pt x="0" y="8229600"/>
                </a:lnTo>
                <a:lnTo>
                  <a:pt x="0" y="0"/>
                </a:lnTo>
                <a:close/>
              </a:path>
            </a:pathLst>
          </a:custGeom>
          <a:blipFill>
            <a:blip r:embed="rId4"/>
            <a:stretch>
              <a:fillRect/>
            </a:stretch>
          </a:blipFill>
        </p:spPr>
      </p:sp>
      <p:sp>
        <p:nvSpPr>
          <p:cNvPr id="4" name="Freeform 4"/>
          <p:cNvSpPr/>
          <p:nvPr/>
        </p:nvSpPr>
        <p:spPr>
          <a:xfrm rot="-1587989">
            <a:off x="11830173" y="5498252"/>
            <a:ext cx="7401497" cy="82296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5"/>
            <a:stretch>
              <a:fillRect/>
            </a:stretch>
          </a:blipFill>
        </p:spPr>
      </p:sp>
      <p:sp>
        <p:nvSpPr>
          <p:cNvPr id="5" name="Freeform 5"/>
          <p:cNvSpPr/>
          <p:nvPr/>
        </p:nvSpPr>
        <p:spPr>
          <a:xfrm rot="-5895254">
            <a:off x="-1289031" y="2433504"/>
            <a:ext cx="3548560" cy="2903368"/>
          </a:xfrm>
          <a:custGeom>
            <a:avLst/>
            <a:gdLst/>
            <a:ahLst/>
            <a:cxnLst/>
            <a:rect l="l" t="t" r="r" b="b"/>
            <a:pathLst>
              <a:path w="3548560" h="2903368">
                <a:moveTo>
                  <a:pt x="0" y="0"/>
                </a:moveTo>
                <a:lnTo>
                  <a:pt x="3548560" y="0"/>
                </a:lnTo>
                <a:lnTo>
                  <a:pt x="3548560" y="2903367"/>
                </a:lnTo>
                <a:lnTo>
                  <a:pt x="0" y="29033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rot="-3866906">
            <a:off x="-782807" y="-4309805"/>
            <a:ext cx="6545961" cy="8229600"/>
          </a:xfrm>
          <a:custGeom>
            <a:avLst/>
            <a:gdLst/>
            <a:ahLst/>
            <a:cxnLst/>
            <a:rect l="l" t="t" r="r" b="b"/>
            <a:pathLst>
              <a:path w="6545961" h="8229600">
                <a:moveTo>
                  <a:pt x="0" y="0"/>
                </a:moveTo>
                <a:lnTo>
                  <a:pt x="6545961" y="0"/>
                </a:lnTo>
                <a:lnTo>
                  <a:pt x="6545961" y="8229600"/>
                </a:lnTo>
                <a:lnTo>
                  <a:pt x="0" y="8229600"/>
                </a:lnTo>
                <a:lnTo>
                  <a:pt x="0" y="0"/>
                </a:lnTo>
                <a:close/>
              </a:path>
            </a:pathLst>
          </a:custGeom>
          <a:blipFill>
            <a:blip r:embed="rId6"/>
            <a:stretch>
              <a:fillRect/>
            </a:stretch>
          </a:blipFill>
        </p:spPr>
      </p:sp>
      <p:sp>
        <p:nvSpPr>
          <p:cNvPr id="7" name="Freeform 7"/>
          <p:cNvSpPr/>
          <p:nvPr/>
        </p:nvSpPr>
        <p:spPr>
          <a:xfrm rot="1114953">
            <a:off x="-2105689" y="-2244530"/>
            <a:ext cx="7401497" cy="82296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5"/>
            <a:stretch>
              <a:fillRect/>
            </a:stretch>
          </a:blipFill>
        </p:spPr>
      </p:sp>
      <p:sp>
        <p:nvSpPr>
          <p:cNvPr id="8" name="Freeform 8"/>
          <p:cNvSpPr/>
          <p:nvPr/>
        </p:nvSpPr>
        <p:spPr>
          <a:xfrm>
            <a:off x="5198919" y="3081472"/>
            <a:ext cx="7890162" cy="122645"/>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9" name="TextBox 9"/>
          <p:cNvSpPr txBox="1"/>
          <p:nvPr/>
        </p:nvSpPr>
        <p:spPr>
          <a:xfrm>
            <a:off x="2667000" y="4194879"/>
            <a:ext cx="13628536" cy="5027017"/>
          </a:xfrm>
          <a:prstGeom prst="rect">
            <a:avLst/>
          </a:prstGeom>
        </p:spPr>
        <p:txBody>
          <a:bodyPr wrap="square" lIns="0" tIns="0" rIns="0" bIns="0" rtlCol="0" anchor="t">
            <a:spAutoFit/>
          </a:bodyPr>
          <a:lstStyle/>
          <a:p>
            <a:pPr marL="457200" indent="-457200" algn="just">
              <a:lnSpc>
                <a:spcPts val="4890"/>
              </a:lnSpc>
              <a:buFont typeface="Wingdings" pitchFamily="2" charset="2"/>
              <a:buChar char="q"/>
            </a:pPr>
            <a:r>
              <a:rPr lang="en-US" sz="3000" dirty="0" smtClean="0">
                <a:solidFill>
                  <a:srgbClr val="000000"/>
                </a:solidFill>
                <a:latin typeface="Raleway"/>
                <a:ea typeface="Raleway"/>
                <a:cs typeface="Raleway"/>
                <a:sym typeface="Raleway"/>
              </a:rPr>
              <a:t>To provide </a:t>
            </a:r>
            <a:r>
              <a:rPr lang="en-US" sz="3000" dirty="0">
                <a:solidFill>
                  <a:srgbClr val="000000"/>
                </a:solidFill>
                <a:latin typeface="Raleway"/>
                <a:ea typeface="Raleway"/>
                <a:cs typeface="Raleway"/>
                <a:sym typeface="Raleway"/>
              </a:rPr>
              <a:t>students the opportunity to relate theory to </a:t>
            </a:r>
            <a:r>
              <a:rPr lang="en-US" sz="3000" dirty="0" smtClean="0">
                <a:solidFill>
                  <a:srgbClr val="000000"/>
                </a:solidFill>
                <a:latin typeface="Raleway"/>
                <a:ea typeface="Raleway"/>
                <a:cs typeface="Raleway"/>
                <a:sym typeface="Raleway"/>
              </a:rPr>
              <a:t>practice.</a:t>
            </a:r>
          </a:p>
          <a:p>
            <a:pPr marL="457200" indent="-457200" algn="just">
              <a:lnSpc>
                <a:spcPts val="4890"/>
              </a:lnSpc>
              <a:buFont typeface="Wingdings" pitchFamily="2" charset="2"/>
              <a:buChar char="q"/>
            </a:pPr>
            <a:r>
              <a:rPr lang="en-US" sz="3000" dirty="0">
                <a:solidFill>
                  <a:srgbClr val="000000"/>
                </a:solidFill>
                <a:latin typeface="Raleway"/>
                <a:ea typeface="Raleway"/>
                <a:cs typeface="Raleway"/>
                <a:sym typeface="Raleway"/>
              </a:rPr>
              <a:t>To prepare the teacher trainee to use variety of teaching aids</a:t>
            </a:r>
            <a:r>
              <a:rPr lang="en-US" sz="3000" dirty="0" smtClean="0">
                <a:solidFill>
                  <a:srgbClr val="000000"/>
                </a:solidFill>
                <a:latin typeface="Raleway"/>
                <a:ea typeface="Raleway"/>
                <a:cs typeface="Raleway"/>
                <a:sym typeface="Raleway"/>
              </a:rPr>
              <a:t>.</a:t>
            </a:r>
          </a:p>
          <a:p>
            <a:pPr marL="457200" indent="-457200" algn="just">
              <a:lnSpc>
                <a:spcPts val="4890"/>
              </a:lnSpc>
              <a:buFont typeface="Wingdings" pitchFamily="2" charset="2"/>
              <a:buChar char="q"/>
            </a:pPr>
            <a:r>
              <a:rPr lang="en-US" sz="3000" dirty="0">
                <a:solidFill>
                  <a:srgbClr val="000000"/>
                </a:solidFill>
                <a:latin typeface="Raleway"/>
                <a:ea typeface="Raleway"/>
                <a:cs typeface="Raleway"/>
                <a:sym typeface="Raleway"/>
              </a:rPr>
              <a:t>To help the student-teacher to plan and organize co-curricular </a:t>
            </a:r>
            <a:r>
              <a:rPr lang="en-US" sz="3000" dirty="0" smtClean="0">
                <a:solidFill>
                  <a:srgbClr val="000000"/>
                </a:solidFill>
                <a:latin typeface="Raleway"/>
                <a:ea typeface="Raleway"/>
                <a:cs typeface="Raleway"/>
                <a:sym typeface="Raleway"/>
              </a:rPr>
              <a:t>activities</a:t>
            </a:r>
          </a:p>
          <a:p>
            <a:pPr marL="457200" indent="-457200" algn="just">
              <a:lnSpc>
                <a:spcPts val="4890"/>
              </a:lnSpc>
              <a:buFont typeface="Wingdings" pitchFamily="2" charset="2"/>
              <a:buChar char="q"/>
            </a:pPr>
            <a:r>
              <a:rPr lang="en-US" sz="3000" dirty="0">
                <a:solidFill>
                  <a:srgbClr val="000000"/>
                </a:solidFill>
                <a:latin typeface="Raleway"/>
                <a:ea typeface="Raleway"/>
                <a:cs typeface="Raleway"/>
                <a:sym typeface="Raleway"/>
              </a:rPr>
              <a:t>To help the student teacher to participate in the total school </a:t>
            </a:r>
            <a:r>
              <a:rPr lang="en-US" sz="3000" dirty="0" err="1">
                <a:solidFill>
                  <a:srgbClr val="000000"/>
                </a:solidFill>
                <a:latin typeface="Raleway"/>
                <a:ea typeface="Raleway"/>
                <a:cs typeface="Raleway"/>
                <a:sym typeface="Raleway"/>
              </a:rPr>
              <a:t>programme</a:t>
            </a:r>
            <a:r>
              <a:rPr lang="en-US" sz="3000" dirty="0" smtClean="0">
                <a:solidFill>
                  <a:srgbClr val="000000"/>
                </a:solidFill>
                <a:latin typeface="Raleway"/>
                <a:ea typeface="Raleway"/>
                <a:cs typeface="Raleway"/>
                <a:sym typeface="Raleway"/>
              </a:rPr>
              <a:t>.</a:t>
            </a:r>
          </a:p>
          <a:p>
            <a:pPr marL="457200" indent="-457200" algn="just">
              <a:lnSpc>
                <a:spcPts val="4890"/>
              </a:lnSpc>
              <a:buFont typeface="Wingdings" pitchFamily="2" charset="2"/>
              <a:buChar char="q"/>
            </a:pPr>
            <a:r>
              <a:rPr lang="en-US" sz="3000" dirty="0">
                <a:solidFill>
                  <a:srgbClr val="000000"/>
                </a:solidFill>
                <a:latin typeface="Raleway"/>
                <a:ea typeface="Raleway"/>
                <a:cs typeface="Raleway"/>
                <a:sym typeface="Raleway"/>
              </a:rPr>
              <a:t>To develop a high sense of professional responsibility</a:t>
            </a:r>
            <a:r>
              <a:rPr lang="en-US" sz="3000" dirty="0" smtClean="0">
                <a:solidFill>
                  <a:srgbClr val="000000"/>
                </a:solidFill>
                <a:latin typeface="Raleway"/>
                <a:ea typeface="Raleway"/>
                <a:cs typeface="Raleway"/>
                <a:sym typeface="Raleway"/>
              </a:rPr>
              <a:t>.</a:t>
            </a:r>
          </a:p>
          <a:p>
            <a:pPr marL="457200" indent="-457200" algn="just">
              <a:lnSpc>
                <a:spcPts val="4890"/>
              </a:lnSpc>
              <a:buFont typeface="Wingdings" pitchFamily="2" charset="2"/>
              <a:buChar char="q"/>
            </a:pPr>
            <a:r>
              <a:rPr lang="en-US" sz="3000" dirty="0">
                <a:solidFill>
                  <a:srgbClr val="000000"/>
                </a:solidFill>
                <a:latin typeface="Raleway"/>
                <a:ea typeface="Raleway"/>
                <a:cs typeface="Raleway"/>
                <a:sym typeface="Raleway"/>
              </a:rPr>
              <a:t>To prepare the teachers to guide and counsel pupils</a:t>
            </a:r>
            <a:r>
              <a:rPr lang="en-US" sz="3000" dirty="0" smtClean="0">
                <a:solidFill>
                  <a:srgbClr val="000000"/>
                </a:solidFill>
                <a:latin typeface="Raleway"/>
                <a:ea typeface="Raleway"/>
                <a:cs typeface="Raleway"/>
                <a:sym typeface="Raleway"/>
              </a:rPr>
              <a:t>.</a:t>
            </a:r>
          </a:p>
          <a:p>
            <a:pPr marL="457200" indent="-457200" algn="just">
              <a:lnSpc>
                <a:spcPts val="4890"/>
              </a:lnSpc>
              <a:buFont typeface="Wingdings" pitchFamily="2" charset="2"/>
              <a:buChar char="q"/>
            </a:pPr>
            <a:r>
              <a:rPr lang="en-US" sz="3000" dirty="0">
                <a:solidFill>
                  <a:srgbClr val="000000"/>
                </a:solidFill>
                <a:latin typeface="Raleway"/>
                <a:ea typeface="Raleway"/>
                <a:cs typeface="Raleway"/>
                <a:sym typeface="Raleway"/>
              </a:rPr>
              <a:t>Last but not the least it aims at preparing active and effective teacher for all the school activities.</a:t>
            </a:r>
          </a:p>
        </p:txBody>
      </p:sp>
      <p:sp>
        <p:nvSpPr>
          <p:cNvPr id="10" name="TextBox 10"/>
          <p:cNvSpPr txBox="1"/>
          <p:nvPr/>
        </p:nvSpPr>
        <p:spPr>
          <a:xfrm>
            <a:off x="1219200" y="1307528"/>
            <a:ext cx="15748715" cy="2872581"/>
          </a:xfrm>
          <a:prstGeom prst="rect">
            <a:avLst/>
          </a:prstGeom>
        </p:spPr>
        <p:txBody>
          <a:bodyPr wrap="square" lIns="0" tIns="0" rIns="0" bIns="0" rtlCol="0" anchor="t">
            <a:spAutoFit/>
          </a:bodyPr>
          <a:lstStyle/>
          <a:p>
            <a:pPr algn="ctr">
              <a:lnSpc>
                <a:spcPts val="11175"/>
              </a:lnSpc>
            </a:pPr>
            <a:r>
              <a:rPr lang="en-US" sz="8799" b="1" dirty="0" smtClean="0">
                <a:solidFill>
                  <a:srgbClr val="273384"/>
                </a:solidFill>
                <a:latin typeface="Eczar Bold"/>
                <a:ea typeface="Eczar Bold"/>
                <a:cs typeface="Eczar Bold"/>
                <a:sym typeface="Eczar Bold"/>
              </a:rPr>
              <a:t>Objectives of Internship </a:t>
            </a:r>
            <a:r>
              <a:rPr lang="en-US" sz="8799" b="1" dirty="0" err="1" smtClean="0">
                <a:solidFill>
                  <a:srgbClr val="273384"/>
                </a:solidFill>
                <a:latin typeface="Eczar Bold"/>
                <a:ea typeface="Eczar Bold"/>
                <a:cs typeface="Eczar Bold"/>
                <a:sym typeface="Eczar Bold"/>
              </a:rPr>
              <a:t>Programme</a:t>
            </a:r>
            <a:r>
              <a:rPr lang="en-US" sz="8799" b="1" dirty="0" smtClean="0">
                <a:solidFill>
                  <a:srgbClr val="273384"/>
                </a:solidFill>
                <a:latin typeface="Eczar Bold"/>
                <a:ea typeface="Eczar Bold"/>
                <a:cs typeface="Eczar Bold"/>
                <a:sym typeface="Eczar Bold"/>
              </a:rPr>
              <a:t> in Teaching </a:t>
            </a:r>
            <a:endParaRPr lang="en-US" sz="8799" b="1" dirty="0">
              <a:solidFill>
                <a:srgbClr val="273384"/>
              </a:solidFill>
              <a:latin typeface="Eczar Bold"/>
              <a:ea typeface="Eczar Bold"/>
              <a:cs typeface="Eczar Bold"/>
              <a:sym typeface="Eczar Bo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FAFF"/>
        </a:solidFill>
        <a:effectLst/>
      </p:bgPr>
    </p:bg>
    <p:spTree>
      <p:nvGrpSpPr>
        <p:cNvPr id="1" name=""/>
        <p:cNvGrpSpPr/>
        <p:nvPr/>
      </p:nvGrpSpPr>
      <p:grpSpPr>
        <a:xfrm>
          <a:off x="0" y="0"/>
          <a:ext cx="0" cy="0"/>
          <a:chOff x="0" y="0"/>
          <a:chExt cx="0" cy="0"/>
        </a:xfrm>
      </p:grpSpPr>
      <p:sp>
        <p:nvSpPr>
          <p:cNvPr id="2" name="Freeform 2"/>
          <p:cNvSpPr/>
          <p:nvPr/>
        </p:nvSpPr>
        <p:spPr>
          <a:xfrm rot="4036243">
            <a:off x="14707801" y="1028700"/>
            <a:ext cx="9152475" cy="8229600"/>
          </a:xfrm>
          <a:custGeom>
            <a:avLst/>
            <a:gdLst/>
            <a:ahLst/>
            <a:cxnLst/>
            <a:rect l="l" t="t" r="r" b="b"/>
            <a:pathLst>
              <a:path w="9152475" h="8229600">
                <a:moveTo>
                  <a:pt x="0" y="0"/>
                </a:moveTo>
                <a:lnTo>
                  <a:pt x="9152475" y="0"/>
                </a:lnTo>
                <a:lnTo>
                  <a:pt x="9152475" y="8229600"/>
                </a:lnTo>
                <a:lnTo>
                  <a:pt x="0" y="8229600"/>
                </a:lnTo>
                <a:lnTo>
                  <a:pt x="0" y="0"/>
                </a:lnTo>
                <a:close/>
              </a:path>
            </a:pathLst>
          </a:custGeom>
          <a:blipFill>
            <a:blip r:embed="rId2"/>
            <a:stretch>
              <a:fillRect/>
            </a:stretch>
          </a:blipFill>
        </p:spPr>
      </p:sp>
      <p:sp>
        <p:nvSpPr>
          <p:cNvPr id="3" name="Freeform 3"/>
          <p:cNvSpPr/>
          <p:nvPr/>
        </p:nvSpPr>
        <p:spPr>
          <a:xfrm rot="-6838312">
            <a:off x="-5348892" y="2155668"/>
            <a:ext cx="9152475" cy="8229600"/>
          </a:xfrm>
          <a:custGeom>
            <a:avLst/>
            <a:gdLst/>
            <a:ahLst/>
            <a:cxnLst/>
            <a:rect l="l" t="t" r="r" b="b"/>
            <a:pathLst>
              <a:path w="9152475" h="8229600">
                <a:moveTo>
                  <a:pt x="0" y="0"/>
                </a:moveTo>
                <a:lnTo>
                  <a:pt x="9152474" y="0"/>
                </a:lnTo>
                <a:lnTo>
                  <a:pt x="9152474" y="8229600"/>
                </a:lnTo>
                <a:lnTo>
                  <a:pt x="0" y="8229600"/>
                </a:lnTo>
                <a:lnTo>
                  <a:pt x="0" y="0"/>
                </a:lnTo>
                <a:close/>
              </a:path>
            </a:pathLst>
          </a:custGeom>
          <a:blipFill>
            <a:blip r:embed="rId2"/>
            <a:stretch>
              <a:fillRect/>
            </a:stretch>
          </a:blipFill>
        </p:spPr>
      </p:sp>
      <p:sp>
        <p:nvSpPr>
          <p:cNvPr id="4" name="Freeform 4"/>
          <p:cNvSpPr/>
          <p:nvPr/>
        </p:nvSpPr>
        <p:spPr>
          <a:xfrm rot="-3056498">
            <a:off x="-3881063" y="2889362"/>
            <a:ext cx="7762126" cy="8630578"/>
          </a:xfrm>
          <a:custGeom>
            <a:avLst/>
            <a:gdLst/>
            <a:ahLst/>
            <a:cxnLst/>
            <a:rect l="l" t="t" r="r" b="b"/>
            <a:pathLst>
              <a:path w="7762126" h="8630578">
                <a:moveTo>
                  <a:pt x="0" y="0"/>
                </a:moveTo>
                <a:lnTo>
                  <a:pt x="7762126" y="0"/>
                </a:lnTo>
                <a:lnTo>
                  <a:pt x="7762126" y="8630578"/>
                </a:lnTo>
                <a:lnTo>
                  <a:pt x="0" y="8630578"/>
                </a:lnTo>
                <a:lnTo>
                  <a:pt x="0" y="0"/>
                </a:lnTo>
                <a:close/>
              </a:path>
            </a:pathLst>
          </a:custGeom>
          <a:blipFill>
            <a:blip r:embed="rId3"/>
            <a:stretch>
              <a:fillRect/>
            </a:stretch>
          </a:blipFill>
        </p:spPr>
      </p:sp>
      <p:sp>
        <p:nvSpPr>
          <p:cNvPr id="5" name="Freeform 5"/>
          <p:cNvSpPr/>
          <p:nvPr/>
        </p:nvSpPr>
        <p:spPr>
          <a:xfrm rot="-3056498">
            <a:off x="14227763" y="-2642927"/>
            <a:ext cx="7401497" cy="82296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3"/>
            <a:stretch>
              <a:fillRect/>
            </a:stretch>
          </a:blipFill>
        </p:spPr>
      </p:sp>
      <p:sp>
        <p:nvSpPr>
          <p:cNvPr id="6" name="Freeform 6"/>
          <p:cNvSpPr/>
          <p:nvPr/>
        </p:nvSpPr>
        <p:spPr>
          <a:xfrm>
            <a:off x="5198919" y="3186247"/>
            <a:ext cx="7890162" cy="122645"/>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5198919" y="784984"/>
            <a:ext cx="7890162" cy="2380716"/>
          </a:xfrm>
          <a:prstGeom prst="rect">
            <a:avLst/>
          </a:prstGeom>
        </p:spPr>
        <p:txBody>
          <a:bodyPr lIns="0" tIns="0" rIns="0" bIns="0" rtlCol="0" anchor="t">
            <a:spAutoFit/>
          </a:bodyPr>
          <a:lstStyle/>
          <a:p>
            <a:pPr algn="ctr">
              <a:lnSpc>
                <a:spcPts val="9063"/>
              </a:lnSpc>
            </a:pPr>
            <a:r>
              <a:rPr lang="en-US" sz="8799" b="1" dirty="0" smtClean="0">
                <a:solidFill>
                  <a:srgbClr val="273384"/>
                </a:solidFill>
                <a:latin typeface="Eczar Bold"/>
                <a:ea typeface="Eczar Bold"/>
                <a:cs typeface="Eczar Bold"/>
                <a:sym typeface="Eczar Bold"/>
              </a:rPr>
              <a:t>Problems of Internship </a:t>
            </a:r>
            <a:endParaRPr lang="en-US" sz="8799" b="1" dirty="0">
              <a:solidFill>
                <a:srgbClr val="273384"/>
              </a:solidFill>
              <a:latin typeface="Eczar Bold"/>
              <a:ea typeface="Eczar Bold"/>
              <a:cs typeface="Eczar Bold"/>
              <a:sym typeface="Eczar Bold"/>
            </a:endParaRPr>
          </a:p>
        </p:txBody>
      </p:sp>
      <p:sp>
        <p:nvSpPr>
          <p:cNvPr id="17" name="TextBox 8"/>
          <p:cNvSpPr txBox="1"/>
          <p:nvPr/>
        </p:nvSpPr>
        <p:spPr>
          <a:xfrm>
            <a:off x="2590800" y="3140041"/>
            <a:ext cx="13106400" cy="5655394"/>
          </a:xfrm>
          <a:prstGeom prst="rect">
            <a:avLst/>
          </a:prstGeom>
        </p:spPr>
        <p:txBody>
          <a:bodyPr wrap="square" lIns="0" tIns="0" rIns="0" bIns="0" rtlCol="0" anchor="t">
            <a:spAutoFit/>
          </a:bodyPr>
          <a:lstStyle/>
          <a:p>
            <a:pPr algn="just">
              <a:lnSpc>
                <a:spcPts val="4890"/>
              </a:lnSpc>
            </a:pPr>
            <a:r>
              <a:rPr lang="en-US" sz="3000" dirty="0" smtClean="0">
                <a:solidFill>
                  <a:srgbClr val="000000"/>
                </a:solidFill>
                <a:latin typeface="Raleway"/>
                <a:ea typeface="Raleway"/>
                <a:cs typeface="Raleway"/>
                <a:sym typeface="Raleway"/>
              </a:rPr>
              <a:t>1. Selection of Student -teachers</a:t>
            </a:r>
            <a:endParaRPr lang="en-US" sz="3000" dirty="0">
              <a:solidFill>
                <a:srgbClr val="000000"/>
              </a:solidFill>
              <a:latin typeface="Raleway"/>
              <a:ea typeface="Raleway"/>
              <a:cs typeface="Raleway"/>
              <a:sym typeface="Raleway"/>
            </a:endParaRPr>
          </a:p>
          <a:p>
            <a:pPr algn="just">
              <a:lnSpc>
                <a:spcPts val="4890"/>
              </a:lnSpc>
            </a:pPr>
            <a:r>
              <a:rPr lang="en-US" sz="3000" dirty="0" smtClean="0">
                <a:solidFill>
                  <a:srgbClr val="000000"/>
                </a:solidFill>
                <a:latin typeface="Raleway"/>
                <a:ea typeface="Raleway"/>
                <a:cs typeface="Raleway"/>
                <a:sym typeface="Raleway"/>
              </a:rPr>
              <a:t>2. Lack of experienced or Practicing School.</a:t>
            </a:r>
          </a:p>
          <a:p>
            <a:pPr algn="just">
              <a:lnSpc>
                <a:spcPts val="4890"/>
              </a:lnSpc>
            </a:pPr>
            <a:r>
              <a:rPr lang="en-US" sz="3000" dirty="0" smtClean="0">
                <a:solidFill>
                  <a:srgbClr val="000000"/>
                </a:solidFill>
                <a:latin typeface="Raleway"/>
                <a:ea typeface="Raleway"/>
                <a:cs typeface="Raleway"/>
                <a:sym typeface="Raleway"/>
              </a:rPr>
              <a:t>3. Lack of adequate teacher educators.</a:t>
            </a:r>
          </a:p>
          <a:p>
            <a:pPr algn="just">
              <a:lnSpc>
                <a:spcPts val="4890"/>
              </a:lnSpc>
            </a:pPr>
            <a:r>
              <a:rPr lang="en-US" sz="3000" dirty="0" smtClean="0">
                <a:solidFill>
                  <a:srgbClr val="000000"/>
                </a:solidFill>
                <a:latin typeface="Raleway"/>
                <a:ea typeface="Raleway"/>
                <a:cs typeface="Raleway"/>
                <a:sym typeface="Raleway"/>
              </a:rPr>
              <a:t>4. Un conducive Environment.</a:t>
            </a:r>
          </a:p>
          <a:p>
            <a:pPr algn="just">
              <a:lnSpc>
                <a:spcPts val="4890"/>
              </a:lnSpc>
            </a:pPr>
            <a:r>
              <a:rPr lang="en-US" sz="3000" dirty="0" smtClean="0">
                <a:solidFill>
                  <a:srgbClr val="000000"/>
                </a:solidFill>
                <a:latin typeface="Raleway"/>
                <a:ea typeface="Raleway"/>
                <a:cs typeface="Raleway"/>
                <a:sym typeface="Raleway"/>
              </a:rPr>
              <a:t>5. Faculty Organization. </a:t>
            </a:r>
          </a:p>
          <a:p>
            <a:pPr algn="just">
              <a:lnSpc>
                <a:spcPts val="4890"/>
              </a:lnSpc>
            </a:pPr>
            <a:r>
              <a:rPr lang="en-US" sz="3000" dirty="0" smtClean="0">
                <a:solidFill>
                  <a:srgbClr val="000000"/>
                </a:solidFill>
                <a:latin typeface="Raleway"/>
                <a:ea typeface="Raleway"/>
                <a:cs typeface="Raleway"/>
                <a:sym typeface="Raleway"/>
              </a:rPr>
              <a:t>6. Lack of Co-ordination from practicing school.</a:t>
            </a:r>
          </a:p>
          <a:p>
            <a:pPr algn="just">
              <a:lnSpc>
                <a:spcPts val="4890"/>
              </a:lnSpc>
            </a:pPr>
            <a:r>
              <a:rPr lang="en-US" sz="3000" dirty="0" smtClean="0">
                <a:solidFill>
                  <a:srgbClr val="000000"/>
                </a:solidFill>
                <a:latin typeface="Raleway"/>
                <a:ea typeface="Raleway"/>
                <a:cs typeface="Raleway"/>
                <a:sym typeface="Raleway"/>
              </a:rPr>
              <a:t>7. Part time student teacher.</a:t>
            </a:r>
          </a:p>
          <a:p>
            <a:pPr algn="just">
              <a:lnSpc>
                <a:spcPts val="4890"/>
              </a:lnSpc>
            </a:pPr>
            <a:endParaRPr lang="en-US" sz="3000" dirty="0">
              <a:solidFill>
                <a:srgbClr val="000000"/>
              </a:solidFill>
              <a:latin typeface="Raleway"/>
              <a:ea typeface="Raleway"/>
              <a:cs typeface="Raleway"/>
              <a:sym typeface="Raleway"/>
            </a:endParaRPr>
          </a:p>
          <a:p>
            <a:pPr algn="just">
              <a:lnSpc>
                <a:spcPts val="4890"/>
              </a:lnSpc>
            </a:pPr>
            <a:endParaRPr lang="en-US" sz="3000" dirty="0">
              <a:solidFill>
                <a:srgbClr val="000000"/>
              </a:solidFill>
              <a:latin typeface="Raleway"/>
              <a:ea typeface="Raleway"/>
              <a:cs typeface="Raleway"/>
              <a:sym typeface="Raleway"/>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FAFF"/>
        </a:solidFill>
        <a:effectLst/>
      </p:bgPr>
    </p:bg>
    <p:spTree>
      <p:nvGrpSpPr>
        <p:cNvPr id="1" name=""/>
        <p:cNvGrpSpPr/>
        <p:nvPr/>
      </p:nvGrpSpPr>
      <p:grpSpPr>
        <a:xfrm>
          <a:off x="0" y="0"/>
          <a:ext cx="0" cy="0"/>
          <a:chOff x="0" y="0"/>
          <a:chExt cx="0" cy="0"/>
        </a:xfrm>
      </p:grpSpPr>
      <p:sp>
        <p:nvSpPr>
          <p:cNvPr id="2" name="Freeform 2"/>
          <p:cNvSpPr/>
          <p:nvPr/>
        </p:nvSpPr>
        <p:spPr>
          <a:xfrm rot="4036243">
            <a:off x="14707801" y="1028700"/>
            <a:ext cx="9152475" cy="8229600"/>
          </a:xfrm>
          <a:custGeom>
            <a:avLst/>
            <a:gdLst/>
            <a:ahLst/>
            <a:cxnLst/>
            <a:rect l="l" t="t" r="r" b="b"/>
            <a:pathLst>
              <a:path w="9152475" h="8229600">
                <a:moveTo>
                  <a:pt x="0" y="0"/>
                </a:moveTo>
                <a:lnTo>
                  <a:pt x="9152475" y="0"/>
                </a:lnTo>
                <a:lnTo>
                  <a:pt x="9152475" y="8229600"/>
                </a:lnTo>
                <a:lnTo>
                  <a:pt x="0" y="8229600"/>
                </a:lnTo>
                <a:lnTo>
                  <a:pt x="0" y="0"/>
                </a:lnTo>
                <a:close/>
              </a:path>
            </a:pathLst>
          </a:custGeom>
          <a:blipFill>
            <a:blip r:embed="rId2"/>
            <a:stretch>
              <a:fillRect/>
            </a:stretch>
          </a:blipFill>
        </p:spPr>
      </p:sp>
      <p:sp>
        <p:nvSpPr>
          <p:cNvPr id="3" name="Freeform 3"/>
          <p:cNvSpPr/>
          <p:nvPr/>
        </p:nvSpPr>
        <p:spPr>
          <a:xfrm rot="-6838312">
            <a:off x="-5348892" y="2155668"/>
            <a:ext cx="9152475" cy="8229600"/>
          </a:xfrm>
          <a:custGeom>
            <a:avLst/>
            <a:gdLst/>
            <a:ahLst/>
            <a:cxnLst/>
            <a:rect l="l" t="t" r="r" b="b"/>
            <a:pathLst>
              <a:path w="9152475" h="8229600">
                <a:moveTo>
                  <a:pt x="0" y="0"/>
                </a:moveTo>
                <a:lnTo>
                  <a:pt x="9152474" y="0"/>
                </a:lnTo>
                <a:lnTo>
                  <a:pt x="9152474" y="8229600"/>
                </a:lnTo>
                <a:lnTo>
                  <a:pt x="0" y="8229600"/>
                </a:lnTo>
                <a:lnTo>
                  <a:pt x="0" y="0"/>
                </a:lnTo>
                <a:close/>
              </a:path>
            </a:pathLst>
          </a:custGeom>
          <a:blipFill>
            <a:blip r:embed="rId2"/>
            <a:stretch>
              <a:fillRect/>
            </a:stretch>
          </a:blipFill>
        </p:spPr>
      </p:sp>
      <p:sp>
        <p:nvSpPr>
          <p:cNvPr id="4" name="Freeform 4"/>
          <p:cNvSpPr/>
          <p:nvPr/>
        </p:nvSpPr>
        <p:spPr>
          <a:xfrm rot="-3056498">
            <a:off x="-3881063" y="2889362"/>
            <a:ext cx="7762126" cy="8630578"/>
          </a:xfrm>
          <a:custGeom>
            <a:avLst/>
            <a:gdLst/>
            <a:ahLst/>
            <a:cxnLst/>
            <a:rect l="l" t="t" r="r" b="b"/>
            <a:pathLst>
              <a:path w="7762126" h="8630578">
                <a:moveTo>
                  <a:pt x="0" y="0"/>
                </a:moveTo>
                <a:lnTo>
                  <a:pt x="7762126" y="0"/>
                </a:lnTo>
                <a:lnTo>
                  <a:pt x="7762126" y="8630578"/>
                </a:lnTo>
                <a:lnTo>
                  <a:pt x="0" y="8630578"/>
                </a:lnTo>
                <a:lnTo>
                  <a:pt x="0" y="0"/>
                </a:lnTo>
                <a:close/>
              </a:path>
            </a:pathLst>
          </a:custGeom>
          <a:blipFill>
            <a:blip r:embed="rId3"/>
            <a:stretch>
              <a:fillRect/>
            </a:stretch>
          </a:blipFill>
        </p:spPr>
      </p:sp>
      <p:sp>
        <p:nvSpPr>
          <p:cNvPr id="5" name="Freeform 5"/>
          <p:cNvSpPr/>
          <p:nvPr/>
        </p:nvSpPr>
        <p:spPr>
          <a:xfrm rot="-3056498">
            <a:off x="14227763" y="-2642927"/>
            <a:ext cx="7401497" cy="82296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3"/>
            <a:stretch>
              <a:fillRect/>
            </a:stretch>
          </a:blipFill>
        </p:spPr>
      </p:sp>
      <p:sp>
        <p:nvSpPr>
          <p:cNvPr id="6" name="Freeform 6"/>
          <p:cNvSpPr/>
          <p:nvPr/>
        </p:nvSpPr>
        <p:spPr>
          <a:xfrm>
            <a:off x="5198919" y="3186247"/>
            <a:ext cx="7890162" cy="122645"/>
          </a:xfrm>
          <a:custGeom>
            <a:avLst/>
            <a:gdLst/>
            <a:ahLst/>
            <a:cxnLst/>
            <a:rect l="l" t="t" r="r" b="b"/>
            <a:pathLst>
              <a:path w="7890162" h="122645">
                <a:moveTo>
                  <a:pt x="0" y="0"/>
                </a:moveTo>
                <a:lnTo>
                  <a:pt x="7890162" y="0"/>
                </a:lnTo>
                <a:lnTo>
                  <a:pt x="7890162" y="122645"/>
                </a:lnTo>
                <a:lnTo>
                  <a:pt x="0" y="12264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5198919" y="784984"/>
            <a:ext cx="7890162" cy="1213730"/>
          </a:xfrm>
          <a:prstGeom prst="rect">
            <a:avLst/>
          </a:prstGeom>
        </p:spPr>
        <p:txBody>
          <a:bodyPr lIns="0" tIns="0" rIns="0" bIns="0" rtlCol="0" anchor="t">
            <a:spAutoFit/>
          </a:bodyPr>
          <a:lstStyle/>
          <a:p>
            <a:pPr algn="ctr">
              <a:lnSpc>
                <a:spcPts val="9063"/>
              </a:lnSpc>
            </a:pPr>
            <a:r>
              <a:rPr lang="en-US" sz="8799" b="1" dirty="0" smtClean="0">
                <a:solidFill>
                  <a:srgbClr val="273384"/>
                </a:solidFill>
                <a:latin typeface="Eczar Bold"/>
                <a:ea typeface="Eczar Bold"/>
                <a:cs typeface="Eczar Bold"/>
                <a:sym typeface="Eczar Bold"/>
              </a:rPr>
              <a:t>Suggestion </a:t>
            </a:r>
            <a:r>
              <a:rPr lang="en-US" sz="8799" b="1" dirty="0" smtClean="0">
                <a:solidFill>
                  <a:srgbClr val="273384"/>
                </a:solidFill>
                <a:latin typeface="Eczar Bold"/>
                <a:ea typeface="Eczar Bold"/>
                <a:cs typeface="Eczar Bold"/>
                <a:sym typeface="Eczar Bold"/>
              </a:rPr>
              <a:t> </a:t>
            </a:r>
            <a:endParaRPr lang="en-US" sz="8799" b="1" dirty="0">
              <a:solidFill>
                <a:srgbClr val="273384"/>
              </a:solidFill>
              <a:latin typeface="Eczar Bold"/>
              <a:ea typeface="Eczar Bold"/>
              <a:cs typeface="Eczar Bold"/>
              <a:sym typeface="Eczar Bold"/>
            </a:endParaRPr>
          </a:p>
        </p:txBody>
      </p:sp>
      <p:sp>
        <p:nvSpPr>
          <p:cNvPr id="17" name="TextBox 8"/>
          <p:cNvSpPr txBox="1"/>
          <p:nvPr/>
        </p:nvSpPr>
        <p:spPr>
          <a:xfrm>
            <a:off x="1981200" y="2400300"/>
            <a:ext cx="14630400" cy="7540526"/>
          </a:xfrm>
          <a:prstGeom prst="rect">
            <a:avLst/>
          </a:prstGeom>
        </p:spPr>
        <p:txBody>
          <a:bodyPr wrap="square" lIns="0" tIns="0" rIns="0" bIns="0" rtlCol="0" anchor="t">
            <a:spAutoFit/>
          </a:bodyPr>
          <a:lstStyle/>
          <a:p>
            <a:pPr marL="514350" indent="-514350" algn="just">
              <a:lnSpc>
                <a:spcPts val="4890"/>
              </a:lnSpc>
              <a:buAutoNum type="arabicPeriod"/>
            </a:pPr>
            <a:r>
              <a:rPr lang="en-US" sz="3000" dirty="0" smtClean="0">
                <a:solidFill>
                  <a:srgbClr val="000000"/>
                </a:solidFill>
                <a:latin typeface="Raleway"/>
                <a:ea typeface="Raleway"/>
                <a:cs typeface="Raleway"/>
                <a:sym typeface="Raleway"/>
              </a:rPr>
              <a:t>Relevant </a:t>
            </a:r>
            <a:r>
              <a:rPr lang="en-US" sz="3000" dirty="0">
                <a:solidFill>
                  <a:srgbClr val="000000"/>
                </a:solidFill>
                <a:latin typeface="Raleway"/>
                <a:ea typeface="Raleway"/>
                <a:cs typeface="Raleway"/>
                <a:sym typeface="Raleway"/>
              </a:rPr>
              <a:t>orientation regarding internship </a:t>
            </a:r>
            <a:r>
              <a:rPr lang="en-US" sz="3000" dirty="0" err="1">
                <a:solidFill>
                  <a:srgbClr val="000000"/>
                </a:solidFill>
                <a:latin typeface="Raleway"/>
                <a:ea typeface="Raleway"/>
                <a:cs typeface="Raleway"/>
                <a:sym typeface="Raleway"/>
              </a:rPr>
              <a:t>programme</a:t>
            </a:r>
            <a:r>
              <a:rPr lang="en-US" sz="3000" dirty="0">
                <a:solidFill>
                  <a:srgbClr val="000000"/>
                </a:solidFill>
                <a:latin typeface="Raleway"/>
                <a:ea typeface="Raleway"/>
                <a:cs typeface="Raleway"/>
                <a:sym typeface="Raleway"/>
              </a:rPr>
              <a:t> should be provided to student </a:t>
            </a:r>
            <a:r>
              <a:rPr lang="en-US" sz="3000" dirty="0" smtClean="0">
                <a:solidFill>
                  <a:srgbClr val="000000"/>
                </a:solidFill>
                <a:latin typeface="Raleway"/>
                <a:ea typeface="Raleway"/>
                <a:cs typeface="Raleway"/>
                <a:sym typeface="Raleway"/>
              </a:rPr>
              <a:t>teachers.</a:t>
            </a:r>
          </a:p>
          <a:p>
            <a:pPr marL="514350" indent="-514350" algn="just">
              <a:lnSpc>
                <a:spcPts val="4890"/>
              </a:lnSpc>
              <a:buAutoNum type="arabicPeriod"/>
            </a:pPr>
            <a:r>
              <a:rPr lang="en-US" sz="3000" dirty="0">
                <a:solidFill>
                  <a:srgbClr val="000000"/>
                </a:solidFill>
                <a:latin typeface="Raleway"/>
                <a:ea typeface="Raleway"/>
                <a:cs typeface="Raleway"/>
                <a:sym typeface="Raleway"/>
              </a:rPr>
              <a:t>Implementation of simulation teaching before organizing internship to make student teachers confident and </a:t>
            </a:r>
            <a:r>
              <a:rPr lang="en-US" sz="3000" dirty="0" smtClean="0">
                <a:solidFill>
                  <a:srgbClr val="000000"/>
                </a:solidFill>
                <a:latin typeface="Raleway"/>
                <a:ea typeface="Raleway"/>
                <a:cs typeface="Raleway"/>
                <a:sym typeface="Raleway"/>
              </a:rPr>
              <a:t>experienced.</a:t>
            </a:r>
            <a:endParaRPr lang="en-US" sz="3000" dirty="0">
              <a:solidFill>
                <a:srgbClr val="000000"/>
              </a:solidFill>
              <a:latin typeface="Raleway"/>
              <a:ea typeface="Raleway"/>
              <a:cs typeface="Raleway"/>
              <a:sym typeface="Raleway"/>
            </a:endParaRPr>
          </a:p>
          <a:p>
            <a:pPr marL="514350" indent="-514350" algn="just">
              <a:lnSpc>
                <a:spcPts val="4890"/>
              </a:lnSpc>
              <a:buAutoNum type="arabicPeriod"/>
            </a:pPr>
            <a:r>
              <a:rPr lang="en-US" sz="3000" dirty="0" smtClean="0">
                <a:solidFill>
                  <a:srgbClr val="000000"/>
                </a:solidFill>
                <a:latin typeface="Raleway"/>
                <a:ea typeface="Raleway"/>
                <a:cs typeface="Raleway"/>
                <a:sym typeface="Raleway"/>
              </a:rPr>
              <a:t>Selection </a:t>
            </a:r>
            <a:r>
              <a:rPr lang="en-US" sz="3000" dirty="0">
                <a:solidFill>
                  <a:srgbClr val="000000"/>
                </a:solidFill>
                <a:latin typeface="Raleway"/>
                <a:ea typeface="Raleway"/>
                <a:cs typeface="Raleway"/>
                <a:sym typeface="Raleway"/>
              </a:rPr>
              <a:t>of relevant school having shortest distance, class </a:t>
            </a:r>
            <a:r>
              <a:rPr lang="en-US" sz="3000" dirty="0" smtClean="0">
                <a:solidFill>
                  <a:srgbClr val="000000"/>
                </a:solidFill>
                <a:latin typeface="Raleway"/>
                <a:ea typeface="Raleway"/>
                <a:cs typeface="Raleway"/>
                <a:sym typeface="Raleway"/>
              </a:rPr>
              <a:t>availability.</a:t>
            </a:r>
          </a:p>
          <a:p>
            <a:pPr marL="514350" indent="-514350" algn="just">
              <a:lnSpc>
                <a:spcPts val="4890"/>
              </a:lnSpc>
              <a:buAutoNum type="arabicPeriod"/>
            </a:pPr>
            <a:r>
              <a:rPr lang="en-US" sz="3000" dirty="0" smtClean="0">
                <a:solidFill>
                  <a:srgbClr val="000000"/>
                </a:solidFill>
                <a:latin typeface="Raleway"/>
                <a:ea typeface="Raleway"/>
                <a:cs typeface="Raleway"/>
                <a:sym typeface="Raleway"/>
              </a:rPr>
              <a:t>Proper </a:t>
            </a:r>
            <a:r>
              <a:rPr lang="en-US" sz="3000" dirty="0">
                <a:solidFill>
                  <a:srgbClr val="000000"/>
                </a:solidFill>
                <a:latin typeface="Raleway"/>
                <a:ea typeface="Raleway"/>
                <a:cs typeface="Raleway"/>
                <a:sym typeface="Raleway"/>
              </a:rPr>
              <a:t>guidance and </a:t>
            </a:r>
            <a:r>
              <a:rPr lang="en-US" sz="3000" dirty="0" smtClean="0">
                <a:solidFill>
                  <a:srgbClr val="000000"/>
                </a:solidFill>
                <a:latin typeface="Raleway"/>
                <a:ea typeface="Raleway"/>
                <a:cs typeface="Raleway"/>
                <a:sym typeface="Raleway"/>
              </a:rPr>
              <a:t>counseling </a:t>
            </a:r>
            <a:r>
              <a:rPr lang="en-US" sz="3000" dirty="0">
                <a:solidFill>
                  <a:srgbClr val="000000"/>
                </a:solidFill>
                <a:latin typeface="Raleway"/>
                <a:ea typeface="Raleway"/>
                <a:cs typeface="Raleway"/>
                <a:sym typeface="Raleway"/>
              </a:rPr>
              <a:t>by </a:t>
            </a:r>
            <a:r>
              <a:rPr lang="en-US" sz="3000" dirty="0" err="1">
                <a:solidFill>
                  <a:srgbClr val="000000"/>
                </a:solidFill>
                <a:latin typeface="Raleway"/>
                <a:ea typeface="Raleway"/>
                <a:cs typeface="Raleway"/>
                <a:sym typeface="Raleway"/>
              </a:rPr>
              <a:t>counsellor</a:t>
            </a:r>
            <a:r>
              <a:rPr lang="en-US" sz="3000" dirty="0">
                <a:solidFill>
                  <a:srgbClr val="000000"/>
                </a:solidFill>
                <a:latin typeface="Raleway"/>
                <a:ea typeface="Raleway"/>
                <a:cs typeface="Raleway"/>
                <a:sym typeface="Raleway"/>
              </a:rPr>
              <a:t>, teacher educators, and administrator for solving the problems related to internship</a:t>
            </a:r>
            <a:r>
              <a:rPr lang="en-US" sz="3000" dirty="0" smtClean="0">
                <a:solidFill>
                  <a:srgbClr val="000000"/>
                </a:solidFill>
                <a:latin typeface="Raleway"/>
                <a:ea typeface="Raleway"/>
                <a:cs typeface="Raleway"/>
                <a:sym typeface="Raleway"/>
              </a:rPr>
              <a:t>.</a:t>
            </a:r>
          </a:p>
          <a:p>
            <a:pPr algn="just">
              <a:lnSpc>
                <a:spcPts val="4890"/>
              </a:lnSpc>
            </a:pPr>
            <a:r>
              <a:rPr lang="en-US" sz="3000" dirty="0" smtClean="0">
                <a:solidFill>
                  <a:srgbClr val="000000"/>
                </a:solidFill>
                <a:latin typeface="Raleway"/>
                <a:ea typeface="Raleway"/>
                <a:cs typeface="Raleway"/>
                <a:sym typeface="Raleway"/>
              </a:rPr>
              <a:t>5</a:t>
            </a:r>
            <a:r>
              <a:rPr lang="en-US" sz="3000" dirty="0">
                <a:solidFill>
                  <a:srgbClr val="000000"/>
                </a:solidFill>
                <a:latin typeface="Raleway"/>
                <a:ea typeface="Raleway"/>
                <a:cs typeface="Raleway"/>
                <a:sym typeface="Raleway"/>
              </a:rPr>
              <a:t>. </a:t>
            </a:r>
            <a:r>
              <a:rPr lang="en-US" sz="3000" dirty="0" smtClean="0">
                <a:solidFill>
                  <a:srgbClr val="000000"/>
                </a:solidFill>
                <a:latin typeface="Raleway"/>
                <a:ea typeface="Raleway"/>
                <a:cs typeface="Raleway"/>
                <a:sym typeface="Raleway"/>
              </a:rPr>
              <a:t> Adequate </a:t>
            </a:r>
            <a:r>
              <a:rPr lang="en-US" sz="3000" dirty="0">
                <a:solidFill>
                  <a:srgbClr val="000000"/>
                </a:solidFill>
                <a:latin typeface="Raleway"/>
                <a:ea typeface="Raleway"/>
                <a:cs typeface="Raleway"/>
                <a:sym typeface="Raleway"/>
              </a:rPr>
              <a:t>planning and strategies to design successful internship </a:t>
            </a:r>
            <a:r>
              <a:rPr lang="en-US" sz="3000" dirty="0" err="1">
                <a:solidFill>
                  <a:srgbClr val="000000"/>
                </a:solidFill>
                <a:latin typeface="Raleway"/>
                <a:ea typeface="Raleway"/>
                <a:cs typeface="Raleway"/>
                <a:sym typeface="Raleway"/>
              </a:rPr>
              <a:t>programme</a:t>
            </a:r>
            <a:r>
              <a:rPr lang="en-US" sz="3000" dirty="0">
                <a:solidFill>
                  <a:srgbClr val="000000"/>
                </a:solidFill>
                <a:latin typeface="Raleway"/>
                <a:ea typeface="Raleway"/>
                <a:cs typeface="Raleway"/>
                <a:sym typeface="Raleway"/>
              </a:rPr>
              <a:t> by teacher education institution for eliminating </a:t>
            </a:r>
            <a:r>
              <a:rPr lang="en-US" sz="3000" dirty="0" smtClean="0">
                <a:solidFill>
                  <a:srgbClr val="000000"/>
                </a:solidFill>
                <a:latin typeface="Raleway"/>
                <a:ea typeface="Raleway"/>
                <a:cs typeface="Raleway"/>
                <a:sym typeface="Raleway"/>
              </a:rPr>
              <a:t>obstacles.</a:t>
            </a:r>
          </a:p>
          <a:p>
            <a:pPr algn="just">
              <a:lnSpc>
                <a:spcPts val="4890"/>
              </a:lnSpc>
            </a:pPr>
            <a:r>
              <a:rPr lang="en-US" sz="3000" dirty="0" smtClean="0">
                <a:solidFill>
                  <a:srgbClr val="000000"/>
                </a:solidFill>
                <a:latin typeface="Raleway"/>
                <a:ea typeface="Raleway"/>
                <a:cs typeface="Raleway"/>
                <a:sym typeface="Raleway"/>
              </a:rPr>
              <a:t>6. Proper </a:t>
            </a:r>
            <a:r>
              <a:rPr lang="en-US" sz="3000" dirty="0">
                <a:solidFill>
                  <a:srgbClr val="000000"/>
                </a:solidFill>
                <a:latin typeface="Raleway"/>
                <a:ea typeface="Raleway"/>
                <a:cs typeface="Raleway"/>
                <a:sym typeface="Raleway"/>
              </a:rPr>
              <a:t>communication and interaction of faculty members with student teachers to understand the </a:t>
            </a:r>
            <a:r>
              <a:rPr lang="en-US" sz="3000" dirty="0" smtClean="0">
                <a:solidFill>
                  <a:srgbClr val="000000"/>
                </a:solidFill>
                <a:latin typeface="Raleway"/>
                <a:ea typeface="Raleway"/>
                <a:cs typeface="Raleway"/>
                <a:sym typeface="Raleway"/>
              </a:rPr>
              <a:t>obstacles.</a:t>
            </a:r>
            <a:endParaRPr lang="en-US" sz="3000" dirty="0">
              <a:solidFill>
                <a:srgbClr val="000000"/>
              </a:solidFill>
              <a:latin typeface="Raleway"/>
              <a:ea typeface="Raleway"/>
              <a:cs typeface="Raleway"/>
              <a:sym typeface="Raleway"/>
            </a:endParaRPr>
          </a:p>
          <a:p>
            <a:pPr algn="just">
              <a:lnSpc>
                <a:spcPts val="4890"/>
              </a:lnSpc>
            </a:pPr>
            <a:endParaRPr lang="en-US" sz="3000"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2537097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FAFF"/>
        </a:solidFill>
        <a:effectLst/>
      </p:bgPr>
    </p:bg>
    <p:spTree>
      <p:nvGrpSpPr>
        <p:cNvPr id="1" name=""/>
        <p:cNvGrpSpPr/>
        <p:nvPr/>
      </p:nvGrpSpPr>
      <p:grpSpPr>
        <a:xfrm>
          <a:off x="0" y="0"/>
          <a:ext cx="0" cy="0"/>
          <a:chOff x="0" y="0"/>
          <a:chExt cx="0" cy="0"/>
        </a:xfrm>
      </p:grpSpPr>
      <p:sp>
        <p:nvSpPr>
          <p:cNvPr id="2" name="Freeform 2"/>
          <p:cNvSpPr/>
          <p:nvPr/>
        </p:nvSpPr>
        <p:spPr>
          <a:xfrm rot="-4986619">
            <a:off x="-2800762" y="3343677"/>
            <a:ext cx="5029200" cy="4114800"/>
          </a:xfrm>
          <a:custGeom>
            <a:avLst/>
            <a:gdLst/>
            <a:ahLst/>
            <a:cxnLst/>
            <a:rect l="l" t="t" r="r" b="b"/>
            <a:pathLst>
              <a:path w="5029200" h="4114800">
                <a:moveTo>
                  <a:pt x="0" y="0"/>
                </a:moveTo>
                <a:lnTo>
                  <a:pt x="5029200" y="0"/>
                </a:lnTo>
                <a:lnTo>
                  <a:pt x="5029200"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0926706" y="-3752582"/>
            <a:ext cx="9152475" cy="8229600"/>
          </a:xfrm>
          <a:custGeom>
            <a:avLst/>
            <a:gdLst/>
            <a:ahLst/>
            <a:cxnLst/>
            <a:rect l="l" t="t" r="r" b="b"/>
            <a:pathLst>
              <a:path w="9152475" h="8229600">
                <a:moveTo>
                  <a:pt x="0" y="0"/>
                </a:moveTo>
                <a:lnTo>
                  <a:pt x="9152475" y="0"/>
                </a:lnTo>
                <a:lnTo>
                  <a:pt x="9152475" y="8229600"/>
                </a:lnTo>
                <a:lnTo>
                  <a:pt x="0" y="8229600"/>
                </a:lnTo>
                <a:lnTo>
                  <a:pt x="0" y="0"/>
                </a:lnTo>
                <a:close/>
              </a:path>
            </a:pathLst>
          </a:custGeom>
          <a:blipFill>
            <a:blip r:embed="rId4"/>
            <a:stretch>
              <a:fillRect/>
            </a:stretch>
          </a:blipFill>
        </p:spPr>
      </p:sp>
      <p:sp>
        <p:nvSpPr>
          <p:cNvPr id="4" name="Freeform 4"/>
          <p:cNvSpPr/>
          <p:nvPr/>
        </p:nvSpPr>
        <p:spPr>
          <a:xfrm rot="-10338574">
            <a:off x="4569016" y="-5480084"/>
            <a:ext cx="9152475" cy="8229600"/>
          </a:xfrm>
          <a:custGeom>
            <a:avLst/>
            <a:gdLst/>
            <a:ahLst/>
            <a:cxnLst/>
            <a:rect l="l" t="t" r="r" b="b"/>
            <a:pathLst>
              <a:path w="9152475" h="8229600">
                <a:moveTo>
                  <a:pt x="0" y="0"/>
                </a:moveTo>
                <a:lnTo>
                  <a:pt x="9152475" y="0"/>
                </a:lnTo>
                <a:lnTo>
                  <a:pt x="9152475" y="8229600"/>
                </a:lnTo>
                <a:lnTo>
                  <a:pt x="0" y="8229600"/>
                </a:lnTo>
                <a:lnTo>
                  <a:pt x="0" y="0"/>
                </a:lnTo>
                <a:close/>
              </a:path>
            </a:pathLst>
          </a:custGeom>
          <a:blipFill>
            <a:blip r:embed="rId4"/>
            <a:stretch>
              <a:fillRect/>
            </a:stretch>
          </a:blipFill>
        </p:spPr>
      </p:sp>
      <p:sp>
        <p:nvSpPr>
          <p:cNvPr id="5" name="Freeform 5"/>
          <p:cNvSpPr/>
          <p:nvPr/>
        </p:nvSpPr>
        <p:spPr>
          <a:xfrm rot="9024995">
            <a:off x="-2679407" y="-4114800"/>
            <a:ext cx="9152475" cy="8229600"/>
          </a:xfrm>
          <a:custGeom>
            <a:avLst/>
            <a:gdLst/>
            <a:ahLst/>
            <a:cxnLst/>
            <a:rect l="l" t="t" r="r" b="b"/>
            <a:pathLst>
              <a:path w="9152475" h="8229600">
                <a:moveTo>
                  <a:pt x="0" y="0"/>
                </a:moveTo>
                <a:lnTo>
                  <a:pt x="9152474" y="0"/>
                </a:lnTo>
                <a:lnTo>
                  <a:pt x="9152474" y="8229600"/>
                </a:lnTo>
                <a:lnTo>
                  <a:pt x="0" y="8229600"/>
                </a:lnTo>
                <a:lnTo>
                  <a:pt x="0" y="0"/>
                </a:lnTo>
                <a:close/>
              </a:path>
            </a:pathLst>
          </a:custGeom>
          <a:blipFill>
            <a:blip r:embed="rId4"/>
            <a:stretch>
              <a:fillRect/>
            </a:stretch>
          </a:blipFill>
        </p:spPr>
      </p:sp>
      <p:sp>
        <p:nvSpPr>
          <p:cNvPr id="6" name="Freeform 6"/>
          <p:cNvSpPr/>
          <p:nvPr/>
        </p:nvSpPr>
        <p:spPr>
          <a:xfrm rot="-5936786" flipV="1">
            <a:off x="16141297" y="3404390"/>
            <a:ext cx="5029200" cy="4114800"/>
          </a:xfrm>
          <a:custGeom>
            <a:avLst/>
            <a:gdLst/>
            <a:ahLst/>
            <a:cxnLst/>
            <a:rect l="l" t="t" r="r" b="b"/>
            <a:pathLst>
              <a:path w="5029200" h="4114800">
                <a:moveTo>
                  <a:pt x="0" y="4114800"/>
                </a:moveTo>
                <a:lnTo>
                  <a:pt x="5029200" y="4114800"/>
                </a:lnTo>
                <a:lnTo>
                  <a:pt x="5029200" y="0"/>
                </a:lnTo>
                <a:lnTo>
                  <a:pt x="0" y="0"/>
                </a:lnTo>
                <a:lnTo>
                  <a:pt x="0" y="411480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8180711" y="-4904700"/>
            <a:ext cx="7401497" cy="82296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5"/>
            <a:stretch>
              <a:fillRect/>
            </a:stretch>
          </a:blipFill>
        </p:spPr>
      </p:sp>
      <p:sp>
        <p:nvSpPr>
          <p:cNvPr id="8" name="Freeform 8"/>
          <p:cNvSpPr/>
          <p:nvPr/>
        </p:nvSpPr>
        <p:spPr>
          <a:xfrm>
            <a:off x="-2672048" y="-5018174"/>
            <a:ext cx="7401497" cy="82296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5"/>
            <a:stretch>
              <a:fillRect/>
            </a:stretch>
          </a:blipFill>
        </p:spPr>
      </p:sp>
      <p:sp>
        <p:nvSpPr>
          <p:cNvPr id="9" name="Freeform 9"/>
          <p:cNvSpPr/>
          <p:nvPr/>
        </p:nvSpPr>
        <p:spPr>
          <a:xfrm rot="-6712665">
            <a:off x="-990270" y="7258855"/>
            <a:ext cx="7401497" cy="8229600"/>
          </a:xfrm>
          <a:custGeom>
            <a:avLst/>
            <a:gdLst/>
            <a:ahLst/>
            <a:cxnLst/>
            <a:rect l="l" t="t" r="r" b="b"/>
            <a:pathLst>
              <a:path w="7401497" h="8229600">
                <a:moveTo>
                  <a:pt x="0" y="0"/>
                </a:moveTo>
                <a:lnTo>
                  <a:pt x="7401497" y="0"/>
                </a:lnTo>
                <a:lnTo>
                  <a:pt x="7401497" y="8229600"/>
                </a:lnTo>
                <a:lnTo>
                  <a:pt x="0" y="8229600"/>
                </a:lnTo>
                <a:lnTo>
                  <a:pt x="0" y="0"/>
                </a:lnTo>
                <a:close/>
              </a:path>
            </a:pathLst>
          </a:custGeom>
          <a:blipFill>
            <a:blip r:embed="rId5"/>
            <a:stretch>
              <a:fillRect/>
            </a:stretch>
          </a:blipFill>
        </p:spPr>
      </p:sp>
      <p:sp>
        <p:nvSpPr>
          <p:cNvPr id="10" name="Freeform 10"/>
          <p:cNvSpPr/>
          <p:nvPr/>
        </p:nvSpPr>
        <p:spPr>
          <a:xfrm rot="-1846334">
            <a:off x="9995837" y="6172200"/>
            <a:ext cx="7401497" cy="8229600"/>
          </a:xfrm>
          <a:custGeom>
            <a:avLst/>
            <a:gdLst/>
            <a:ahLst/>
            <a:cxnLst/>
            <a:rect l="l" t="t" r="r" b="b"/>
            <a:pathLst>
              <a:path w="7401497" h="8229600">
                <a:moveTo>
                  <a:pt x="0" y="0"/>
                </a:moveTo>
                <a:lnTo>
                  <a:pt x="7401496" y="0"/>
                </a:lnTo>
                <a:lnTo>
                  <a:pt x="7401496" y="8229600"/>
                </a:lnTo>
                <a:lnTo>
                  <a:pt x="0" y="8229600"/>
                </a:lnTo>
                <a:lnTo>
                  <a:pt x="0" y="0"/>
                </a:lnTo>
                <a:close/>
              </a:path>
            </a:pathLst>
          </a:custGeom>
          <a:blipFill>
            <a:blip r:embed="rId5"/>
            <a:stretch>
              <a:fillRect/>
            </a:stretch>
          </a:blipFill>
        </p:spPr>
      </p:sp>
      <p:sp>
        <p:nvSpPr>
          <p:cNvPr id="11" name="TextBox 11"/>
          <p:cNvSpPr txBox="1"/>
          <p:nvPr/>
        </p:nvSpPr>
        <p:spPr>
          <a:xfrm>
            <a:off x="2725007" y="5019675"/>
            <a:ext cx="12837986" cy="2155571"/>
          </a:xfrm>
          <a:prstGeom prst="rect">
            <a:avLst/>
          </a:prstGeom>
        </p:spPr>
        <p:txBody>
          <a:bodyPr lIns="0" tIns="0" rIns="0" bIns="0" rtlCol="0" anchor="t">
            <a:spAutoFit/>
          </a:bodyPr>
          <a:lstStyle/>
          <a:p>
            <a:pPr algn="ctr">
              <a:lnSpc>
                <a:spcPts val="17271"/>
              </a:lnSpc>
            </a:pPr>
            <a:r>
              <a:rPr lang="en-US" sz="13599" b="1">
                <a:solidFill>
                  <a:srgbClr val="273384"/>
                </a:solidFill>
                <a:latin typeface="Eczar Bold"/>
                <a:ea typeface="Eczar Bold"/>
                <a:cs typeface="Eczar Bold"/>
                <a:sym typeface="Eczar Bol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482</Words>
  <Application>Microsoft Office PowerPoint</Application>
  <PresentationFormat>Custom</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Eczar Bold</vt:lpstr>
      <vt:lpstr>Raleway</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Gold Watercolour Group Project Presentation</dc:title>
  <cp:lastModifiedBy>ky.mazumder@gmail.com</cp:lastModifiedBy>
  <cp:revision>12</cp:revision>
  <dcterms:created xsi:type="dcterms:W3CDTF">2006-08-16T00:00:00Z</dcterms:created>
  <dcterms:modified xsi:type="dcterms:W3CDTF">2025-10-10T02:48:56Z</dcterms:modified>
  <dc:identifier>DAF3xQY8L7I</dc:identifier>
</cp:coreProperties>
</file>