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72" r:id="rId5"/>
    <p:sldId id="259" r:id="rId6"/>
    <p:sldId id="273" r:id="rId7"/>
    <p:sldId id="274" r:id="rId8"/>
    <p:sldId id="275" r:id="rId9"/>
    <p:sldId id="276" r:id="rId10"/>
    <p:sldId id="277" r:id="rId11"/>
    <p:sldId id="278" r:id="rId12"/>
    <p:sldId id="279" r:id="rId13"/>
    <p:sldId id="280" r:id="rId14"/>
    <p:sldId id="261" r:id="rId15"/>
    <p:sldId id="262" r:id="rId16"/>
    <p:sldId id="263" r:id="rId17"/>
    <p:sldId id="264" r:id="rId18"/>
    <p:sldId id="265" r:id="rId19"/>
    <p:sldId id="271" r:id="rId20"/>
  </p:sldIdLst>
  <p:sldSz cx="18288000" cy="10287000"/>
  <p:notesSz cx="6858000" cy="9144000"/>
  <p:embeddedFontLst>
    <p:embeddedFont>
      <p:font typeface="Gochi Hand" charset="0"/>
      <p:regular r:id="rId21"/>
    </p:embeddedFon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522"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2.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4.svg"/><Relationship Id="rId4" Type="http://schemas.openxmlformats.org/officeDocument/2006/relationships/image" Target="../media/image22.png"/><Relationship Id="rId9" Type="http://schemas.openxmlformats.org/officeDocument/2006/relationships/image" Target="../media/image46.sv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4.svg"/><Relationship Id="rId4" Type="http://schemas.openxmlformats.org/officeDocument/2006/relationships/image" Target="../media/image22.png"/><Relationship Id="rId9" Type="http://schemas.openxmlformats.org/officeDocument/2006/relationships/image" Target="../media/image46.sv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4.svg"/><Relationship Id="rId4" Type="http://schemas.openxmlformats.org/officeDocument/2006/relationships/image" Target="../media/image22.png"/><Relationship Id="rId9" Type="http://schemas.openxmlformats.org/officeDocument/2006/relationships/image" Target="../media/image46.sv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4.svg"/><Relationship Id="rId4" Type="http://schemas.openxmlformats.org/officeDocument/2006/relationships/image" Target="../media/image22.png"/><Relationship Id="rId9" Type="http://schemas.openxmlformats.org/officeDocument/2006/relationships/image" Target="../media/image46.sv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6.svg"/><Relationship Id="rId7" Type="http://schemas.openxmlformats.org/officeDocument/2006/relationships/image" Target="../media/image3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53.svg"/><Relationship Id="rId5" Type="http://schemas.openxmlformats.org/officeDocument/2006/relationships/image" Target="../media/image28.svg"/><Relationship Id="rId10" Type="http://schemas.openxmlformats.org/officeDocument/2006/relationships/image" Target="../media/image25.png"/><Relationship Id="rId4" Type="http://schemas.openxmlformats.org/officeDocument/2006/relationships/image" Target="../media/image14.png"/><Relationship Id="rId9"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svg"/><Relationship Id="rId7" Type="http://schemas.openxmlformats.org/officeDocument/2006/relationships/image" Target="../media/image5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8.svg"/><Relationship Id="rId4" Type="http://schemas.openxmlformats.org/officeDocument/2006/relationships/image" Target="../media/image14.png"/><Relationship Id="rId9" Type="http://schemas.openxmlformats.org/officeDocument/2006/relationships/image" Target="../media/image57.sv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6.svg"/><Relationship Id="rId7" Type="http://schemas.openxmlformats.org/officeDocument/2006/relationships/image" Target="../media/image38.svg"/><Relationship Id="rId2"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26.svg"/><Relationship Id="rId10" Type="http://schemas.openxmlformats.org/officeDocument/2006/relationships/image" Target="../media/image13.png"/><Relationship Id="rId4" Type="http://schemas.openxmlformats.org/officeDocument/2006/relationships/image" Target="../media/image18.png"/><Relationship Id="rId9" Type="http://schemas.openxmlformats.org/officeDocument/2006/relationships/image" Target="../media/image61.sv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0.svg"/><Relationship Id="rId4" Type="http://schemas.openxmlformats.org/officeDocument/2006/relationships/image" Target="../media/image19.png"/><Relationship Id="rId9" Type="http://schemas.openxmlformats.org/officeDocument/2006/relationships/image" Target="../media/image48.sv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7.svg"/><Relationship Id="rId4" Type="http://schemas.openxmlformats.org/officeDocument/2006/relationships/image" Target="../media/image27.png"/><Relationship Id="rId9" Type="http://schemas.openxmlformats.org/officeDocument/2006/relationships/image" Target="../media/image55.sv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2.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8.svg"/><Relationship Id="rId4" Type="http://schemas.openxmlformats.org/officeDocument/2006/relationships/image" Target="../media/image14.png"/><Relationship Id="rId9" Type="http://schemas.openxmlformats.org/officeDocument/2006/relationships/image" Target="../media/image32.svg"/></Relationships>
</file>

<file path=ppt/slides/_rels/slide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0.svg"/><Relationship Id="rId5" Type="http://schemas.openxmlformats.org/officeDocument/2006/relationships/image" Target="../media/image26.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38.sv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2.svg"/><Relationship Id="rId3" Type="http://schemas.openxmlformats.org/officeDocument/2006/relationships/image" Target="../media/image34.svg"/><Relationship Id="rId7" Type="http://schemas.openxmlformats.org/officeDocument/2006/relationships/image" Target="../media/image36.svg"/><Relationship Id="rId12"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40.svg"/><Relationship Id="rId10"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38.sv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4.svg"/><Relationship Id="rId4" Type="http://schemas.openxmlformats.org/officeDocument/2006/relationships/image" Target="../media/image22.png"/><Relationship Id="rId9" Type="http://schemas.openxmlformats.org/officeDocument/2006/relationships/image" Target="../media/image46.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4.svg"/><Relationship Id="rId4" Type="http://schemas.openxmlformats.org/officeDocument/2006/relationships/image" Target="../media/image22.png"/><Relationship Id="rId9" Type="http://schemas.openxmlformats.org/officeDocument/2006/relationships/image" Target="../media/image46.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4.svg"/><Relationship Id="rId4" Type="http://schemas.openxmlformats.org/officeDocument/2006/relationships/image" Target="../media/image22.png"/><Relationship Id="rId9" Type="http://schemas.openxmlformats.org/officeDocument/2006/relationships/image" Target="../media/image46.sv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4.svg"/><Relationship Id="rId4" Type="http://schemas.openxmlformats.org/officeDocument/2006/relationships/image" Target="../media/image22.png"/><Relationship Id="rId9" Type="http://schemas.openxmlformats.org/officeDocument/2006/relationships/image" Target="../media/image46.sv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4.svg"/><Relationship Id="rId4" Type="http://schemas.openxmlformats.org/officeDocument/2006/relationships/image" Target="../media/image22.png"/><Relationship Id="rId9"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a:off x="-3219559" y="-2523922"/>
            <a:ext cx="7919153" cy="7040847"/>
          </a:xfrm>
          <a:custGeom>
            <a:avLst/>
            <a:gdLst/>
            <a:ahLst/>
            <a:cxnLst/>
            <a:rect l="l" t="t" r="r" b="b"/>
            <a:pathLst>
              <a:path w="7919153" h="7040847">
                <a:moveTo>
                  <a:pt x="0" y="0"/>
                </a:moveTo>
                <a:lnTo>
                  <a:pt x="7919153" y="0"/>
                </a:lnTo>
                <a:lnTo>
                  <a:pt x="7919153" y="7040847"/>
                </a:lnTo>
                <a:lnTo>
                  <a:pt x="0" y="704084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671518">
            <a:off x="13696864" y="6704017"/>
            <a:ext cx="5817299" cy="6172200"/>
          </a:xfrm>
          <a:custGeom>
            <a:avLst/>
            <a:gdLst/>
            <a:ahLst/>
            <a:cxnLst/>
            <a:rect l="l" t="t" r="r" b="b"/>
            <a:pathLst>
              <a:path w="5817299" h="6172200">
                <a:moveTo>
                  <a:pt x="0" y="0"/>
                </a:moveTo>
                <a:lnTo>
                  <a:pt x="5817299" y="0"/>
                </a:lnTo>
                <a:lnTo>
                  <a:pt x="5817299" y="6172200"/>
                </a:lnTo>
                <a:lnTo>
                  <a:pt x="0" y="61722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4466841">
            <a:off x="14751582" y="-2885237"/>
            <a:ext cx="6577162" cy="7043814"/>
          </a:xfrm>
          <a:custGeom>
            <a:avLst/>
            <a:gdLst/>
            <a:ahLst/>
            <a:cxnLst/>
            <a:rect l="l" t="t" r="r" b="b"/>
            <a:pathLst>
              <a:path w="6577162" h="7043814">
                <a:moveTo>
                  <a:pt x="0" y="0"/>
                </a:moveTo>
                <a:lnTo>
                  <a:pt x="6577162" y="0"/>
                </a:lnTo>
                <a:lnTo>
                  <a:pt x="6577162" y="7043814"/>
                </a:lnTo>
                <a:lnTo>
                  <a:pt x="0" y="70438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969223" y="7515513"/>
            <a:ext cx="4716103" cy="4114800"/>
          </a:xfrm>
          <a:custGeom>
            <a:avLst/>
            <a:gdLst/>
            <a:ahLst/>
            <a:cxnLst/>
            <a:rect l="l" t="t" r="r" b="b"/>
            <a:pathLst>
              <a:path w="4716103" h="4114800">
                <a:moveTo>
                  <a:pt x="0" y="0"/>
                </a:moveTo>
                <a:lnTo>
                  <a:pt x="4716103" y="0"/>
                </a:lnTo>
                <a:lnTo>
                  <a:pt x="4716103"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359966">
            <a:off x="13503320" y="7200810"/>
            <a:ext cx="4114980" cy="4114980"/>
          </a:xfrm>
          <a:custGeom>
            <a:avLst/>
            <a:gdLst/>
            <a:ahLst/>
            <a:cxnLst/>
            <a:rect l="l" t="t" r="r" b="b"/>
            <a:pathLst>
              <a:path w="4114980" h="4114980">
                <a:moveTo>
                  <a:pt x="0" y="0"/>
                </a:moveTo>
                <a:lnTo>
                  <a:pt x="4114980" y="0"/>
                </a:lnTo>
                <a:lnTo>
                  <a:pt x="4114980" y="4114980"/>
                </a:lnTo>
                <a:lnTo>
                  <a:pt x="0" y="411498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rot="5530797">
            <a:off x="-233225" y="87621"/>
            <a:ext cx="3879540" cy="3215169"/>
          </a:xfrm>
          <a:custGeom>
            <a:avLst/>
            <a:gdLst/>
            <a:ahLst/>
            <a:cxnLst/>
            <a:rect l="l" t="t" r="r" b="b"/>
            <a:pathLst>
              <a:path w="3879540" h="3215169">
                <a:moveTo>
                  <a:pt x="0" y="0"/>
                </a:moveTo>
                <a:lnTo>
                  <a:pt x="3879540" y="0"/>
                </a:lnTo>
                <a:lnTo>
                  <a:pt x="3879540" y="3215169"/>
                </a:lnTo>
                <a:lnTo>
                  <a:pt x="0" y="321516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5486400" y="6494787"/>
            <a:ext cx="7315200" cy="1020726"/>
          </a:xfrm>
          <a:custGeom>
            <a:avLst/>
            <a:gdLst/>
            <a:ahLst/>
            <a:cxnLst/>
            <a:rect l="l" t="t" r="r" b="b"/>
            <a:pathLst>
              <a:path w="7315200" h="1020726">
                <a:moveTo>
                  <a:pt x="0" y="0"/>
                </a:moveTo>
                <a:lnTo>
                  <a:pt x="7315200" y="0"/>
                </a:lnTo>
                <a:lnTo>
                  <a:pt x="7315200" y="1020726"/>
                </a:lnTo>
                <a:lnTo>
                  <a:pt x="0" y="102072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a:off x="15962410" y="5143500"/>
            <a:ext cx="1417584" cy="856328"/>
          </a:xfrm>
          <a:custGeom>
            <a:avLst/>
            <a:gdLst/>
            <a:ahLst/>
            <a:cxnLst/>
            <a:rect l="l" t="t" r="r" b="b"/>
            <a:pathLst>
              <a:path w="1417584" h="856328">
                <a:moveTo>
                  <a:pt x="0" y="0"/>
                </a:moveTo>
                <a:lnTo>
                  <a:pt x="1417584" y="0"/>
                </a:lnTo>
                <a:lnTo>
                  <a:pt x="1417584" y="856328"/>
                </a:lnTo>
                <a:lnTo>
                  <a:pt x="0" y="856328"/>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a:off x="239601" y="5091391"/>
            <a:ext cx="1839624" cy="1102454"/>
          </a:xfrm>
          <a:custGeom>
            <a:avLst/>
            <a:gdLst/>
            <a:ahLst/>
            <a:cxnLst/>
            <a:rect l="l" t="t" r="r" b="b"/>
            <a:pathLst>
              <a:path w="1839624" h="1102454">
                <a:moveTo>
                  <a:pt x="0" y="0"/>
                </a:moveTo>
                <a:lnTo>
                  <a:pt x="1839624" y="0"/>
                </a:lnTo>
                <a:lnTo>
                  <a:pt x="1839624" y="1102454"/>
                </a:lnTo>
                <a:lnTo>
                  <a:pt x="0" y="110245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a:off x="740017" y="8368775"/>
            <a:ext cx="4431655" cy="3642015"/>
          </a:xfrm>
          <a:custGeom>
            <a:avLst/>
            <a:gdLst/>
            <a:ahLst/>
            <a:cxnLst/>
            <a:rect l="l" t="t" r="r" b="b"/>
            <a:pathLst>
              <a:path w="4431655" h="3642015">
                <a:moveTo>
                  <a:pt x="0" y="0"/>
                </a:moveTo>
                <a:lnTo>
                  <a:pt x="4431655" y="0"/>
                </a:lnTo>
                <a:lnTo>
                  <a:pt x="4431655" y="3642015"/>
                </a:lnTo>
                <a:lnTo>
                  <a:pt x="0" y="3642015"/>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a:off x="11299836" y="-936949"/>
            <a:ext cx="4662574" cy="3147237"/>
          </a:xfrm>
          <a:custGeom>
            <a:avLst/>
            <a:gdLst/>
            <a:ahLst/>
            <a:cxnLst/>
            <a:rect l="l" t="t" r="r" b="b"/>
            <a:pathLst>
              <a:path w="4662574" h="3147237">
                <a:moveTo>
                  <a:pt x="0" y="0"/>
                </a:moveTo>
                <a:lnTo>
                  <a:pt x="4662574" y="0"/>
                </a:lnTo>
                <a:lnTo>
                  <a:pt x="4662574" y="3147237"/>
                </a:lnTo>
                <a:lnTo>
                  <a:pt x="0" y="3147237"/>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3" name="Freeform 13"/>
          <p:cNvSpPr/>
          <p:nvPr/>
        </p:nvSpPr>
        <p:spPr>
          <a:xfrm>
            <a:off x="7952653" y="636670"/>
            <a:ext cx="1191347" cy="719664"/>
          </a:xfrm>
          <a:custGeom>
            <a:avLst/>
            <a:gdLst/>
            <a:ahLst/>
            <a:cxnLst/>
            <a:rect l="l" t="t" r="r" b="b"/>
            <a:pathLst>
              <a:path w="1191347" h="719664">
                <a:moveTo>
                  <a:pt x="0" y="0"/>
                </a:moveTo>
                <a:lnTo>
                  <a:pt x="1191347" y="0"/>
                </a:lnTo>
                <a:lnTo>
                  <a:pt x="1191347" y="719664"/>
                </a:lnTo>
                <a:lnTo>
                  <a:pt x="0" y="719664"/>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4" name="Freeform 14"/>
          <p:cNvSpPr/>
          <p:nvPr/>
        </p:nvSpPr>
        <p:spPr>
          <a:xfrm>
            <a:off x="7952653" y="8519412"/>
            <a:ext cx="1964153" cy="1053500"/>
          </a:xfrm>
          <a:custGeom>
            <a:avLst/>
            <a:gdLst/>
            <a:ahLst/>
            <a:cxnLst/>
            <a:rect l="l" t="t" r="r" b="b"/>
            <a:pathLst>
              <a:path w="1964153" h="1053500">
                <a:moveTo>
                  <a:pt x="0" y="0"/>
                </a:moveTo>
                <a:lnTo>
                  <a:pt x="1964153" y="0"/>
                </a:lnTo>
                <a:lnTo>
                  <a:pt x="1964153" y="1053501"/>
                </a:lnTo>
                <a:lnTo>
                  <a:pt x="0" y="1053501"/>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5" name="TextBox 15"/>
          <p:cNvSpPr txBox="1"/>
          <p:nvPr/>
        </p:nvSpPr>
        <p:spPr>
          <a:xfrm>
            <a:off x="3386752" y="3208860"/>
            <a:ext cx="11532785" cy="1013098"/>
          </a:xfrm>
          <a:prstGeom prst="rect">
            <a:avLst/>
          </a:prstGeom>
        </p:spPr>
        <p:txBody>
          <a:bodyPr lIns="0" tIns="0" rIns="0" bIns="0" rtlCol="0" anchor="t">
            <a:spAutoFit/>
          </a:bodyPr>
          <a:lstStyle/>
          <a:p>
            <a:pPr algn="ctr">
              <a:lnSpc>
                <a:spcPts val="7857"/>
              </a:lnSpc>
            </a:pPr>
            <a:r>
              <a:rPr lang="en-US" sz="6548" dirty="0" smtClean="0">
                <a:solidFill>
                  <a:srgbClr val="6C089B"/>
                </a:solidFill>
                <a:latin typeface="Gochi Hand"/>
                <a:ea typeface="Gochi Hand"/>
                <a:cs typeface="Gochi Hand"/>
                <a:sym typeface="Gochi Hand"/>
              </a:rPr>
              <a:t>PROGRAMME OF ACTION 1992</a:t>
            </a:r>
            <a:endParaRPr lang="en-US" sz="6548" dirty="0">
              <a:solidFill>
                <a:srgbClr val="6C089B"/>
              </a:solidFill>
              <a:latin typeface="Gochi Hand"/>
              <a:ea typeface="Gochi Hand"/>
              <a:cs typeface="Gochi Hand"/>
              <a:sym typeface="Gochi Han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rot="115554">
            <a:off x="7723998"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16076">
            <a:off x="3003866"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15554">
            <a:off x="7723998"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16076">
            <a:off x="3003866"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420592" y="8561322"/>
            <a:ext cx="6251768" cy="4114800"/>
          </a:xfrm>
          <a:custGeom>
            <a:avLst/>
            <a:gdLst/>
            <a:ahLst/>
            <a:cxnLst/>
            <a:rect l="l" t="t" r="r" b="b"/>
            <a:pathLst>
              <a:path w="6251768" h="4114800">
                <a:moveTo>
                  <a:pt x="0" y="0"/>
                </a:moveTo>
                <a:lnTo>
                  <a:pt x="6251768" y="0"/>
                </a:lnTo>
                <a:lnTo>
                  <a:pt x="625176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429519" y="4904750"/>
            <a:ext cx="15428961" cy="4590572"/>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29519" y="3467100"/>
            <a:ext cx="15715481" cy="5867400"/>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4623497" y="-2208504"/>
            <a:ext cx="5625325" cy="5676933"/>
          </a:xfrm>
          <a:custGeom>
            <a:avLst/>
            <a:gdLst/>
            <a:ahLst/>
            <a:cxnLst/>
            <a:rect l="l" t="t" r="r" b="b"/>
            <a:pathLst>
              <a:path w="5625325" h="5676933">
                <a:moveTo>
                  <a:pt x="0" y="0"/>
                </a:moveTo>
                <a:lnTo>
                  <a:pt x="5625325" y="0"/>
                </a:lnTo>
                <a:lnTo>
                  <a:pt x="5625325" y="5676933"/>
                </a:lnTo>
                <a:lnTo>
                  <a:pt x="0" y="567693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2085676" y="3314700"/>
            <a:ext cx="14116649" cy="6924973"/>
          </a:xfrm>
          <a:prstGeom prst="rect">
            <a:avLst/>
          </a:prstGeom>
        </p:spPr>
        <p:txBody>
          <a:bodyPr lIns="0" tIns="0" rIns="0" bIns="0" rtlCol="0" anchor="t">
            <a:spAutoFit/>
          </a:bodyPr>
          <a:lstStyle/>
          <a:p>
            <a:pPr>
              <a:lnSpc>
                <a:spcPts val="5950"/>
              </a:lnSpc>
              <a:spcBef>
                <a:spcPct val="0"/>
              </a:spcBef>
            </a:pPr>
            <a:r>
              <a:rPr lang="en-US" sz="3200" dirty="0">
                <a:solidFill>
                  <a:srgbClr val="000000"/>
                </a:solidFill>
                <a:latin typeface="More Sugar Thin"/>
                <a:ea typeface="More Sugar Thin"/>
                <a:cs typeface="More Sugar Thin"/>
                <a:sym typeface="More Sugar Thin"/>
              </a:rPr>
              <a:t>Under the scheme </a:t>
            </a:r>
            <a:r>
              <a:rPr lang="en-US" sz="3200" dirty="0" smtClean="0">
                <a:solidFill>
                  <a:srgbClr val="000000"/>
                </a:solidFill>
                <a:latin typeface="More Sugar Thin"/>
                <a:ea typeface="More Sugar Thin"/>
                <a:cs typeface="More Sugar Thin"/>
                <a:sym typeface="More Sugar Thin"/>
              </a:rPr>
              <a:t>percent </a:t>
            </a:r>
            <a:r>
              <a:rPr lang="en-US" sz="3200" dirty="0">
                <a:solidFill>
                  <a:srgbClr val="000000"/>
                </a:solidFill>
                <a:latin typeface="More Sugar Thin"/>
                <a:ea typeface="More Sugar Thin"/>
                <a:cs typeface="More Sugar Thin"/>
                <a:sym typeface="More Sugar Thin"/>
              </a:rPr>
              <a:t>assistance is given for: </a:t>
            </a:r>
            <a:endParaRPr lang="en-US" sz="3200" dirty="0" smtClean="0">
              <a:solidFill>
                <a:srgbClr val="000000"/>
              </a:solidFill>
              <a:latin typeface="More Sugar Thin"/>
              <a:ea typeface="More Sugar Thin"/>
              <a:cs typeface="More Sugar Thin"/>
              <a:sym typeface="More Sugar Thin"/>
            </a:endParaRPr>
          </a:p>
          <a:p>
            <a:pPr marL="571500" indent="-571500">
              <a:lnSpc>
                <a:spcPts val="5950"/>
              </a:lnSpc>
              <a:spcBef>
                <a:spcPct val="0"/>
              </a:spcBef>
              <a:buAutoNum type="romanLcParenR"/>
            </a:pPr>
            <a:r>
              <a:rPr lang="en-US" sz="3200" dirty="0" smtClean="0">
                <a:solidFill>
                  <a:srgbClr val="000000"/>
                </a:solidFill>
                <a:latin typeface="More Sugar Thin"/>
                <a:ea typeface="More Sugar Thin"/>
                <a:cs typeface="More Sugar Thin"/>
                <a:sym typeface="More Sugar Thin"/>
              </a:rPr>
              <a:t>Establishment </a:t>
            </a:r>
            <a:r>
              <a:rPr lang="en-US" sz="3200" dirty="0">
                <a:solidFill>
                  <a:srgbClr val="000000"/>
                </a:solidFill>
                <a:latin typeface="More Sugar Thin"/>
                <a:ea typeface="More Sugar Thin"/>
                <a:cs typeface="More Sugar Thin"/>
                <a:sym typeface="More Sugar Thin"/>
              </a:rPr>
              <a:t>of new primary and upper primary schools, non-formal education </a:t>
            </a:r>
            <a:r>
              <a:rPr lang="en-US" sz="3200" dirty="0" err="1" smtClean="0">
                <a:solidFill>
                  <a:srgbClr val="000000"/>
                </a:solidFill>
                <a:latin typeface="More Sugar Thin"/>
                <a:ea typeface="More Sugar Thin"/>
                <a:cs typeface="More Sugar Thin"/>
                <a:sym typeface="More Sugar Thin"/>
              </a:rPr>
              <a:t>centres</a:t>
            </a:r>
            <a:r>
              <a:rPr lang="en-US" sz="3200" dirty="0" smtClean="0">
                <a:solidFill>
                  <a:srgbClr val="000000"/>
                </a:solidFill>
                <a:latin typeface="More Sugar Thin"/>
                <a:ea typeface="More Sugar Thin"/>
                <a:cs typeface="More Sugar Thin"/>
                <a:sym typeface="More Sugar Thin"/>
              </a:rPr>
              <a:t> </a:t>
            </a:r>
            <a:r>
              <a:rPr lang="en-US" sz="3200" dirty="0">
                <a:solidFill>
                  <a:srgbClr val="000000"/>
                </a:solidFill>
                <a:latin typeface="More Sugar Thin"/>
                <a:ea typeface="More Sugar Thin"/>
                <a:cs typeface="More Sugar Thin"/>
                <a:sym typeface="More Sugar Thin"/>
              </a:rPr>
              <a:t>wherever </a:t>
            </a:r>
            <a:r>
              <a:rPr lang="en-US" sz="3200" dirty="0" smtClean="0">
                <a:solidFill>
                  <a:srgbClr val="000000"/>
                </a:solidFill>
                <a:latin typeface="More Sugar Thin"/>
                <a:ea typeface="More Sugar Thin"/>
                <a:cs typeface="More Sugar Thin"/>
                <a:sym typeface="More Sugar Thin"/>
              </a:rPr>
              <a:t>necessary. </a:t>
            </a:r>
          </a:p>
          <a:p>
            <a:pPr marL="571500" indent="-571500">
              <a:lnSpc>
                <a:spcPts val="5950"/>
              </a:lnSpc>
              <a:spcBef>
                <a:spcPct val="0"/>
              </a:spcBef>
              <a:buAutoNum type="romanLcParenR"/>
            </a:pPr>
            <a:r>
              <a:rPr lang="en-US" sz="3200" dirty="0" smtClean="0">
                <a:solidFill>
                  <a:srgbClr val="000000"/>
                </a:solidFill>
                <a:latin typeface="More Sugar Thin"/>
                <a:ea typeface="More Sugar Thin"/>
                <a:cs typeface="More Sugar Thin"/>
                <a:sym typeface="More Sugar Thin"/>
              </a:rPr>
              <a:t>Strengthening </a:t>
            </a:r>
            <a:r>
              <a:rPr lang="en-US" sz="3200" dirty="0">
                <a:solidFill>
                  <a:srgbClr val="000000"/>
                </a:solidFill>
                <a:latin typeface="More Sugar Thin"/>
                <a:ea typeface="More Sugar Thin"/>
                <a:cs typeface="More Sugar Thin"/>
                <a:sym typeface="More Sugar Thin"/>
              </a:rPr>
              <a:t>of educational infrastructure and physical facilities in the primary and upper primary </a:t>
            </a:r>
            <a:r>
              <a:rPr lang="en-US" sz="3200" dirty="0" smtClean="0">
                <a:solidFill>
                  <a:srgbClr val="000000"/>
                </a:solidFill>
                <a:latin typeface="More Sugar Thin"/>
                <a:ea typeface="More Sugar Thin"/>
                <a:cs typeface="More Sugar Thin"/>
                <a:sym typeface="More Sugar Thin"/>
              </a:rPr>
              <a:t>schools and</a:t>
            </a:r>
          </a:p>
          <a:p>
            <a:pPr marL="571500" indent="-571500">
              <a:lnSpc>
                <a:spcPts val="5950"/>
              </a:lnSpc>
              <a:spcBef>
                <a:spcPct val="0"/>
              </a:spcBef>
              <a:buAutoNum type="romanLcParenR"/>
            </a:pPr>
            <a:r>
              <a:rPr lang="en-US" sz="3200" dirty="0" smtClean="0">
                <a:solidFill>
                  <a:srgbClr val="000000"/>
                </a:solidFill>
                <a:latin typeface="More Sugar Thin"/>
                <a:ea typeface="More Sugar Thin"/>
                <a:cs typeface="More Sugar Thin"/>
                <a:sym typeface="More Sugar Thin"/>
              </a:rPr>
              <a:t>Opening </a:t>
            </a:r>
            <a:r>
              <a:rPr lang="en-US" sz="3200" dirty="0">
                <a:solidFill>
                  <a:srgbClr val="000000"/>
                </a:solidFill>
                <a:latin typeface="More Sugar Thin"/>
                <a:ea typeface="More Sugar Thin"/>
                <a:cs typeface="More Sugar Thin"/>
                <a:sym typeface="More Sugar Thin"/>
              </a:rPr>
              <a:t>of multi-stream residential higher secondary schools for girls belonging to the educationally backward minorities.</a:t>
            </a:r>
            <a:endParaRPr lang="en-US" sz="3200" dirty="0" smtClean="0">
              <a:solidFill>
                <a:srgbClr val="000000"/>
              </a:solidFill>
              <a:latin typeface="More Sugar Thin"/>
              <a:ea typeface="More Sugar Thin"/>
              <a:cs typeface="More Sugar Thin"/>
              <a:sym typeface="More Sugar Thin"/>
            </a:endParaRPr>
          </a:p>
          <a:p>
            <a:pPr algn="ctr">
              <a:lnSpc>
                <a:spcPts val="5950"/>
              </a:lnSpc>
              <a:spcBef>
                <a:spcPct val="0"/>
              </a:spcBef>
            </a:pPr>
            <a:r>
              <a:rPr lang="en-US" sz="3200" dirty="0" smtClean="0">
                <a:solidFill>
                  <a:srgbClr val="000000"/>
                </a:solidFill>
                <a:latin typeface="More Sugar Thin"/>
                <a:ea typeface="More Sugar Thin"/>
                <a:cs typeface="More Sugar Thin"/>
                <a:sym typeface="More Sugar Thin"/>
              </a:rPr>
              <a:t> </a:t>
            </a:r>
            <a:endParaRPr lang="en-US" sz="3200" dirty="0">
              <a:solidFill>
                <a:srgbClr val="000000"/>
              </a:solidFill>
              <a:latin typeface="More Sugar Thin"/>
              <a:ea typeface="More Sugar Thin"/>
              <a:cs typeface="More Sugar Thin"/>
              <a:sym typeface="More Sugar Thin"/>
            </a:endParaRPr>
          </a:p>
          <a:p>
            <a:pPr marL="457200" indent="-457200" algn="ctr">
              <a:lnSpc>
                <a:spcPts val="5950"/>
              </a:lnSpc>
              <a:spcBef>
                <a:spcPct val="0"/>
              </a:spcBef>
              <a:buFont typeface="Wingdings" pitchFamily="2" charset="2"/>
              <a:buChar char="Ø"/>
            </a:pPr>
            <a:endParaRPr lang="en-US" sz="3200" dirty="0" smtClean="0">
              <a:solidFill>
                <a:srgbClr val="000000"/>
              </a:solidFill>
              <a:latin typeface="More Sugar Thin"/>
              <a:ea typeface="More Sugar Thin"/>
              <a:cs typeface="More Sugar Thin"/>
              <a:sym typeface="More Sugar Thin"/>
            </a:endParaRPr>
          </a:p>
        </p:txBody>
      </p:sp>
      <p:sp>
        <p:nvSpPr>
          <p:cNvPr id="11" name="TextBox 11"/>
          <p:cNvSpPr txBox="1"/>
          <p:nvPr/>
        </p:nvSpPr>
        <p:spPr>
          <a:xfrm>
            <a:off x="3664503" y="1019175"/>
            <a:ext cx="10958995" cy="1013098"/>
          </a:xfrm>
          <a:prstGeom prst="rect">
            <a:avLst/>
          </a:prstGeom>
        </p:spPr>
        <p:txBody>
          <a:bodyPr lIns="0" tIns="0" rIns="0" bIns="0" rtlCol="0" anchor="t">
            <a:spAutoFit/>
          </a:bodyPr>
          <a:lstStyle/>
          <a:p>
            <a:pPr algn="ctr">
              <a:lnSpc>
                <a:spcPts val="7857"/>
              </a:lnSpc>
              <a:spcBef>
                <a:spcPct val="0"/>
              </a:spcBef>
            </a:pPr>
            <a:r>
              <a:rPr lang="en-US" sz="6548" dirty="0">
                <a:solidFill>
                  <a:srgbClr val="000000"/>
                </a:solidFill>
                <a:latin typeface="Gochi Hand"/>
                <a:ea typeface="Gochi Hand"/>
                <a:cs typeface="Gochi Hand"/>
                <a:sym typeface="Gochi Hand"/>
              </a:rPr>
              <a:t>	</a:t>
            </a:r>
            <a:r>
              <a:rPr lang="en-US" sz="6548" dirty="0" smtClean="0">
                <a:solidFill>
                  <a:srgbClr val="000000"/>
                </a:solidFill>
                <a:latin typeface="Gochi Hand"/>
                <a:ea typeface="Gochi Hand"/>
                <a:cs typeface="Gochi Hand"/>
                <a:sym typeface="Gochi Hand"/>
              </a:rPr>
              <a:t>FEATURES </a:t>
            </a:r>
            <a:endParaRPr lang="en-US" sz="6548" dirty="0">
              <a:solidFill>
                <a:srgbClr val="000000"/>
              </a:solidFill>
              <a:latin typeface="Gochi Hand"/>
              <a:ea typeface="Gochi Hand"/>
              <a:cs typeface="Gochi Hand"/>
              <a:sym typeface="Gochi Hand"/>
            </a:endParaRPr>
          </a:p>
        </p:txBody>
      </p:sp>
    </p:spTree>
    <p:extLst>
      <p:ext uri="{BB962C8B-B14F-4D97-AF65-F5344CB8AC3E}">
        <p14:creationId xmlns:p14="http://schemas.microsoft.com/office/powerpoint/2010/main" val="2136616059"/>
      </p:ext>
    </p:extLst>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rot="115554">
            <a:off x="7723998"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16076">
            <a:off x="3003866"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15554">
            <a:off x="7723998"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16076">
            <a:off x="3003866"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420592" y="8561322"/>
            <a:ext cx="6251768" cy="4114800"/>
          </a:xfrm>
          <a:custGeom>
            <a:avLst/>
            <a:gdLst/>
            <a:ahLst/>
            <a:cxnLst/>
            <a:rect l="l" t="t" r="r" b="b"/>
            <a:pathLst>
              <a:path w="6251768" h="4114800">
                <a:moveTo>
                  <a:pt x="0" y="0"/>
                </a:moveTo>
                <a:lnTo>
                  <a:pt x="6251768" y="0"/>
                </a:lnTo>
                <a:lnTo>
                  <a:pt x="625176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429519" y="4904750"/>
            <a:ext cx="15428961" cy="4590572"/>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29519" y="3467100"/>
            <a:ext cx="15715481" cy="5867400"/>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4623497" y="-2208504"/>
            <a:ext cx="5625325" cy="5676933"/>
          </a:xfrm>
          <a:custGeom>
            <a:avLst/>
            <a:gdLst/>
            <a:ahLst/>
            <a:cxnLst/>
            <a:rect l="l" t="t" r="r" b="b"/>
            <a:pathLst>
              <a:path w="5625325" h="5676933">
                <a:moveTo>
                  <a:pt x="0" y="0"/>
                </a:moveTo>
                <a:lnTo>
                  <a:pt x="5625325" y="0"/>
                </a:lnTo>
                <a:lnTo>
                  <a:pt x="5625325" y="5676933"/>
                </a:lnTo>
                <a:lnTo>
                  <a:pt x="0" y="567693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2085676" y="3314700"/>
            <a:ext cx="14116649" cy="6826036"/>
          </a:xfrm>
          <a:prstGeom prst="rect">
            <a:avLst/>
          </a:prstGeom>
        </p:spPr>
        <p:txBody>
          <a:bodyPr lIns="0" tIns="0" rIns="0" bIns="0" rtlCol="0" anchor="t">
            <a:spAutoFit/>
          </a:bodyPr>
          <a:lstStyle/>
          <a:p>
            <a:pPr>
              <a:lnSpc>
                <a:spcPts val="5950"/>
              </a:lnSpc>
              <a:spcBef>
                <a:spcPct val="0"/>
              </a:spcBef>
            </a:pPr>
            <a:r>
              <a:rPr lang="en-US" sz="3200" b="1" dirty="0" smtClean="0">
                <a:solidFill>
                  <a:srgbClr val="000000"/>
                </a:solidFill>
                <a:latin typeface="More Sugar Thin"/>
                <a:ea typeface="More Sugar Thin"/>
                <a:cs typeface="More Sugar Thin"/>
                <a:sym typeface="More Sugar Thin"/>
              </a:rPr>
              <a:t>Operation Black Board: </a:t>
            </a:r>
            <a:r>
              <a:rPr lang="en-US" sz="3200" dirty="0" smtClean="0">
                <a:solidFill>
                  <a:srgbClr val="000000"/>
                </a:solidFill>
                <a:latin typeface="More Sugar Thin"/>
                <a:ea typeface="More Sugar Thin"/>
                <a:cs typeface="More Sugar Thin"/>
                <a:sym typeface="More Sugar Thin"/>
              </a:rPr>
              <a:t>The </a:t>
            </a:r>
            <a:r>
              <a:rPr lang="en-US" sz="3200" dirty="0">
                <a:solidFill>
                  <a:srgbClr val="000000"/>
                </a:solidFill>
                <a:latin typeface="More Sugar Thin"/>
                <a:ea typeface="More Sugar Thin"/>
                <a:cs typeface="More Sugar Thin"/>
                <a:sym typeface="More Sugar Thin"/>
              </a:rPr>
              <a:t>purpose of OB is to ensure provision of minimum essential facilities in primary school. The word 'OPERATION implies that there is an urgency in this </a:t>
            </a:r>
            <a:r>
              <a:rPr lang="en-US" sz="3200" dirty="0" err="1">
                <a:solidFill>
                  <a:srgbClr val="000000"/>
                </a:solidFill>
                <a:latin typeface="More Sugar Thin"/>
                <a:ea typeface="More Sugar Thin"/>
                <a:cs typeface="More Sugar Thin"/>
                <a:sym typeface="More Sugar Thin"/>
              </a:rPr>
              <a:t>programme</a:t>
            </a:r>
            <a:r>
              <a:rPr lang="en-US" sz="3200" dirty="0">
                <a:solidFill>
                  <a:srgbClr val="000000"/>
                </a:solidFill>
                <a:latin typeface="More Sugar Thin"/>
                <a:ea typeface="More Sugar Thin"/>
                <a:cs typeface="More Sugar Thin"/>
                <a:sym typeface="More Sugar Thin"/>
              </a:rPr>
              <a:t>, that goals are clear and well defined. Govt. is determined to achieve these goals within a predetermined timeframe. OB envisages: </a:t>
            </a:r>
            <a:endParaRPr lang="en-US" sz="3200" dirty="0" smtClean="0">
              <a:solidFill>
                <a:srgbClr val="000000"/>
              </a:solidFill>
              <a:latin typeface="More Sugar Thin"/>
              <a:ea typeface="More Sugar Thin"/>
              <a:cs typeface="More Sugar Thin"/>
              <a:sym typeface="More Sugar Thin"/>
            </a:endParaRPr>
          </a:p>
          <a:p>
            <a:pPr marL="571500" indent="-571500">
              <a:lnSpc>
                <a:spcPts val="5950"/>
              </a:lnSpc>
              <a:spcBef>
                <a:spcPct val="0"/>
              </a:spcBef>
              <a:buAutoNum type="romanLcParenR"/>
            </a:pPr>
            <a:r>
              <a:rPr lang="en-US" sz="3200" dirty="0" smtClean="0">
                <a:solidFill>
                  <a:srgbClr val="000000"/>
                </a:solidFill>
                <a:latin typeface="More Sugar Thin"/>
                <a:ea typeface="More Sugar Thin"/>
                <a:cs typeface="More Sugar Thin"/>
                <a:sym typeface="More Sugar Thin"/>
              </a:rPr>
              <a:t>two </a:t>
            </a:r>
            <a:r>
              <a:rPr lang="en-US" sz="3200" dirty="0">
                <a:solidFill>
                  <a:srgbClr val="000000"/>
                </a:solidFill>
                <a:latin typeface="More Sugar Thin"/>
                <a:ea typeface="More Sugar Thin"/>
                <a:cs typeface="More Sugar Thin"/>
                <a:sym typeface="More Sugar Thin"/>
              </a:rPr>
              <a:t>reasonably large rooms that are useable in all weather conditions</a:t>
            </a:r>
            <a:r>
              <a:rPr lang="en-US" sz="3200" dirty="0" smtClean="0">
                <a:solidFill>
                  <a:srgbClr val="000000"/>
                </a:solidFill>
                <a:latin typeface="More Sugar Thin"/>
                <a:ea typeface="More Sugar Thin"/>
                <a:cs typeface="More Sugar Thin"/>
                <a:sym typeface="More Sugar Thin"/>
              </a:rPr>
              <a:t>.</a:t>
            </a:r>
          </a:p>
          <a:p>
            <a:pPr marL="571500" indent="-571500">
              <a:lnSpc>
                <a:spcPts val="5950"/>
              </a:lnSpc>
              <a:spcBef>
                <a:spcPct val="0"/>
              </a:spcBef>
              <a:buAutoNum type="romanLcParenR"/>
            </a:pPr>
            <a:r>
              <a:rPr lang="en-US" sz="3200" dirty="0">
                <a:solidFill>
                  <a:srgbClr val="000000"/>
                </a:solidFill>
                <a:latin typeface="More Sugar Thin"/>
                <a:ea typeface="More Sugar Thin"/>
                <a:cs typeface="More Sugar Thin"/>
                <a:sym typeface="More Sugar Thin"/>
              </a:rPr>
              <a:t> </a:t>
            </a:r>
            <a:r>
              <a:rPr lang="en-US" sz="3200" dirty="0" smtClean="0">
                <a:solidFill>
                  <a:srgbClr val="000000"/>
                </a:solidFill>
                <a:latin typeface="More Sugar Thin"/>
                <a:ea typeface="More Sugar Thin"/>
                <a:cs typeface="More Sugar Thin"/>
                <a:sym typeface="More Sugar Thin"/>
              </a:rPr>
              <a:t> necessary </a:t>
            </a:r>
            <a:r>
              <a:rPr lang="en-US" sz="3200" dirty="0">
                <a:solidFill>
                  <a:srgbClr val="000000"/>
                </a:solidFill>
                <a:latin typeface="More Sugar Thin"/>
                <a:ea typeface="More Sugar Thin"/>
                <a:cs typeface="More Sugar Thin"/>
                <a:sym typeface="More Sugar Thin"/>
              </a:rPr>
              <a:t>toys and games material</a:t>
            </a:r>
            <a:r>
              <a:rPr lang="en-US" sz="3200" dirty="0" smtClean="0">
                <a:solidFill>
                  <a:srgbClr val="000000"/>
                </a:solidFill>
                <a:latin typeface="More Sugar Thin"/>
                <a:ea typeface="More Sugar Thin"/>
                <a:cs typeface="More Sugar Thin"/>
                <a:sym typeface="More Sugar Thin"/>
              </a:rPr>
              <a:t>.</a:t>
            </a:r>
          </a:p>
          <a:p>
            <a:pPr marL="571500" indent="-571500">
              <a:lnSpc>
                <a:spcPts val="5950"/>
              </a:lnSpc>
              <a:spcBef>
                <a:spcPct val="0"/>
              </a:spcBef>
              <a:buAutoNum type="romanLcParenR"/>
            </a:pPr>
            <a:r>
              <a:rPr lang="en-US" sz="3200" dirty="0" smtClean="0">
                <a:solidFill>
                  <a:srgbClr val="000000"/>
                </a:solidFill>
                <a:latin typeface="More Sugar Thin"/>
                <a:ea typeface="More Sugar Thin"/>
                <a:cs typeface="More Sugar Thin"/>
                <a:sym typeface="More Sugar Thin"/>
              </a:rPr>
              <a:t> blackboards </a:t>
            </a:r>
            <a:r>
              <a:rPr lang="en-US" sz="3200" dirty="0">
                <a:solidFill>
                  <a:srgbClr val="000000"/>
                </a:solidFill>
                <a:latin typeface="More Sugar Thin"/>
                <a:ea typeface="More Sugar Thin"/>
                <a:cs typeface="More Sugar Thin"/>
                <a:sym typeface="More Sugar Thin"/>
              </a:rPr>
              <a:t>iv) maps v) charts and other learning materials. </a:t>
            </a:r>
            <a:endParaRPr lang="en-US" sz="3200" dirty="0">
              <a:solidFill>
                <a:srgbClr val="000000"/>
              </a:solidFill>
              <a:latin typeface="More Sugar Thin"/>
              <a:ea typeface="More Sugar Thin"/>
              <a:cs typeface="More Sugar Thin"/>
              <a:sym typeface="More Sugar Thin"/>
            </a:endParaRPr>
          </a:p>
          <a:p>
            <a:pPr marL="457200" indent="-457200">
              <a:lnSpc>
                <a:spcPts val="5950"/>
              </a:lnSpc>
              <a:spcBef>
                <a:spcPct val="0"/>
              </a:spcBef>
              <a:buFont typeface="Wingdings" pitchFamily="2" charset="2"/>
              <a:buChar char="Ø"/>
            </a:pPr>
            <a:endParaRPr lang="en-US" sz="3200" dirty="0" smtClean="0">
              <a:solidFill>
                <a:srgbClr val="000000"/>
              </a:solidFill>
              <a:latin typeface="More Sugar Thin"/>
              <a:ea typeface="More Sugar Thin"/>
              <a:cs typeface="More Sugar Thin"/>
              <a:sym typeface="More Sugar Thin"/>
            </a:endParaRPr>
          </a:p>
        </p:txBody>
      </p:sp>
      <p:sp>
        <p:nvSpPr>
          <p:cNvPr id="11" name="TextBox 11"/>
          <p:cNvSpPr txBox="1"/>
          <p:nvPr/>
        </p:nvSpPr>
        <p:spPr>
          <a:xfrm>
            <a:off x="3664503" y="1019175"/>
            <a:ext cx="10958995" cy="1013098"/>
          </a:xfrm>
          <a:prstGeom prst="rect">
            <a:avLst/>
          </a:prstGeom>
        </p:spPr>
        <p:txBody>
          <a:bodyPr lIns="0" tIns="0" rIns="0" bIns="0" rtlCol="0" anchor="t">
            <a:spAutoFit/>
          </a:bodyPr>
          <a:lstStyle/>
          <a:p>
            <a:pPr algn="ctr">
              <a:lnSpc>
                <a:spcPts val="7857"/>
              </a:lnSpc>
              <a:spcBef>
                <a:spcPct val="0"/>
              </a:spcBef>
            </a:pPr>
            <a:r>
              <a:rPr lang="en-US" sz="6548" dirty="0">
                <a:solidFill>
                  <a:srgbClr val="000000"/>
                </a:solidFill>
                <a:latin typeface="Gochi Hand"/>
                <a:ea typeface="Gochi Hand"/>
                <a:cs typeface="Gochi Hand"/>
                <a:sym typeface="Gochi Hand"/>
              </a:rPr>
              <a:t>	</a:t>
            </a:r>
            <a:r>
              <a:rPr lang="en-US" sz="6548" dirty="0" smtClean="0">
                <a:solidFill>
                  <a:srgbClr val="000000"/>
                </a:solidFill>
                <a:latin typeface="Gochi Hand"/>
                <a:ea typeface="Gochi Hand"/>
                <a:cs typeface="Gochi Hand"/>
                <a:sym typeface="Gochi Hand"/>
              </a:rPr>
              <a:t>FEATURES </a:t>
            </a:r>
            <a:endParaRPr lang="en-US" sz="6548" dirty="0">
              <a:solidFill>
                <a:srgbClr val="000000"/>
              </a:solidFill>
              <a:latin typeface="Gochi Hand"/>
              <a:ea typeface="Gochi Hand"/>
              <a:cs typeface="Gochi Hand"/>
              <a:sym typeface="Gochi Hand"/>
            </a:endParaRPr>
          </a:p>
        </p:txBody>
      </p:sp>
    </p:spTree>
    <p:extLst>
      <p:ext uri="{BB962C8B-B14F-4D97-AF65-F5344CB8AC3E}">
        <p14:creationId xmlns:p14="http://schemas.microsoft.com/office/powerpoint/2010/main" val="3017960297"/>
      </p:ext>
    </p:extLst>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rot="115554">
            <a:off x="7723998"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16076">
            <a:off x="3003866"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15554">
            <a:off x="7723998"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16076">
            <a:off x="3003866"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420592" y="8561322"/>
            <a:ext cx="6251768" cy="4114800"/>
          </a:xfrm>
          <a:custGeom>
            <a:avLst/>
            <a:gdLst/>
            <a:ahLst/>
            <a:cxnLst/>
            <a:rect l="l" t="t" r="r" b="b"/>
            <a:pathLst>
              <a:path w="6251768" h="4114800">
                <a:moveTo>
                  <a:pt x="0" y="0"/>
                </a:moveTo>
                <a:lnTo>
                  <a:pt x="6251768" y="0"/>
                </a:lnTo>
                <a:lnTo>
                  <a:pt x="625176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429519" y="4904750"/>
            <a:ext cx="15428961" cy="4590572"/>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29519" y="3467100"/>
            <a:ext cx="15715481" cy="5867400"/>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4623497" y="-2208504"/>
            <a:ext cx="5625325" cy="5676933"/>
          </a:xfrm>
          <a:custGeom>
            <a:avLst/>
            <a:gdLst/>
            <a:ahLst/>
            <a:cxnLst/>
            <a:rect l="l" t="t" r="r" b="b"/>
            <a:pathLst>
              <a:path w="5625325" h="5676933">
                <a:moveTo>
                  <a:pt x="0" y="0"/>
                </a:moveTo>
                <a:lnTo>
                  <a:pt x="5625325" y="0"/>
                </a:lnTo>
                <a:lnTo>
                  <a:pt x="5625325" y="5676933"/>
                </a:lnTo>
                <a:lnTo>
                  <a:pt x="0" y="567693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2085676" y="3314700"/>
            <a:ext cx="14116649" cy="4517712"/>
          </a:xfrm>
          <a:prstGeom prst="rect">
            <a:avLst/>
          </a:prstGeom>
        </p:spPr>
        <p:txBody>
          <a:bodyPr lIns="0" tIns="0" rIns="0" bIns="0" rtlCol="0" anchor="t">
            <a:spAutoFit/>
          </a:bodyPr>
          <a:lstStyle/>
          <a:p>
            <a:pPr>
              <a:lnSpc>
                <a:spcPts val="5950"/>
              </a:lnSpc>
              <a:spcBef>
                <a:spcPct val="0"/>
              </a:spcBef>
            </a:pPr>
            <a:r>
              <a:rPr lang="en-US" sz="3200" dirty="0">
                <a:solidFill>
                  <a:srgbClr val="000000"/>
                </a:solidFill>
                <a:latin typeface="More Sugar Thin"/>
                <a:ea typeface="More Sugar Thin"/>
                <a:cs typeface="More Sugar Thin"/>
                <a:sym typeface="More Sugar Thin"/>
              </a:rPr>
              <a:t>Primary education or elementary education often in primary school or elementary school is typically the first stage of compulsory education, coming between early childhood education and secondary education. It provides a common platform for students. It shall be ensured that free and compulsory education of satisfactory quality is provided to children up to 14 years of age before we enter 21th century.</a:t>
            </a:r>
            <a:endParaRPr lang="en-US" sz="3200" dirty="0" smtClean="0">
              <a:solidFill>
                <a:srgbClr val="000000"/>
              </a:solidFill>
              <a:latin typeface="More Sugar Thin"/>
              <a:ea typeface="More Sugar Thin"/>
              <a:cs typeface="More Sugar Thin"/>
              <a:sym typeface="More Sugar Thin"/>
            </a:endParaRPr>
          </a:p>
        </p:txBody>
      </p:sp>
      <p:sp>
        <p:nvSpPr>
          <p:cNvPr id="11" name="TextBox 11"/>
          <p:cNvSpPr txBox="1"/>
          <p:nvPr/>
        </p:nvSpPr>
        <p:spPr>
          <a:xfrm>
            <a:off x="3664503" y="1019175"/>
            <a:ext cx="10958995" cy="1013098"/>
          </a:xfrm>
          <a:prstGeom prst="rect">
            <a:avLst/>
          </a:prstGeom>
        </p:spPr>
        <p:txBody>
          <a:bodyPr lIns="0" tIns="0" rIns="0" bIns="0" rtlCol="0" anchor="t">
            <a:spAutoFit/>
          </a:bodyPr>
          <a:lstStyle/>
          <a:p>
            <a:pPr algn="ctr">
              <a:lnSpc>
                <a:spcPts val="7857"/>
              </a:lnSpc>
              <a:spcBef>
                <a:spcPct val="0"/>
              </a:spcBef>
            </a:pPr>
            <a:r>
              <a:rPr lang="en-US" sz="6548" dirty="0">
                <a:solidFill>
                  <a:srgbClr val="000000"/>
                </a:solidFill>
                <a:latin typeface="Gochi Hand"/>
                <a:ea typeface="Gochi Hand"/>
                <a:cs typeface="Gochi Hand"/>
                <a:sym typeface="Gochi Hand"/>
              </a:rPr>
              <a:t>	</a:t>
            </a:r>
            <a:r>
              <a:rPr lang="en-US" sz="6548" dirty="0" smtClean="0">
                <a:solidFill>
                  <a:srgbClr val="000000"/>
                </a:solidFill>
                <a:latin typeface="Gochi Hand"/>
                <a:ea typeface="Gochi Hand"/>
                <a:cs typeface="Gochi Hand"/>
                <a:sym typeface="Gochi Hand"/>
              </a:rPr>
              <a:t>Primary Education </a:t>
            </a:r>
            <a:endParaRPr lang="en-US" sz="6548" dirty="0">
              <a:solidFill>
                <a:srgbClr val="000000"/>
              </a:solidFill>
              <a:latin typeface="Gochi Hand"/>
              <a:ea typeface="Gochi Hand"/>
              <a:cs typeface="Gochi Hand"/>
              <a:sym typeface="Gochi Hand"/>
            </a:endParaRPr>
          </a:p>
        </p:txBody>
      </p:sp>
    </p:spTree>
    <p:extLst>
      <p:ext uri="{BB962C8B-B14F-4D97-AF65-F5344CB8AC3E}">
        <p14:creationId xmlns:p14="http://schemas.microsoft.com/office/powerpoint/2010/main" val="2931868615"/>
      </p:ext>
    </p:extLst>
  </p:cSld>
  <p:clrMapOvr>
    <a:masterClrMapping/>
  </p:clrMapOvr>
  <p:transition spd="med">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rot="115554">
            <a:off x="7723998"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16076">
            <a:off x="3003866"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15554">
            <a:off x="7723998"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16076">
            <a:off x="3003866"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420592" y="8561322"/>
            <a:ext cx="6251768" cy="4114800"/>
          </a:xfrm>
          <a:custGeom>
            <a:avLst/>
            <a:gdLst/>
            <a:ahLst/>
            <a:cxnLst/>
            <a:rect l="l" t="t" r="r" b="b"/>
            <a:pathLst>
              <a:path w="6251768" h="4114800">
                <a:moveTo>
                  <a:pt x="0" y="0"/>
                </a:moveTo>
                <a:lnTo>
                  <a:pt x="6251768" y="0"/>
                </a:lnTo>
                <a:lnTo>
                  <a:pt x="625176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429519" y="4904750"/>
            <a:ext cx="15428961" cy="4590572"/>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29519" y="3467100"/>
            <a:ext cx="15715481" cy="5867400"/>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4623497" y="-2208504"/>
            <a:ext cx="5625325" cy="5676933"/>
          </a:xfrm>
          <a:custGeom>
            <a:avLst/>
            <a:gdLst/>
            <a:ahLst/>
            <a:cxnLst/>
            <a:rect l="l" t="t" r="r" b="b"/>
            <a:pathLst>
              <a:path w="5625325" h="5676933">
                <a:moveTo>
                  <a:pt x="0" y="0"/>
                </a:moveTo>
                <a:lnTo>
                  <a:pt x="5625325" y="0"/>
                </a:lnTo>
                <a:lnTo>
                  <a:pt x="5625325" y="5676933"/>
                </a:lnTo>
                <a:lnTo>
                  <a:pt x="0" y="567693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2085674" y="4526665"/>
            <a:ext cx="14116649" cy="3748270"/>
          </a:xfrm>
          <a:prstGeom prst="rect">
            <a:avLst/>
          </a:prstGeom>
        </p:spPr>
        <p:txBody>
          <a:bodyPr lIns="0" tIns="0" rIns="0" bIns="0" rtlCol="0" anchor="t">
            <a:spAutoFit/>
          </a:bodyPr>
          <a:lstStyle/>
          <a:p>
            <a:pPr>
              <a:lnSpc>
                <a:spcPts val="5950"/>
              </a:lnSpc>
              <a:spcBef>
                <a:spcPct val="0"/>
              </a:spcBef>
            </a:pPr>
            <a:r>
              <a:rPr lang="en-US" sz="3200" dirty="0">
                <a:solidFill>
                  <a:srgbClr val="000000"/>
                </a:solidFill>
                <a:latin typeface="More Sugar Thin"/>
                <a:ea typeface="More Sugar Thin"/>
                <a:cs typeface="More Sugar Thin"/>
                <a:sym typeface="More Sugar Thin"/>
              </a:rPr>
              <a:t>It comprises of two years of lower secondary and two years of higher secondary education. The lower secondary level is for students aged 14 to 16 years. Admission requirement is the completion of upper primary school education. Special emphasis on backward areas, areas predominantly </a:t>
            </a:r>
            <a:r>
              <a:rPr lang="en-US" sz="3200" dirty="0" err="1">
                <a:solidFill>
                  <a:srgbClr val="000000"/>
                </a:solidFill>
                <a:latin typeface="More Sugar Thin"/>
                <a:ea typeface="More Sugar Thin"/>
                <a:cs typeface="More Sugar Thin"/>
                <a:sym typeface="More Sugar Thin"/>
              </a:rPr>
              <a:t>inhabitated</a:t>
            </a:r>
            <a:r>
              <a:rPr lang="en-US" sz="3200" dirty="0">
                <a:solidFill>
                  <a:srgbClr val="000000"/>
                </a:solidFill>
                <a:latin typeface="More Sugar Thin"/>
                <a:ea typeface="More Sugar Thin"/>
                <a:cs typeface="More Sugar Thin"/>
                <a:sym typeface="More Sugar Thin"/>
              </a:rPr>
              <a:t> by SC/ST and schooling facilities. for girls under this </a:t>
            </a:r>
            <a:r>
              <a:rPr lang="en-US" sz="3200" dirty="0" err="1">
                <a:solidFill>
                  <a:srgbClr val="000000"/>
                </a:solidFill>
                <a:latin typeface="More Sugar Thin"/>
                <a:ea typeface="More Sugar Thin"/>
                <a:cs typeface="More Sugar Thin"/>
                <a:sym typeface="More Sugar Thin"/>
              </a:rPr>
              <a:t>programme</a:t>
            </a:r>
            <a:r>
              <a:rPr lang="en-US" sz="3200" dirty="0">
                <a:solidFill>
                  <a:srgbClr val="000000"/>
                </a:solidFill>
                <a:latin typeface="More Sugar Thin"/>
                <a:ea typeface="More Sugar Thin"/>
                <a:cs typeface="More Sugar Thin"/>
                <a:sym typeface="More Sugar Thin"/>
              </a:rPr>
              <a:t>.</a:t>
            </a:r>
            <a:endParaRPr lang="en-US" sz="3200" dirty="0" smtClean="0">
              <a:solidFill>
                <a:srgbClr val="000000"/>
              </a:solidFill>
              <a:latin typeface="More Sugar Thin"/>
              <a:ea typeface="More Sugar Thin"/>
              <a:cs typeface="More Sugar Thin"/>
              <a:sym typeface="More Sugar Thin"/>
            </a:endParaRPr>
          </a:p>
        </p:txBody>
      </p:sp>
      <p:sp>
        <p:nvSpPr>
          <p:cNvPr id="11" name="TextBox 11"/>
          <p:cNvSpPr txBox="1"/>
          <p:nvPr/>
        </p:nvSpPr>
        <p:spPr>
          <a:xfrm>
            <a:off x="3664503" y="1019175"/>
            <a:ext cx="10958995" cy="1013098"/>
          </a:xfrm>
          <a:prstGeom prst="rect">
            <a:avLst/>
          </a:prstGeom>
        </p:spPr>
        <p:txBody>
          <a:bodyPr lIns="0" tIns="0" rIns="0" bIns="0" rtlCol="0" anchor="t">
            <a:spAutoFit/>
          </a:bodyPr>
          <a:lstStyle/>
          <a:p>
            <a:pPr algn="ctr">
              <a:lnSpc>
                <a:spcPts val="7857"/>
              </a:lnSpc>
              <a:spcBef>
                <a:spcPct val="0"/>
              </a:spcBef>
            </a:pPr>
            <a:r>
              <a:rPr lang="en-US" sz="6548" dirty="0">
                <a:solidFill>
                  <a:srgbClr val="000000"/>
                </a:solidFill>
                <a:latin typeface="Gochi Hand"/>
                <a:ea typeface="Gochi Hand"/>
                <a:cs typeface="Gochi Hand"/>
                <a:sym typeface="Gochi Hand"/>
              </a:rPr>
              <a:t>	</a:t>
            </a:r>
            <a:r>
              <a:rPr lang="en-US" sz="6548" dirty="0" smtClean="0">
                <a:solidFill>
                  <a:srgbClr val="000000"/>
                </a:solidFill>
                <a:latin typeface="Gochi Hand"/>
                <a:ea typeface="Gochi Hand"/>
                <a:cs typeface="Gochi Hand"/>
                <a:sym typeface="Gochi Hand"/>
              </a:rPr>
              <a:t>Secondary Education </a:t>
            </a:r>
            <a:endParaRPr lang="en-US" sz="6548" dirty="0">
              <a:solidFill>
                <a:srgbClr val="000000"/>
              </a:solidFill>
              <a:latin typeface="Gochi Hand"/>
              <a:ea typeface="Gochi Hand"/>
              <a:cs typeface="Gochi Hand"/>
              <a:sym typeface="Gochi Hand"/>
            </a:endParaRPr>
          </a:p>
        </p:txBody>
      </p:sp>
    </p:spTree>
    <p:extLst>
      <p:ext uri="{BB962C8B-B14F-4D97-AF65-F5344CB8AC3E}">
        <p14:creationId xmlns:p14="http://schemas.microsoft.com/office/powerpoint/2010/main" val="1545411799"/>
      </p:ext>
    </p:extLst>
  </p:cSld>
  <p:clrMapOvr>
    <a:masterClrMapping/>
  </p:clrMapOvr>
  <p:transition spd="med">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rot="115554">
            <a:off x="7723998"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16076">
            <a:off x="3003866"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15554">
            <a:off x="7723998" y="1752033"/>
            <a:ext cx="7315200" cy="1699579"/>
          </a:xfrm>
          <a:custGeom>
            <a:avLst/>
            <a:gdLst/>
            <a:ahLst/>
            <a:cxnLst/>
            <a:rect l="l" t="t" r="r" b="b"/>
            <a:pathLst>
              <a:path w="7315200" h="1699579">
                <a:moveTo>
                  <a:pt x="0" y="0"/>
                </a:moveTo>
                <a:lnTo>
                  <a:pt x="7315200" y="0"/>
                </a:lnTo>
                <a:lnTo>
                  <a:pt x="7315200" y="1699579"/>
                </a:lnTo>
                <a:lnTo>
                  <a:pt x="0" y="169957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16076">
            <a:off x="3003866" y="1752033"/>
            <a:ext cx="7315200" cy="1699579"/>
          </a:xfrm>
          <a:custGeom>
            <a:avLst/>
            <a:gdLst/>
            <a:ahLst/>
            <a:cxnLst/>
            <a:rect l="l" t="t" r="r" b="b"/>
            <a:pathLst>
              <a:path w="7315200" h="1699579">
                <a:moveTo>
                  <a:pt x="0" y="0"/>
                </a:moveTo>
                <a:lnTo>
                  <a:pt x="7315200" y="0"/>
                </a:lnTo>
                <a:lnTo>
                  <a:pt x="7315200" y="1699579"/>
                </a:lnTo>
                <a:lnTo>
                  <a:pt x="0" y="169957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438873" y="4076700"/>
            <a:ext cx="8926348" cy="2655852"/>
          </a:xfrm>
          <a:custGeom>
            <a:avLst/>
            <a:gdLst/>
            <a:ahLst/>
            <a:cxnLst/>
            <a:rect l="l" t="t" r="r" b="b"/>
            <a:pathLst>
              <a:path w="8926348" h="2655852">
                <a:moveTo>
                  <a:pt x="0" y="0"/>
                </a:moveTo>
                <a:lnTo>
                  <a:pt x="8926348" y="0"/>
                </a:lnTo>
                <a:lnTo>
                  <a:pt x="8926348" y="2655852"/>
                </a:lnTo>
                <a:lnTo>
                  <a:pt x="0" y="26558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458398" y="7698935"/>
            <a:ext cx="3753394" cy="3118729"/>
          </a:xfrm>
          <a:custGeom>
            <a:avLst/>
            <a:gdLst/>
            <a:ahLst/>
            <a:cxnLst/>
            <a:rect l="l" t="t" r="r" b="b"/>
            <a:pathLst>
              <a:path w="3753394" h="3118729">
                <a:moveTo>
                  <a:pt x="0" y="0"/>
                </a:moveTo>
                <a:lnTo>
                  <a:pt x="3753394" y="0"/>
                </a:lnTo>
                <a:lnTo>
                  <a:pt x="3753394" y="3118730"/>
                </a:lnTo>
                <a:lnTo>
                  <a:pt x="0" y="311873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38873" y="6098153"/>
            <a:ext cx="8926348" cy="2655852"/>
          </a:xfrm>
          <a:custGeom>
            <a:avLst/>
            <a:gdLst/>
            <a:ahLst/>
            <a:cxnLst/>
            <a:rect l="l" t="t" r="r" b="b"/>
            <a:pathLst>
              <a:path w="8926348" h="2655852">
                <a:moveTo>
                  <a:pt x="0" y="0"/>
                </a:moveTo>
                <a:lnTo>
                  <a:pt x="8926348" y="0"/>
                </a:lnTo>
                <a:lnTo>
                  <a:pt x="8926348" y="2655852"/>
                </a:lnTo>
                <a:lnTo>
                  <a:pt x="0" y="26558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1798626" y="4864761"/>
            <a:ext cx="5649743" cy="4355438"/>
          </a:xfrm>
          <a:custGeom>
            <a:avLst/>
            <a:gdLst/>
            <a:ahLst/>
            <a:cxnLst/>
            <a:rect l="l" t="t" r="r" b="b"/>
            <a:pathLst>
              <a:path w="5649743" h="4355438">
                <a:moveTo>
                  <a:pt x="0" y="0"/>
                </a:moveTo>
                <a:lnTo>
                  <a:pt x="5649742" y="0"/>
                </a:lnTo>
                <a:lnTo>
                  <a:pt x="5649742" y="4355438"/>
                </a:lnTo>
                <a:lnTo>
                  <a:pt x="0" y="435543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4107387" y="-1618602"/>
            <a:ext cx="5847907" cy="4114800"/>
          </a:xfrm>
          <a:custGeom>
            <a:avLst/>
            <a:gdLst/>
            <a:ahLst/>
            <a:cxnLst/>
            <a:rect l="l" t="t" r="r" b="b"/>
            <a:pathLst>
              <a:path w="5847907" h="4114800">
                <a:moveTo>
                  <a:pt x="0" y="0"/>
                </a:moveTo>
                <a:lnTo>
                  <a:pt x="5847907" y="0"/>
                </a:lnTo>
                <a:lnTo>
                  <a:pt x="5847907"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TextBox 11"/>
          <p:cNvSpPr txBox="1"/>
          <p:nvPr/>
        </p:nvSpPr>
        <p:spPr>
          <a:xfrm>
            <a:off x="3664503" y="1019175"/>
            <a:ext cx="10958995" cy="1013739"/>
          </a:xfrm>
          <a:prstGeom prst="rect">
            <a:avLst/>
          </a:prstGeom>
        </p:spPr>
        <p:txBody>
          <a:bodyPr lIns="0" tIns="0" rIns="0" bIns="0" rtlCol="0" anchor="t">
            <a:spAutoFit/>
          </a:bodyPr>
          <a:lstStyle/>
          <a:p>
            <a:pPr algn="ctr">
              <a:lnSpc>
                <a:spcPts val="7857"/>
              </a:lnSpc>
              <a:spcBef>
                <a:spcPct val="0"/>
              </a:spcBef>
            </a:pPr>
            <a:r>
              <a:rPr lang="en-US" sz="6600" dirty="0" err="1">
                <a:solidFill>
                  <a:srgbClr val="000000"/>
                </a:solidFill>
                <a:latin typeface="More Sugar Thin"/>
                <a:ea typeface="More Sugar Thin"/>
                <a:cs typeface="More Sugar Thin"/>
                <a:sym typeface="More Sugar Thin"/>
              </a:rPr>
              <a:t>Vocationalisation</a:t>
            </a:r>
            <a:endParaRPr lang="en-US" sz="6548" dirty="0">
              <a:solidFill>
                <a:srgbClr val="000000"/>
              </a:solidFill>
              <a:latin typeface="Gochi Hand"/>
              <a:ea typeface="Gochi Hand"/>
              <a:cs typeface="Gochi Hand"/>
              <a:sym typeface="Gochi Hand"/>
            </a:endParaRPr>
          </a:p>
        </p:txBody>
      </p:sp>
      <p:sp>
        <p:nvSpPr>
          <p:cNvPr id="12" name="TextBox 12"/>
          <p:cNvSpPr txBox="1"/>
          <p:nvPr/>
        </p:nvSpPr>
        <p:spPr>
          <a:xfrm>
            <a:off x="914400" y="4066833"/>
            <a:ext cx="10820400" cy="4962897"/>
          </a:xfrm>
          <a:prstGeom prst="rect">
            <a:avLst/>
          </a:prstGeom>
        </p:spPr>
        <p:txBody>
          <a:bodyPr wrap="square" lIns="0" tIns="0" rIns="0" bIns="0" rtlCol="0" anchor="t">
            <a:spAutoFit/>
          </a:bodyPr>
          <a:lstStyle/>
          <a:p>
            <a:pPr>
              <a:lnSpc>
                <a:spcPts val="4330"/>
              </a:lnSpc>
              <a:spcBef>
                <a:spcPct val="0"/>
              </a:spcBef>
            </a:pPr>
            <a:r>
              <a:rPr lang="en-US" sz="3608" b="1" dirty="0" err="1">
                <a:solidFill>
                  <a:srgbClr val="000000"/>
                </a:solidFill>
                <a:latin typeface="More Sugar Thin"/>
                <a:ea typeface="More Sugar Thin"/>
                <a:cs typeface="More Sugar Thin"/>
                <a:sym typeface="More Sugar Thin"/>
              </a:rPr>
              <a:t>Vocationalisation</a:t>
            </a:r>
            <a:r>
              <a:rPr lang="en-US" sz="3608" b="1" dirty="0">
                <a:solidFill>
                  <a:srgbClr val="000000"/>
                </a:solidFill>
                <a:latin typeface="More Sugar Thin"/>
                <a:ea typeface="More Sugar Thin"/>
                <a:cs typeface="More Sugar Thin"/>
                <a:sym typeface="More Sugar Thin"/>
              </a:rPr>
              <a:t> courses: </a:t>
            </a:r>
            <a:r>
              <a:rPr lang="en-US" sz="3608" dirty="0">
                <a:solidFill>
                  <a:srgbClr val="000000"/>
                </a:solidFill>
                <a:latin typeface="More Sugar Thin"/>
                <a:ea typeface="More Sugar Thin"/>
                <a:cs typeface="More Sugar Thin"/>
                <a:sym typeface="More Sugar Thin"/>
              </a:rPr>
              <a:t>meant to develop a healthy attitude amongst students towards work and life, to enhance individual employability to reduce the mismatch between the demand and supply of skilled manpower and to provide an alternative for those intending to pursue higher education without particular interest. Coverage: It is proposed that vocational courses cover 10 %</a:t>
            </a:r>
            <a:r>
              <a:rPr lang="en-US" sz="3608" dirty="0" smtClean="0">
                <a:solidFill>
                  <a:srgbClr val="000000"/>
                </a:solidFill>
                <a:latin typeface="More Sugar Thin"/>
                <a:ea typeface="More Sugar Thin"/>
                <a:cs typeface="More Sugar Thin"/>
                <a:sym typeface="More Sugar Thin"/>
              </a:rPr>
              <a:t> </a:t>
            </a:r>
            <a:r>
              <a:rPr lang="en-US" sz="3608" dirty="0">
                <a:solidFill>
                  <a:srgbClr val="000000"/>
                </a:solidFill>
                <a:latin typeface="More Sugar Thin"/>
                <a:ea typeface="More Sugar Thin"/>
                <a:cs typeface="More Sugar Thin"/>
                <a:sym typeface="More Sugar Thin"/>
              </a:rPr>
              <a:t>of higher secondary students by 1995 and 25% by 2000.</a:t>
            </a:r>
            <a:endParaRPr lang="en-US" sz="3608" dirty="0">
              <a:solidFill>
                <a:srgbClr val="000000"/>
              </a:solidFill>
              <a:latin typeface="More Sugar Thin"/>
              <a:ea typeface="More Sugar Thin"/>
              <a:cs typeface="More Sugar Thin"/>
              <a:sym typeface="More Sugar Thin"/>
            </a:endParaRPr>
          </a:p>
        </p:txBody>
      </p:sp>
    </p:spTree>
  </p:cSld>
  <p:clrMapOvr>
    <a:masterClrMapping/>
  </p:clrMapOvr>
  <p:transition spd="med">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rot="115554">
            <a:off x="7281805" y="1666103"/>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16076">
            <a:off x="3003866"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15554">
            <a:off x="7723998"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16076">
            <a:off x="3003866"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429519" y="4904750"/>
            <a:ext cx="15428961" cy="4590572"/>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429519" y="3770725"/>
            <a:ext cx="15428961" cy="4590572"/>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869518" y="8561322"/>
            <a:ext cx="6598076" cy="4114800"/>
          </a:xfrm>
          <a:custGeom>
            <a:avLst/>
            <a:gdLst/>
            <a:ahLst/>
            <a:cxnLst/>
            <a:rect l="l" t="t" r="r" b="b"/>
            <a:pathLst>
              <a:path w="6598076" h="4114800">
                <a:moveTo>
                  <a:pt x="0" y="0"/>
                </a:moveTo>
                <a:lnTo>
                  <a:pt x="6598075" y="0"/>
                </a:lnTo>
                <a:lnTo>
                  <a:pt x="6598075"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5148162" y="-1505664"/>
            <a:ext cx="4222276" cy="4114800"/>
          </a:xfrm>
          <a:custGeom>
            <a:avLst/>
            <a:gdLst/>
            <a:ahLst/>
            <a:cxnLst/>
            <a:rect l="l" t="t" r="r" b="b"/>
            <a:pathLst>
              <a:path w="4222276" h="4114800">
                <a:moveTo>
                  <a:pt x="0" y="0"/>
                </a:moveTo>
                <a:lnTo>
                  <a:pt x="4222276" y="0"/>
                </a:lnTo>
                <a:lnTo>
                  <a:pt x="4222276"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1975534" y="3023245"/>
            <a:ext cx="14116649" cy="6155531"/>
          </a:xfrm>
          <a:prstGeom prst="rect">
            <a:avLst/>
          </a:prstGeom>
        </p:spPr>
        <p:txBody>
          <a:bodyPr lIns="0" tIns="0" rIns="0" bIns="0" rtlCol="0" anchor="t">
            <a:spAutoFit/>
          </a:bodyPr>
          <a:lstStyle/>
          <a:p>
            <a:pPr algn="ctr">
              <a:lnSpc>
                <a:spcPts val="5950"/>
              </a:lnSpc>
              <a:spcBef>
                <a:spcPct val="0"/>
              </a:spcBef>
            </a:pPr>
            <a:r>
              <a:rPr lang="en-US" sz="2800" dirty="0">
                <a:solidFill>
                  <a:srgbClr val="000000"/>
                </a:solidFill>
                <a:latin typeface="More Sugar Thin"/>
                <a:ea typeface="More Sugar Thin"/>
                <a:cs typeface="More Sugar Thin"/>
                <a:sym typeface="More Sugar Thin"/>
              </a:rPr>
              <a:t>Higher education is the education beyond high school especially at </a:t>
            </a:r>
            <a:r>
              <a:rPr lang="en-US" sz="2800" dirty="0" smtClean="0">
                <a:solidFill>
                  <a:srgbClr val="000000"/>
                </a:solidFill>
                <a:latin typeface="More Sugar Thin"/>
                <a:ea typeface="More Sugar Thin"/>
                <a:cs typeface="More Sugar Thin"/>
                <a:sym typeface="More Sugar Thin"/>
              </a:rPr>
              <a:t>the </a:t>
            </a:r>
            <a:r>
              <a:rPr lang="en-US" sz="2800" dirty="0">
                <a:solidFill>
                  <a:srgbClr val="000000"/>
                </a:solidFill>
                <a:latin typeface="More Sugar Thin"/>
                <a:ea typeface="More Sugar Thin"/>
                <a:cs typeface="More Sugar Thin"/>
                <a:sym typeface="More Sugar Thin"/>
              </a:rPr>
              <a:t>college or university. It is the stage of learning that occurs at universities, academies, colleges, etc. At the end of a prescribed course of study, a degree, diploma, or certificate is awarded. Higher Education and Open Universities </a:t>
            </a:r>
            <a:r>
              <a:rPr lang="en-US" sz="2800" dirty="0" err="1">
                <a:solidFill>
                  <a:srgbClr val="000000"/>
                </a:solidFill>
                <a:latin typeface="More Sugar Thin"/>
                <a:ea typeface="More Sugar Thin"/>
                <a:cs typeface="More Sugar Thin"/>
                <a:sym typeface="More Sugar Thin"/>
              </a:rPr>
              <a:t>Thanayath</a:t>
            </a:r>
            <a:r>
              <a:rPr lang="en-US" sz="2800" dirty="0">
                <a:solidFill>
                  <a:srgbClr val="000000"/>
                </a:solidFill>
                <a:latin typeface="More Sugar Thin"/>
                <a:ea typeface="More Sugar Thin"/>
                <a:cs typeface="More Sugar Thin"/>
                <a:sym typeface="More Sugar Thin"/>
              </a:rPr>
              <a:t> Autonomous commission: The revised policy has recommended the setting up an autonomous to give boost and direction to higher education. Open university and distance learning: It is an instrument of democratizing education. The flexibility and innovativeness of the learning system are particularly suited to the diverse requirements of the citizens of our </a:t>
            </a:r>
            <a:r>
              <a:rPr lang="en-US" sz="2800" dirty="0" smtClean="0">
                <a:solidFill>
                  <a:srgbClr val="000000"/>
                </a:solidFill>
                <a:latin typeface="More Sugar Thin"/>
                <a:ea typeface="More Sugar Thin"/>
                <a:cs typeface="More Sugar Thin"/>
                <a:sym typeface="More Sugar Thin"/>
              </a:rPr>
              <a:t>country. </a:t>
            </a:r>
            <a:endParaRPr lang="en-US" sz="2800" dirty="0">
              <a:solidFill>
                <a:srgbClr val="000000"/>
              </a:solidFill>
              <a:latin typeface="More Sugar Thin"/>
              <a:ea typeface="More Sugar Thin"/>
              <a:cs typeface="More Sugar Thin"/>
              <a:sym typeface="More Sugar Thin"/>
            </a:endParaRPr>
          </a:p>
        </p:txBody>
      </p:sp>
      <p:sp>
        <p:nvSpPr>
          <p:cNvPr id="11" name="TextBox 11"/>
          <p:cNvSpPr txBox="1"/>
          <p:nvPr/>
        </p:nvSpPr>
        <p:spPr>
          <a:xfrm>
            <a:off x="3664503" y="1019175"/>
            <a:ext cx="10958995" cy="1013098"/>
          </a:xfrm>
          <a:prstGeom prst="rect">
            <a:avLst/>
          </a:prstGeom>
        </p:spPr>
        <p:txBody>
          <a:bodyPr lIns="0" tIns="0" rIns="0" bIns="0" rtlCol="0" anchor="t">
            <a:spAutoFit/>
          </a:bodyPr>
          <a:lstStyle/>
          <a:p>
            <a:pPr algn="ctr">
              <a:lnSpc>
                <a:spcPts val="7857"/>
              </a:lnSpc>
              <a:spcBef>
                <a:spcPct val="0"/>
              </a:spcBef>
            </a:pPr>
            <a:r>
              <a:rPr lang="en-US" sz="6548" dirty="0" smtClean="0">
                <a:solidFill>
                  <a:srgbClr val="000000"/>
                </a:solidFill>
                <a:latin typeface="Gochi Hand"/>
                <a:ea typeface="Gochi Hand"/>
                <a:cs typeface="Gochi Hand"/>
                <a:sym typeface="Gochi Hand"/>
              </a:rPr>
              <a:t>Higher Education </a:t>
            </a:r>
            <a:endParaRPr lang="en-US" sz="6548" dirty="0">
              <a:solidFill>
                <a:srgbClr val="000000"/>
              </a:solidFill>
              <a:latin typeface="Gochi Hand"/>
              <a:ea typeface="Gochi Hand"/>
              <a:cs typeface="Gochi Hand"/>
              <a:sym typeface="Gochi Hand"/>
            </a:endParaRPr>
          </a:p>
        </p:txBody>
      </p:sp>
    </p:spTree>
  </p:cSld>
  <p:clrMapOvr>
    <a:masterClrMapping/>
  </p:clrMapOvr>
  <p:transition spd="med">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a:off x="-1783962" y="6873724"/>
            <a:ext cx="5625325" cy="5676933"/>
          </a:xfrm>
          <a:custGeom>
            <a:avLst/>
            <a:gdLst/>
            <a:ahLst/>
            <a:cxnLst/>
            <a:rect l="l" t="t" r="r" b="b"/>
            <a:pathLst>
              <a:path w="5625325" h="5676933">
                <a:moveTo>
                  <a:pt x="0" y="0"/>
                </a:moveTo>
                <a:lnTo>
                  <a:pt x="5625324" y="0"/>
                </a:lnTo>
                <a:lnTo>
                  <a:pt x="5625324" y="5676933"/>
                </a:lnTo>
                <a:lnTo>
                  <a:pt x="0" y="567693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133600" y="3468429"/>
            <a:ext cx="14935199" cy="6243762"/>
          </a:xfrm>
          <a:custGeom>
            <a:avLst/>
            <a:gdLst/>
            <a:ahLst/>
            <a:cxnLst/>
            <a:rect l="l" t="t" r="r" b="b"/>
            <a:pathLst>
              <a:path w="5210703" h="6243762">
                <a:moveTo>
                  <a:pt x="0" y="0"/>
                </a:moveTo>
                <a:lnTo>
                  <a:pt x="5210703" y="0"/>
                </a:lnTo>
                <a:lnTo>
                  <a:pt x="5210703" y="6243762"/>
                </a:lnTo>
                <a:lnTo>
                  <a:pt x="0" y="6243762"/>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0560472">
            <a:off x="14528582" y="-1136731"/>
            <a:ext cx="5461436" cy="4526165"/>
          </a:xfrm>
          <a:custGeom>
            <a:avLst/>
            <a:gdLst/>
            <a:ahLst/>
            <a:cxnLst/>
            <a:rect l="l" t="t" r="r" b="b"/>
            <a:pathLst>
              <a:path w="5461436" h="4526165">
                <a:moveTo>
                  <a:pt x="0" y="0"/>
                </a:moveTo>
                <a:lnTo>
                  <a:pt x="5461436" y="0"/>
                </a:lnTo>
                <a:lnTo>
                  <a:pt x="5461436" y="4526165"/>
                </a:lnTo>
                <a:lnTo>
                  <a:pt x="0" y="452616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115554">
            <a:off x="7723998"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rot="216076">
            <a:off x="3003866"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rot="115554">
            <a:off x="7723998"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216076">
            <a:off x="3003866"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TextBox 12"/>
          <p:cNvSpPr txBox="1"/>
          <p:nvPr/>
        </p:nvSpPr>
        <p:spPr>
          <a:xfrm>
            <a:off x="2957711" y="4323312"/>
            <a:ext cx="12968089" cy="2205732"/>
          </a:xfrm>
          <a:prstGeom prst="rect">
            <a:avLst/>
          </a:prstGeom>
        </p:spPr>
        <p:txBody>
          <a:bodyPr wrap="square" lIns="0" tIns="0" rIns="0" bIns="0" rtlCol="0" anchor="t">
            <a:spAutoFit/>
          </a:bodyPr>
          <a:lstStyle/>
          <a:p>
            <a:pPr>
              <a:lnSpc>
                <a:spcPts val="4330"/>
              </a:lnSpc>
              <a:spcBef>
                <a:spcPct val="0"/>
              </a:spcBef>
            </a:pPr>
            <a:r>
              <a:rPr lang="en-US" sz="3608" dirty="0">
                <a:solidFill>
                  <a:srgbClr val="000000"/>
                </a:solidFill>
                <a:latin typeface="More Sugar Thin"/>
                <a:ea typeface="More Sugar Thin"/>
                <a:cs typeface="More Sugar Thin"/>
                <a:sym typeface="More Sugar Thin"/>
              </a:rPr>
              <a:t>The All India Council for Technical </a:t>
            </a:r>
            <a:r>
              <a:rPr lang="en-US" sz="3608" dirty="0" smtClean="0">
                <a:solidFill>
                  <a:srgbClr val="000000"/>
                </a:solidFill>
                <a:latin typeface="More Sugar Thin"/>
                <a:ea typeface="More Sugar Thin"/>
                <a:cs typeface="More Sugar Thin"/>
                <a:sym typeface="More Sugar Thin"/>
              </a:rPr>
              <a:t>Education (AICTE</a:t>
            </a:r>
            <a:r>
              <a:rPr lang="en-US" sz="3608" dirty="0">
                <a:solidFill>
                  <a:srgbClr val="000000"/>
                </a:solidFill>
                <a:latin typeface="More Sugar Thin"/>
                <a:ea typeface="More Sugar Thin"/>
                <a:cs typeface="More Sugar Thin"/>
                <a:sym typeface="More Sugar Thin"/>
              </a:rPr>
              <a:t>) responsible for coordinated development of technical education and maintenance of prescribed standards. </a:t>
            </a:r>
            <a:r>
              <a:rPr lang="en-US" sz="3608" dirty="0" smtClean="0">
                <a:solidFill>
                  <a:srgbClr val="000000"/>
                </a:solidFill>
                <a:latin typeface="More Sugar Thin"/>
                <a:ea typeface="More Sugar Thin"/>
                <a:cs typeface="More Sugar Thin"/>
                <a:sym typeface="More Sugar Thin"/>
              </a:rPr>
              <a:t>Emerging technologies are vital to national development. </a:t>
            </a:r>
            <a:endParaRPr lang="en-US" sz="3608" dirty="0">
              <a:solidFill>
                <a:srgbClr val="000000"/>
              </a:solidFill>
              <a:latin typeface="More Sugar Thin"/>
              <a:ea typeface="More Sugar Thin"/>
              <a:cs typeface="More Sugar Thin"/>
              <a:sym typeface="More Sugar Thin"/>
            </a:endParaRPr>
          </a:p>
        </p:txBody>
      </p:sp>
      <p:sp>
        <p:nvSpPr>
          <p:cNvPr id="13" name="TextBox 13"/>
          <p:cNvSpPr txBox="1"/>
          <p:nvPr/>
        </p:nvSpPr>
        <p:spPr>
          <a:xfrm>
            <a:off x="3664503" y="1019175"/>
            <a:ext cx="10958995" cy="2026196"/>
          </a:xfrm>
          <a:prstGeom prst="rect">
            <a:avLst/>
          </a:prstGeom>
        </p:spPr>
        <p:txBody>
          <a:bodyPr lIns="0" tIns="0" rIns="0" bIns="0" rtlCol="0" anchor="t">
            <a:spAutoFit/>
          </a:bodyPr>
          <a:lstStyle/>
          <a:p>
            <a:pPr algn="ctr">
              <a:lnSpc>
                <a:spcPts val="7857"/>
              </a:lnSpc>
              <a:spcBef>
                <a:spcPct val="0"/>
              </a:spcBef>
            </a:pPr>
            <a:r>
              <a:rPr lang="en-US" sz="6548" dirty="0" smtClean="0">
                <a:solidFill>
                  <a:srgbClr val="000000"/>
                </a:solidFill>
                <a:latin typeface="Gochi Hand"/>
                <a:ea typeface="Gochi Hand"/>
                <a:cs typeface="Gochi Hand"/>
                <a:sym typeface="Gochi Hand"/>
              </a:rPr>
              <a:t>Technical and Management Education </a:t>
            </a:r>
            <a:endParaRPr lang="en-US" sz="6548" dirty="0">
              <a:solidFill>
                <a:srgbClr val="000000"/>
              </a:solidFill>
              <a:latin typeface="Gochi Hand"/>
              <a:ea typeface="Gochi Hand"/>
              <a:cs typeface="Gochi Hand"/>
              <a:sym typeface="Gochi Hand"/>
            </a:endParaRPr>
          </a:p>
        </p:txBody>
      </p:sp>
    </p:spTree>
  </p:cSld>
  <p:clrMapOvr>
    <a:masterClrMapping/>
  </p:clrMapOvr>
  <p:transition spd="med">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rot="112889">
            <a:off x="1061673" y="1226095"/>
            <a:ext cx="9302699" cy="2161346"/>
          </a:xfrm>
          <a:custGeom>
            <a:avLst/>
            <a:gdLst/>
            <a:ahLst/>
            <a:cxnLst/>
            <a:rect l="l" t="t" r="r" b="b"/>
            <a:pathLst>
              <a:path w="9302699" h="2161346">
                <a:moveTo>
                  <a:pt x="0" y="0"/>
                </a:moveTo>
                <a:lnTo>
                  <a:pt x="9302699" y="0"/>
                </a:lnTo>
                <a:lnTo>
                  <a:pt x="9302699" y="2161346"/>
                </a:lnTo>
                <a:lnTo>
                  <a:pt x="0" y="21613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147">
            <a:off x="7936958" y="1290280"/>
            <a:ext cx="9302699" cy="2161346"/>
          </a:xfrm>
          <a:custGeom>
            <a:avLst/>
            <a:gdLst/>
            <a:ahLst/>
            <a:cxnLst/>
            <a:rect l="l" t="t" r="r" b="b"/>
            <a:pathLst>
              <a:path w="9302699" h="2161346">
                <a:moveTo>
                  <a:pt x="0" y="0"/>
                </a:moveTo>
                <a:lnTo>
                  <a:pt x="9302699" y="0"/>
                </a:lnTo>
                <a:lnTo>
                  <a:pt x="9302699" y="2161346"/>
                </a:lnTo>
                <a:lnTo>
                  <a:pt x="0" y="21613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0560472">
            <a:off x="15074748" y="-2047501"/>
            <a:ext cx="5461436" cy="4526165"/>
          </a:xfrm>
          <a:custGeom>
            <a:avLst/>
            <a:gdLst/>
            <a:ahLst/>
            <a:cxnLst/>
            <a:rect l="l" t="t" r="r" b="b"/>
            <a:pathLst>
              <a:path w="5461436" h="4526165">
                <a:moveTo>
                  <a:pt x="0" y="0"/>
                </a:moveTo>
                <a:lnTo>
                  <a:pt x="5461436" y="0"/>
                </a:lnTo>
                <a:lnTo>
                  <a:pt x="5461436" y="4526165"/>
                </a:lnTo>
                <a:lnTo>
                  <a:pt x="0" y="452616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15554">
            <a:off x="7731195" y="622880"/>
            <a:ext cx="9302699" cy="2161346"/>
          </a:xfrm>
          <a:custGeom>
            <a:avLst/>
            <a:gdLst/>
            <a:ahLst/>
            <a:cxnLst/>
            <a:rect l="l" t="t" r="r" b="b"/>
            <a:pathLst>
              <a:path w="9302699" h="2161346">
                <a:moveTo>
                  <a:pt x="0" y="0"/>
                </a:moveTo>
                <a:lnTo>
                  <a:pt x="9302700" y="0"/>
                </a:lnTo>
                <a:lnTo>
                  <a:pt x="9302700" y="2161346"/>
                </a:lnTo>
                <a:lnTo>
                  <a:pt x="0" y="21613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216076">
            <a:off x="1074855" y="73563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8141238" y="3946596"/>
            <a:ext cx="8926348" cy="2655852"/>
          </a:xfrm>
          <a:custGeom>
            <a:avLst/>
            <a:gdLst/>
            <a:ahLst/>
            <a:cxnLst/>
            <a:rect l="l" t="t" r="r" b="b"/>
            <a:pathLst>
              <a:path w="8926348" h="2655852">
                <a:moveTo>
                  <a:pt x="0" y="0"/>
                </a:moveTo>
                <a:lnTo>
                  <a:pt x="8926347" y="0"/>
                </a:lnTo>
                <a:lnTo>
                  <a:pt x="8926347" y="2655852"/>
                </a:lnTo>
                <a:lnTo>
                  <a:pt x="0" y="265585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192563" y="3946596"/>
            <a:ext cx="8926348" cy="2655852"/>
          </a:xfrm>
          <a:custGeom>
            <a:avLst/>
            <a:gdLst/>
            <a:ahLst/>
            <a:cxnLst/>
            <a:rect l="l" t="t" r="r" b="b"/>
            <a:pathLst>
              <a:path w="8926348" h="2655852">
                <a:moveTo>
                  <a:pt x="0" y="0"/>
                </a:moveTo>
                <a:lnTo>
                  <a:pt x="8926348" y="0"/>
                </a:lnTo>
                <a:lnTo>
                  <a:pt x="8926348" y="2655852"/>
                </a:lnTo>
                <a:lnTo>
                  <a:pt x="0" y="265585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604096" y="7688702"/>
            <a:ext cx="5672030" cy="4114800"/>
          </a:xfrm>
          <a:custGeom>
            <a:avLst/>
            <a:gdLst/>
            <a:ahLst/>
            <a:cxnLst/>
            <a:rect l="l" t="t" r="r" b="b"/>
            <a:pathLst>
              <a:path w="5672030" h="4114800">
                <a:moveTo>
                  <a:pt x="0" y="0"/>
                </a:moveTo>
                <a:lnTo>
                  <a:pt x="5672030" y="0"/>
                </a:lnTo>
                <a:lnTo>
                  <a:pt x="567203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1612961" y="1019175"/>
            <a:ext cx="14715181" cy="974626"/>
          </a:xfrm>
          <a:prstGeom prst="rect">
            <a:avLst/>
          </a:prstGeom>
        </p:spPr>
        <p:txBody>
          <a:bodyPr lIns="0" tIns="0" rIns="0" bIns="0" rtlCol="0" anchor="t">
            <a:spAutoFit/>
          </a:bodyPr>
          <a:lstStyle/>
          <a:p>
            <a:pPr algn="ctr">
              <a:lnSpc>
                <a:spcPts val="7580"/>
              </a:lnSpc>
            </a:pPr>
            <a:r>
              <a:rPr lang="en-US" sz="6317" dirty="0">
                <a:solidFill>
                  <a:srgbClr val="000000"/>
                </a:solidFill>
                <a:latin typeface="Gochi Hand"/>
                <a:ea typeface="Gochi Hand"/>
                <a:cs typeface="Gochi Hand"/>
                <a:sym typeface="Gochi Hand"/>
              </a:rPr>
              <a:t>Advantages of Indian Education System</a:t>
            </a:r>
            <a:endParaRPr lang="en-US" sz="6317" dirty="0">
              <a:solidFill>
                <a:srgbClr val="000000"/>
              </a:solidFill>
              <a:latin typeface="Gochi Hand"/>
              <a:ea typeface="Gochi Hand"/>
              <a:cs typeface="Gochi Hand"/>
              <a:sym typeface="Gochi Hand"/>
            </a:endParaRPr>
          </a:p>
        </p:txBody>
      </p:sp>
      <p:sp>
        <p:nvSpPr>
          <p:cNvPr id="12" name="Freeform 12"/>
          <p:cNvSpPr/>
          <p:nvPr/>
        </p:nvSpPr>
        <p:spPr>
          <a:xfrm>
            <a:off x="8141238" y="6602448"/>
            <a:ext cx="8926348" cy="2655852"/>
          </a:xfrm>
          <a:custGeom>
            <a:avLst/>
            <a:gdLst/>
            <a:ahLst/>
            <a:cxnLst/>
            <a:rect l="l" t="t" r="r" b="b"/>
            <a:pathLst>
              <a:path w="8926348" h="2655852">
                <a:moveTo>
                  <a:pt x="0" y="0"/>
                </a:moveTo>
                <a:lnTo>
                  <a:pt x="8926347" y="0"/>
                </a:lnTo>
                <a:lnTo>
                  <a:pt x="8926347" y="2655852"/>
                </a:lnTo>
                <a:lnTo>
                  <a:pt x="0" y="265585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a:off x="1192563" y="6602448"/>
            <a:ext cx="8926348" cy="2655852"/>
          </a:xfrm>
          <a:custGeom>
            <a:avLst/>
            <a:gdLst/>
            <a:ahLst/>
            <a:cxnLst/>
            <a:rect l="l" t="t" r="r" b="b"/>
            <a:pathLst>
              <a:path w="8926348" h="2655852">
                <a:moveTo>
                  <a:pt x="0" y="0"/>
                </a:moveTo>
                <a:lnTo>
                  <a:pt x="8926348" y="0"/>
                </a:lnTo>
                <a:lnTo>
                  <a:pt x="8926348" y="2655852"/>
                </a:lnTo>
                <a:lnTo>
                  <a:pt x="0" y="265585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5" name="TextBox 10"/>
          <p:cNvSpPr txBox="1"/>
          <p:nvPr/>
        </p:nvSpPr>
        <p:spPr>
          <a:xfrm>
            <a:off x="1912226" y="4533900"/>
            <a:ext cx="14116649" cy="3736600"/>
          </a:xfrm>
          <a:prstGeom prst="rect">
            <a:avLst/>
          </a:prstGeom>
        </p:spPr>
        <p:txBody>
          <a:bodyPr lIns="0" tIns="0" rIns="0" bIns="0" rtlCol="0" anchor="t">
            <a:spAutoFit/>
          </a:bodyPr>
          <a:lstStyle/>
          <a:p>
            <a:pPr algn="ctr">
              <a:lnSpc>
                <a:spcPts val="5950"/>
              </a:lnSpc>
              <a:spcBef>
                <a:spcPct val="0"/>
              </a:spcBef>
            </a:pPr>
            <a:r>
              <a:rPr lang="en-US" sz="2800" dirty="0">
                <a:solidFill>
                  <a:srgbClr val="000000"/>
                </a:solidFill>
                <a:latin typeface="More Sugar Thin"/>
                <a:ea typeface="More Sugar Thin"/>
                <a:cs typeface="More Sugar Thin"/>
                <a:sym typeface="More Sugar Thin"/>
              </a:rPr>
              <a:t>By comparing with other countries only in India every student has a basic knowledge about all the subjects. Only schools in India follow the regular attendance method, so that students, will gain basic knowledge about their daily </a:t>
            </a:r>
            <a:r>
              <a:rPr lang="en-US" sz="2800" dirty="0" smtClean="0">
                <a:solidFill>
                  <a:srgbClr val="000000"/>
                </a:solidFill>
                <a:latin typeface="More Sugar Thin"/>
                <a:ea typeface="More Sugar Thin"/>
                <a:cs typeface="More Sugar Thin"/>
                <a:sym typeface="More Sugar Thin"/>
              </a:rPr>
              <a:t>habitation </a:t>
            </a:r>
            <a:r>
              <a:rPr lang="en-US" sz="2800" dirty="0">
                <a:solidFill>
                  <a:srgbClr val="000000"/>
                </a:solidFill>
                <a:latin typeface="More Sugar Thin"/>
                <a:ea typeface="More Sugar Thin"/>
                <a:cs typeface="More Sugar Thin"/>
                <a:sym typeface="More Sugar Thin"/>
              </a:rPr>
              <a:t>and life needs. Students go through many edams in their learning years, it teaches them to </a:t>
            </a:r>
            <a:r>
              <a:rPr lang="en-US" sz="2800" dirty="0" err="1">
                <a:solidFill>
                  <a:srgbClr val="000000"/>
                </a:solidFill>
                <a:latin typeface="More Sugar Thin"/>
                <a:ea typeface="More Sugar Thin"/>
                <a:cs typeface="More Sugar Thin"/>
                <a:sym typeface="More Sugar Thin"/>
              </a:rPr>
              <a:t>analyse</a:t>
            </a:r>
            <a:r>
              <a:rPr lang="en-US" sz="2800" dirty="0">
                <a:solidFill>
                  <a:srgbClr val="000000"/>
                </a:solidFill>
                <a:latin typeface="More Sugar Thin"/>
                <a:ea typeface="More Sugar Thin"/>
                <a:cs typeface="More Sugar Thin"/>
                <a:sym typeface="More Sugar Thin"/>
              </a:rPr>
              <a:t> their </a:t>
            </a:r>
            <a:r>
              <a:rPr lang="en-US" sz="2800" dirty="0" smtClean="0">
                <a:solidFill>
                  <a:srgbClr val="000000"/>
                </a:solidFill>
                <a:latin typeface="More Sugar Thin"/>
                <a:ea typeface="More Sugar Thin"/>
                <a:cs typeface="More Sugar Thin"/>
                <a:sym typeface="More Sugar Thin"/>
              </a:rPr>
              <a:t>own </a:t>
            </a:r>
            <a:r>
              <a:rPr lang="en-US" sz="2800" dirty="0">
                <a:solidFill>
                  <a:srgbClr val="000000"/>
                </a:solidFill>
                <a:latin typeface="More Sugar Thin"/>
                <a:ea typeface="More Sugar Thin"/>
                <a:cs typeface="More Sugar Thin"/>
                <a:sym typeface="More Sugar Thin"/>
              </a:rPr>
              <a:t>strength and weakness consistently.</a:t>
            </a:r>
            <a:endParaRPr lang="en-US" sz="2800" dirty="0">
              <a:solidFill>
                <a:srgbClr val="000000"/>
              </a:solidFill>
              <a:latin typeface="More Sugar Thin"/>
              <a:ea typeface="More Sugar Thin"/>
              <a:cs typeface="More Sugar Thin"/>
              <a:sym typeface="More Sugar Thin"/>
            </a:endParaRPr>
          </a:p>
        </p:txBody>
      </p:sp>
    </p:spTree>
  </p:cSld>
  <p:clrMapOvr>
    <a:masterClrMapping/>
  </p:clrMapOvr>
  <p:transition spd="med">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rot="115554">
            <a:off x="7723998"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16076">
            <a:off x="3003866"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15554">
            <a:off x="7723998"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16076">
            <a:off x="3003866"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807271" y="7437922"/>
            <a:ext cx="4222276" cy="4114800"/>
          </a:xfrm>
          <a:custGeom>
            <a:avLst/>
            <a:gdLst/>
            <a:ahLst/>
            <a:cxnLst/>
            <a:rect l="l" t="t" r="r" b="b"/>
            <a:pathLst>
              <a:path w="4222276" h="4114800">
                <a:moveTo>
                  <a:pt x="0" y="0"/>
                </a:moveTo>
                <a:lnTo>
                  <a:pt x="4222276" y="0"/>
                </a:lnTo>
                <a:lnTo>
                  <a:pt x="4222276"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429519" y="4904750"/>
            <a:ext cx="15428961" cy="4590572"/>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29519" y="3770725"/>
            <a:ext cx="15428961" cy="4590572"/>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3559443" y="-1618602"/>
            <a:ext cx="6598076" cy="4114800"/>
          </a:xfrm>
          <a:custGeom>
            <a:avLst/>
            <a:gdLst/>
            <a:ahLst/>
            <a:cxnLst/>
            <a:rect l="l" t="t" r="r" b="b"/>
            <a:pathLst>
              <a:path w="6598076" h="4114800">
                <a:moveTo>
                  <a:pt x="0" y="0"/>
                </a:moveTo>
                <a:lnTo>
                  <a:pt x="6598075" y="0"/>
                </a:lnTo>
                <a:lnTo>
                  <a:pt x="6598075"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2085676" y="4272906"/>
            <a:ext cx="14116649" cy="4569008"/>
          </a:xfrm>
          <a:prstGeom prst="rect">
            <a:avLst/>
          </a:prstGeom>
        </p:spPr>
        <p:txBody>
          <a:bodyPr lIns="0" tIns="0" rIns="0" bIns="0" rtlCol="0" anchor="t">
            <a:spAutoFit/>
          </a:bodyPr>
          <a:lstStyle/>
          <a:p>
            <a:pPr algn="ctr">
              <a:lnSpc>
                <a:spcPts val="5950"/>
              </a:lnSpc>
              <a:spcBef>
                <a:spcPct val="0"/>
              </a:spcBef>
            </a:pPr>
            <a:r>
              <a:rPr lang="en-US" sz="4958" dirty="0">
                <a:solidFill>
                  <a:srgbClr val="000000"/>
                </a:solidFill>
                <a:latin typeface="More Sugar Thin"/>
                <a:ea typeface="More Sugar Thin"/>
                <a:cs typeface="More Sugar Thin"/>
                <a:sym typeface="More Sugar Thin"/>
              </a:rPr>
              <a:t>Now a day's lot's of positive changes are happening in the education system of </a:t>
            </a:r>
            <a:r>
              <a:rPr lang="en-US" sz="4958" dirty="0" smtClean="0">
                <a:solidFill>
                  <a:srgbClr val="000000"/>
                </a:solidFill>
                <a:latin typeface="More Sugar Thin"/>
                <a:ea typeface="More Sugar Thin"/>
                <a:cs typeface="More Sugar Thin"/>
                <a:sym typeface="More Sugar Thin"/>
              </a:rPr>
              <a:t>India.</a:t>
            </a:r>
          </a:p>
          <a:p>
            <a:pPr algn="ctr">
              <a:lnSpc>
                <a:spcPts val="5950"/>
              </a:lnSpc>
              <a:spcBef>
                <a:spcPct val="0"/>
              </a:spcBef>
            </a:pPr>
            <a:r>
              <a:rPr lang="en-US" sz="4958" dirty="0" smtClean="0">
                <a:solidFill>
                  <a:srgbClr val="000000"/>
                </a:solidFill>
                <a:latin typeface="More Sugar Thin"/>
                <a:ea typeface="More Sugar Thin"/>
                <a:cs typeface="More Sugar Thin"/>
                <a:sym typeface="More Sugar Thin"/>
              </a:rPr>
              <a:t>There </a:t>
            </a:r>
            <a:r>
              <a:rPr lang="en-US" sz="4958" dirty="0">
                <a:solidFill>
                  <a:srgbClr val="000000"/>
                </a:solidFill>
                <a:latin typeface="More Sugar Thin"/>
                <a:ea typeface="More Sugar Thin"/>
                <a:cs typeface="More Sugar Thin"/>
                <a:sym typeface="More Sugar Thin"/>
              </a:rPr>
              <a:t>is a definite need of revolutionary changes in the India education </a:t>
            </a:r>
            <a:r>
              <a:rPr lang="en-US" sz="4958" dirty="0" smtClean="0">
                <a:solidFill>
                  <a:srgbClr val="000000"/>
                </a:solidFill>
                <a:latin typeface="More Sugar Thin"/>
                <a:ea typeface="More Sugar Thin"/>
                <a:cs typeface="More Sugar Thin"/>
                <a:sym typeface="More Sugar Thin"/>
              </a:rPr>
              <a:t>system with </a:t>
            </a:r>
            <a:r>
              <a:rPr lang="en-US" sz="4958" dirty="0">
                <a:solidFill>
                  <a:srgbClr val="000000"/>
                </a:solidFill>
                <a:latin typeface="More Sugar Thin"/>
                <a:ea typeface="More Sugar Thin"/>
                <a:cs typeface="More Sugar Thin"/>
                <a:sym typeface="More Sugar Thin"/>
              </a:rPr>
              <a:t>the effective learning system, India can successfully utilize its vast human resources</a:t>
            </a:r>
            <a:endParaRPr lang="en-US" sz="4958" dirty="0">
              <a:solidFill>
                <a:srgbClr val="000000"/>
              </a:solidFill>
              <a:latin typeface="More Sugar Thin"/>
              <a:ea typeface="More Sugar Thin"/>
              <a:cs typeface="More Sugar Thin"/>
              <a:sym typeface="More Sugar Thin"/>
            </a:endParaRPr>
          </a:p>
        </p:txBody>
      </p:sp>
      <p:sp>
        <p:nvSpPr>
          <p:cNvPr id="11" name="TextBox 11"/>
          <p:cNvSpPr txBox="1"/>
          <p:nvPr/>
        </p:nvSpPr>
        <p:spPr>
          <a:xfrm>
            <a:off x="3664503" y="1019175"/>
            <a:ext cx="10958995" cy="1013098"/>
          </a:xfrm>
          <a:prstGeom prst="rect">
            <a:avLst/>
          </a:prstGeom>
        </p:spPr>
        <p:txBody>
          <a:bodyPr lIns="0" tIns="0" rIns="0" bIns="0" rtlCol="0" anchor="t">
            <a:spAutoFit/>
          </a:bodyPr>
          <a:lstStyle/>
          <a:p>
            <a:pPr algn="ctr">
              <a:lnSpc>
                <a:spcPts val="7857"/>
              </a:lnSpc>
              <a:spcBef>
                <a:spcPct val="0"/>
              </a:spcBef>
            </a:pPr>
            <a:r>
              <a:rPr lang="en-US" sz="6548" dirty="0" smtClean="0">
                <a:solidFill>
                  <a:srgbClr val="000000"/>
                </a:solidFill>
                <a:latin typeface="Gochi Hand"/>
                <a:ea typeface="Gochi Hand"/>
                <a:cs typeface="Gochi Hand"/>
                <a:sym typeface="Gochi Hand"/>
              </a:rPr>
              <a:t>Co</a:t>
            </a:r>
            <a:r>
              <a:rPr lang="en-US" sz="6548" dirty="0" smtClean="0">
                <a:solidFill>
                  <a:srgbClr val="000000"/>
                </a:solidFill>
                <a:latin typeface="Gochi Hand"/>
                <a:ea typeface="Gochi Hand"/>
                <a:cs typeface="Gochi Hand"/>
                <a:sym typeface="Gochi Hand"/>
              </a:rPr>
              <a:t>nclusion </a:t>
            </a:r>
            <a:endParaRPr lang="en-US" sz="6548" dirty="0">
              <a:solidFill>
                <a:srgbClr val="000000"/>
              </a:solidFill>
              <a:latin typeface="Gochi Hand"/>
              <a:ea typeface="Gochi Hand"/>
              <a:cs typeface="Gochi Hand"/>
              <a:sym typeface="Gochi Hand"/>
            </a:endParaRPr>
          </a:p>
        </p:txBody>
      </p:sp>
    </p:spTree>
  </p:cSld>
  <p:clrMapOvr>
    <a:masterClrMapping/>
  </p:clrMapOvr>
  <p:transition spd="med">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a:off x="-3219559" y="-2523922"/>
            <a:ext cx="7919153" cy="7040847"/>
          </a:xfrm>
          <a:custGeom>
            <a:avLst/>
            <a:gdLst/>
            <a:ahLst/>
            <a:cxnLst/>
            <a:rect l="l" t="t" r="r" b="b"/>
            <a:pathLst>
              <a:path w="7919153" h="7040847">
                <a:moveTo>
                  <a:pt x="0" y="0"/>
                </a:moveTo>
                <a:lnTo>
                  <a:pt x="7919153" y="0"/>
                </a:lnTo>
                <a:lnTo>
                  <a:pt x="7919153" y="7040847"/>
                </a:lnTo>
                <a:lnTo>
                  <a:pt x="0" y="704084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671518">
            <a:off x="13696864" y="6704017"/>
            <a:ext cx="5817299" cy="6172200"/>
          </a:xfrm>
          <a:custGeom>
            <a:avLst/>
            <a:gdLst/>
            <a:ahLst/>
            <a:cxnLst/>
            <a:rect l="l" t="t" r="r" b="b"/>
            <a:pathLst>
              <a:path w="5817299" h="6172200">
                <a:moveTo>
                  <a:pt x="0" y="0"/>
                </a:moveTo>
                <a:lnTo>
                  <a:pt x="5817299" y="0"/>
                </a:lnTo>
                <a:lnTo>
                  <a:pt x="5817299" y="6172200"/>
                </a:lnTo>
                <a:lnTo>
                  <a:pt x="0" y="61722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4466841">
            <a:off x="14751582" y="-2885237"/>
            <a:ext cx="6577162" cy="7043814"/>
          </a:xfrm>
          <a:custGeom>
            <a:avLst/>
            <a:gdLst/>
            <a:ahLst/>
            <a:cxnLst/>
            <a:rect l="l" t="t" r="r" b="b"/>
            <a:pathLst>
              <a:path w="6577162" h="7043814">
                <a:moveTo>
                  <a:pt x="0" y="0"/>
                </a:moveTo>
                <a:lnTo>
                  <a:pt x="6577162" y="0"/>
                </a:lnTo>
                <a:lnTo>
                  <a:pt x="6577162" y="7043814"/>
                </a:lnTo>
                <a:lnTo>
                  <a:pt x="0" y="70438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969223" y="7515513"/>
            <a:ext cx="4716103" cy="4114800"/>
          </a:xfrm>
          <a:custGeom>
            <a:avLst/>
            <a:gdLst/>
            <a:ahLst/>
            <a:cxnLst/>
            <a:rect l="l" t="t" r="r" b="b"/>
            <a:pathLst>
              <a:path w="4716103" h="4114800">
                <a:moveTo>
                  <a:pt x="0" y="0"/>
                </a:moveTo>
                <a:lnTo>
                  <a:pt x="4716103" y="0"/>
                </a:lnTo>
                <a:lnTo>
                  <a:pt x="4716103"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359966">
            <a:off x="13503320" y="7200810"/>
            <a:ext cx="4114980" cy="4114980"/>
          </a:xfrm>
          <a:custGeom>
            <a:avLst/>
            <a:gdLst/>
            <a:ahLst/>
            <a:cxnLst/>
            <a:rect l="l" t="t" r="r" b="b"/>
            <a:pathLst>
              <a:path w="4114980" h="4114980">
                <a:moveTo>
                  <a:pt x="0" y="0"/>
                </a:moveTo>
                <a:lnTo>
                  <a:pt x="4114980" y="0"/>
                </a:lnTo>
                <a:lnTo>
                  <a:pt x="4114980" y="4114980"/>
                </a:lnTo>
                <a:lnTo>
                  <a:pt x="0" y="411498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rot="5530797">
            <a:off x="-233225" y="87621"/>
            <a:ext cx="3879540" cy="3215169"/>
          </a:xfrm>
          <a:custGeom>
            <a:avLst/>
            <a:gdLst/>
            <a:ahLst/>
            <a:cxnLst/>
            <a:rect l="l" t="t" r="r" b="b"/>
            <a:pathLst>
              <a:path w="3879540" h="3215169">
                <a:moveTo>
                  <a:pt x="0" y="0"/>
                </a:moveTo>
                <a:lnTo>
                  <a:pt x="3879540" y="0"/>
                </a:lnTo>
                <a:lnTo>
                  <a:pt x="3879540" y="3215169"/>
                </a:lnTo>
                <a:lnTo>
                  <a:pt x="0" y="321516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4445216" y="4487856"/>
            <a:ext cx="9397569" cy="1311289"/>
          </a:xfrm>
          <a:custGeom>
            <a:avLst/>
            <a:gdLst/>
            <a:ahLst/>
            <a:cxnLst/>
            <a:rect l="l" t="t" r="r" b="b"/>
            <a:pathLst>
              <a:path w="9397569" h="1311289">
                <a:moveTo>
                  <a:pt x="0" y="0"/>
                </a:moveTo>
                <a:lnTo>
                  <a:pt x="9397568" y="0"/>
                </a:lnTo>
                <a:lnTo>
                  <a:pt x="9397568" y="1311288"/>
                </a:lnTo>
                <a:lnTo>
                  <a:pt x="0" y="131128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a:off x="15962410" y="5143500"/>
            <a:ext cx="1417584" cy="856328"/>
          </a:xfrm>
          <a:custGeom>
            <a:avLst/>
            <a:gdLst/>
            <a:ahLst/>
            <a:cxnLst/>
            <a:rect l="l" t="t" r="r" b="b"/>
            <a:pathLst>
              <a:path w="1417584" h="856328">
                <a:moveTo>
                  <a:pt x="0" y="0"/>
                </a:moveTo>
                <a:lnTo>
                  <a:pt x="1417584" y="0"/>
                </a:lnTo>
                <a:lnTo>
                  <a:pt x="1417584" y="856328"/>
                </a:lnTo>
                <a:lnTo>
                  <a:pt x="0" y="856328"/>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a:off x="239601" y="5091391"/>
            <a:ext cx="1839624" cy="1102454"/>
          </a:xfrm>
          <a:custGeom>
            <a:avLst/>
            <a:gdLst/>
            <a:ahLst/>
            <a:cxnLst/>
            <a:rect l="l" t="t" r="r" b="b"/>
            <a:pathLst>
              <a:path w="1839624" h="1102454">
                <a:moveTo>
                  <a:pt x="0" y="0"/>
                </a:moveTo>
                <a:lnTo>
                  <a:pt x="1839624" y="0"/>
                </a:lnTo>
                <a:lnTo>
                  <a:pt x="1839624" y="1102454"/>
                </a:lnTo>
                <a:lnTo>
                  <a:pt x="0" y="110245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a:off x="740017" y="8368775"/>
            <a:ext cx="4431655" cy="3642015"/>
          </a:xfrm>
          <a:custGeom>
            <a:avLst/>
            <a:gdLst/>
            <a:ahLst/>
            <a:cxnLst/>
            <a:rect l="l" t="t" r="r" b="b"/>
            <a:pathLst>
              <a:path w="4431655" h="3642015">
                <a:moveTo>
                  <a:pt x="0" y="0"/>
                </a:moveTo>
                <a:lnTo>
                  <a:pt x="4431655" y="0"/>
                </a:lnTo>
                <a:lnTo>
                  <a:pt x="4431655" y="3642015"/>
                </a:lnTo>
                <a:lnTo>
                  <a:pt x="0" y="3642015"/>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a:off x="11299836" y="-936949"/>
            <a:ext cx="4662574" cy="3147237"/>
          </a:xfrm>
          <a:custGeom>
            <a:avLst/>
            <a:gdLst/>
            <a:ahLst/>
            <a:cxnLst/>
            <a:rect l="l" t="t" r="r" b="b"/>
            <a:pathLst>
              <a:path w="4662574" h="3147237">
                <a:moveTo>
                  <a:pt x="0" y="0"/>
                </a:moveTo>
                <a:lnTo>
                  <a:pt x="4662574" y="0"/>
                </a:lnTo>
                <a:lnTo>
                  <a:pt x="4662574" y="3147237"/>
                </a:lnTo>
                <a:lnTo>
                  <a:pt x="0" y="3147237"/>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3" name="Freeform 13"/>
          <p:cNvSpPr/>
          <p:nvPr/>
        </p:nvSpPr>
        <p:spPr>
          <a:xfrm>
            <a:off x="7952653" y="636670"/>
            <a:ext cx="1191347" cy="719664"/>
          </a:xfrm>
          <a:custGeom>
            <a:avLst/>
            <a:gdLst/>
            <a:ahLst/>
            <a:cxnLst/>
            <a:rect l="l" t="t" r="r" b="b"/>
            <a:pathLst>
              <a:path w="1191347" h="719664">
                <a:moveTo>
                  <a:pt x="0" y="0"/>
                </a:moveTo>
                <a:lnTo>
                  <a:pt x="1191347" y="0"/>
                </a:lnTo>
                <a:lnTo>
                  <a:pt x="1191347" y="719664"/>
                </a:lnTo>
                <a:lnTo>
                  <a:pt x="0" y="719664"/>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4" name="Freeform 14"/>
          <p:cNvSpPr/>
          <p:nvPr/>
        </p:nvSpPr>
        <p:spPr>
          <a:xfrm>
            <a:off x="7952653" y="8519412"/>
            <a:ext cx="1964153" cy="1053500"/>
          </a:xfrm>
          <a:custGeom>
            <a:avLst/>
            <a:gdLst/>
            <a:ahLst/>
            <a:cxnLst/>
            <a:rect l="l" t="t" r="r" b="b"/>
            <a:pathLst>
              <a:path w="1964153" h="1053500">
                <a:moveTo>
                  <a:pt x="0" y="0"/>
                </a:moveTo>
                <a:lnTo>
                  <a:pt x="1964153" y="0"/>
                </a:lnTo>
                <a:lnTo>
                  <a:pt x="1964153" y="1053501"/>
                </a:lnTo>
                <a:lnTo>
                  <a:pt x="0" y="1053501"/>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5" name="TextBox 15"/>
          <p:cNvSpPr txBox="1"/>
          <p:nvPr/>
        </p:nvSpPr>
        <p:spPr>
          <a:xfrm>
            <a:off x="6742288" y="4739619"/>
            <a:ext cx="4803425" cy="1000059"/>
          </a:xfrm>
          <a:prstGeom prst="rect">
            <a:avLst/>
          </a:prstGeom>
        </p:spPr>
        <p:txBody>
          <a:bodyPr lIns="0" tIns="0" rIns="0" bIns="0" rtlCol="0" anchor="t">
            <a:spAutoFit/>
          </a:bodyPr>
          <a:lstStyle/>
          <a:p>
            <a:pPr algn="ctr">
              <a:lnSpc>
                <a:spcPts val="7857"/>
              </a:lnSpc>
            </a:pPr>
            <a:r>
              <a:rPr lang="en-US" sz="6548">
                <a:solidFill>
                  <a:srgbClr val="6C089B"/>
                </a:solidFill>
                <a:latin typeface="Gochi Hand"/>
                <a:ea typeface="Gochi Hand"/>
                <a:cs typeface="Gochi Hand"/>
                <a:sym typeface="Gochi Hand"/>
              </a:rPr>
              <a:t>THANK YOU</a:t>
            </a:r>
          </a:p>
        </p:txBody>
      </p:sp>
    </p:spTree>
  </p:cSld>
  <p:clrMapOvr>
    <a:masterClrMapping/>
  </p:clrMapOvr>
  <p:transition spd="med">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rot="115554">
            <a:off x="7723998"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16076">
            <a:off x="3003866"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429519" y="4464854"/>
            <a:ext cx="15428961" cy="4590572"/>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flipV="1">
            <a:off x="-653734" y="8650407"/>
            <a:ext cx="7315200" cy="2394065"/>
          </a:xfrm>
          <a:custGeom>
            <a:avLst/>
            <a:gdLst/>
            <a:ahLst/>
            <a:cxnLst/>
            <a:rect l="l" t="t" r="r" b="b"/>
            <a:pathLst>
              <a:path w="7315200" h="2394065">
                <a:moveTo>
                  <a:pt x="0" y="2394066"/>
                </a:moveTo>
                <a:lnTo>
                  <a:pt x="7315200" y="2394066"/>
                </a:lnTo>
                <a:lnTo>
                  <a:pt x="7315200" y="0"/>
                </a:lnTo>
                <a:lnTo>
                  <a:pt x="0" y="0"/>
                </a:lnTo>
                <a:lnTo>
                  <a:pt x="0" y="2394066"/>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429519" y="3039535"/>
            <a:ext cx="15428961" cy="4590572"/>
          </a:xfrm>
          <a:custGeom>
            <a:avLst/>
            <a:gdLst/>
            <a:ahLst/>
            <a:cxnLst/>
            <a:rect l="l" t="t" r="r" b="b"/>
            <a:pathLst>
              <a:path w="15428961" h="4590572">
                <a:moveTo>
                  <a:pt x="0" y="0"/>
                </a:moveTo>
                <a:lnTo>
                  <a:pt x="15428962" y="0"/>
                </a:lnTo>
                <a:lnTo>
                  <a:pt x="15428962" y="4590571"/>
                </a:lnTo>
                <a:lnTo>
                  <a:pt x="0" y="45905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8782645">
            <a:off x="15348479" y="1841"/>
            <a:ext cx="4952166" cy="4114800"/>
          </a:xfrm>
          <a:custGeom>
            <a:avLst/>
            <a:gdLst/>
            <a:ahLst/>
            <a:cxnLst/>
            <a:rect l="l" t="t" r="r" b="b"/>
            <a:pathLst>
              <a:path w="4952166" h="4114800">
                <a:moveTo>
                  <a:pt x="0" y="0"/>
                </a:moveTo>
                <a:lnTo>
                  <a:pt x="4952167" y="0"/>
                </a:lnTo>
                <a:lnTo>
                  <a:pt x="4952167"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2085676" y="2933700"/>
            <a:ext cx="14116649" cy="6924973"/>
          </a:xfrm>
          <a:prstGeom prst="rect">
            <a:avLst/>
          </a:prstGeom>
        </p:spPr>
        <p:txBody>
          <a:bodyPr lIns="0" tIns="0" rIns="0" bIns="0" rtlCol="0" anchor="t">
            <a:spAutoFit/>
          </a:bodyPr>
          <a:lstStyle/>
          <a:p>
            <a:pPr algn="ctr">
              <a:lnSpc>
                <a:spcPts val="5950"/>
              </a:lnSpc>
              <a:spcBef>
                <a:spcPct val="0"/>
              </a:spcBef>
            </a:pPr>
            <a:r>
              <a:rPr lang="en-US" sz="2800" dirty="0">
                <a:solidFill>
                  <a:srgbClr val="000000"/>
                </a:solidFill>
                <a:latin typeface="More Sugar Thin"/>
                <a:ea typeface="More Sugar Thin"/>
                <a:cs typeface="More Sugar Thin"/>
                <a:sym typeface="More Sugar Thin"/>
              </a:rPr>
              <a:t>When National Policy on Education </a:t>
            </a:r>
            <a:r>
              <a:rPr lang="en-US" sz="2800" dirty="0" smtClean="0">
                <a:solidFill>
                  <a:srgbClr val="000000"/>
                </a:solidFill>
                <a:latin typeface="More Sugar Thin"/>
                <a:ea typeface="More Sugar Thin"/>
                <a:cs typeface="More Sugar Thin"/>
                <a:sym typeface="More Sugar Thin"/>
              </a:rPr>
              <a:t>1986 </a:t>
            </a:r>
            <a:r>
              <a:rPr lang="en-US" sz="2800" dirty="0">
                <a:solidFill>
                  <a:srgbClr val="000000"/>
                </a:solidFill>
                <a:latin typeface="More Sugar Thin"/>
                <a:ea typeface="More Sugar Thin"/>
                <a:cs typeface="More Sugar Thin"/>
                <a:sym typeface="More Sugar Thin"/>
              </a:rPr>
              <a:t>began to be implemented in country, it was opposed by non-congress parties but then Prime Minister Sh. Rajiv Gandhi continued with its implementation. A committee was setup under the chairmanship of </a:t>
            </a:r>
            <a:r>
              <a:rPr lang="en-US" sz="2800" dirty="0" err="1">
                <a:solidFill>
                  <a:srgbClr val="000000"/>
                </a:solidFill>
                <a:latin typeface="More Sugar Thin"/>
                <a:ea typeface="More Sugar Thin"/>
                <a:cs typeface="More Sugar Thin"/>
                <a:sym typeface="More Sugar Thin"/>
              </a:rPr>
              <a:t>Acharya</a:t>
            </a:r>
            <a:r>
              <a:rPr lang="en-US" sz="2800" dirty="0">
                <a:solidFill>
                  <a:srgbClr val="000000"/>
                </a:solidFill>
                <a:latin typeface="More Sugar Thin"/>
                <a:ea typeface="More Sugar Thin"/>
                <a:cs typeface="More Sugar Thin"/>
                <a:sym typeface="More Sugar Thin"/>
              </a:rPr>
              <a:t> </a:t>
            </a:r>
            <a:r>
              <a:rPr lang="en-US" sz="2800" dirty="0" smtClean="0">
                <a:solidFill>
                  <a:srgbClr val="000000"/>
                </a:solidFill>
                <a:latin typeface="More Sugar Thin"/>
                <a:ea typeface="More Sugar Thin"/>
                <a:cs typeface="More Sugar Thin"/>
                <a:sym typeface="More Sugar Thin"/>
              </a:rPr>
              <a:t>Rama </a:t>
            </a:r>
            <a:r>
              <a:rPr lang="en-US" sz="2800" dirty="0" err="1">
                <a:solidFill>
                  <a:srgbClr val="000000"/>
                </a:solidFill>
                <a:latin typeface="More Sugar Thin"/>
                <a:ea typeface="More Sugar Thin"/>
                <a:cs typeface="More Sugar Thin"/>
                <a:sym typeface="More Sugar Thin"/>
              </a:rPr>
              <a:t>Murti</a:t>
            </a:r>
            <a:r>
              <a:rPr lang="en-US" sz="2800" dirty="0">
                <a:solidFill>
                  <a:srgbClr val="000000"/>
                </a:solidFill>
                <a:latin typeface="More Sugar Thin"/>
                <a:ea typeface="More Sugar Thin"/>
                <a:cs typeface="More Sugar Thin"/>
                <a:sym typeface="More Sugar Thin"/>
              </a:rPr>
              <a:t> in May 1990 to review NPE and to make recommendations for its modifications. Then Chandra </a:t>
            </a:r>
            <a:r>
              <a:rPr lang="en-US" sz="2800" dirty="0" err="1">
                <a:solidFill>
                  <a:srgbClr val="000000"/>
                </a:solidFill>
                <a:latin typeface="More Sugar Thin"/>
                <a:ea typeface="More Sugar Thin"/>
                <a:cs typeface="More Sugar Thin"/>
                <a:sym typeface="More Sugar Thin"/>
              </a:rPr>
              <a:t>Shekar</a:t>
            </a:r>
            <a:r>
              <a:rPr lang="en-US" sz="2800" dirty="0">
                <a:solidFill>
                  <a:srgbClr val="000000"/>
                </a:solidFill>
                <a:latin typeface="More Sugar Thin"/>
                <a:ea typeface="More Sugar Thin"/>
                <a:cs typeface="More Sugar Thin"/>
                <a:sym typeface="More Sugar Thin"/>
              </a:rPr>
              <a:t> became Prime Minister in November 1990, he allowed committee to continue its work and submit its report on 26th Dec 1990. The report was yet to be debated in the parliament when once again congress came into power and wanted </a:t>
            </a:r>
            <a:r>
              <a:rPr lang="en-US" sz="2800" dirty="0" smtClean="0">
                <a:solidFill>
                  <a:srgbClr val="000000"/>
                </a:solidFill>
                <a:latin typeface="More Sugar Thin"/>
                <a:ea typeface="More Sugar Thin"/>
                <a:cs typeface="More Sugar Thin"/>
                <a:sym typeface="More Sugar Thin"/>
              </a:rPr>
              <a:t>to implement NPE 1986 in its original form but Rama </a:t>
            </a:r>
            <a:r>
              <a:rPr lang="en-US" sz="2800" dirty="0" err="1" smtClean="0">
                <a:solidFill>
                  <a:srgbClr val="000000"/>
                </a:solidFill>
                <a:latin typeface="More Sugar Thin"/>
                <a:ea typeface="More Sugar Thin"/>
                <a:cs typeface="More Sugar Thin"/>
                <a:sym typeface="More Sugar Thin"/>
              </a:rPr>
              <a:t>Murthi</a:t>
            </a:r>
            <a:r>
              <a:rPr lang="en-US" sz="2800" dirty="0" smtClean="0">
                <a:solidFill>
                  <a:srgbClr val="000000"/>
                </a:solidFill>
                <a:latin typeface="More Sugar Thin"/>
                <a:ea typeface="More Sugar Thin"/>
                <a:cs typeface="More Sugar Thin"/>
                <a:sym typeface="More Sugar Thin"/>
              </a:rPr>
              <a:t> Committee Report was lying for consideration  </a:t>
            </a:r>
            <a:endParaRPr lang="en-US" sz="2800" dirty="0">
              <a:solidFill>
                <a:srgbClr val="000000"/>
              </a:solidFill>
              <a:latin typeface="More Sugar Thin"/>
              <a:ea typeface="More Sugar Thin"/>
              <a:cs typeface="More Sugar Thin"/>
              <a:sym typeface="More Sugar Thin"/>
            </a:endParaRPr>
          </a:p>
        </p:txBody>
      </p:sp>
      <p:sp>
        <p:nvSpPr>
          <p:cNvPr id="9" name="TextBox 9"/>
          <p:cNvSpPr txBox="1"/>
          <p:nvPr/>
        </p:nvSpPr>
        <p:spPr>
          <a:xfrm>
            <a:off x="3664503" y="1019175"/>
            <a:ext cx="10958995" cy="1013098"/>
          </a:xfrm>
          <a:prstGeom prst="rect">
            <a:avLst/>
          </a:prstGeom>
        </p:spPr>
        <p:txBody>
          <a:bodyPr lIns="0" tIns="0" rIns="0" bIns="0" rtlCol="0" anchor="t">
            <a:spAutoFit/>
          </a:bodyPr>
          <a:lstStyle/>
          <a:p>
            <a:pPr algn="ctr">
              <a:lnSpc>
                <a:spcPts val="7857"/>
              </a:lnSpc>
              <a:spcBef>
                <a:spcPct val="0"/>
              </a:spcBef>
            </a:pPr>
            <a:r>
              <a:rPr lang="en-US" sz="6548" dirty="0">
                <a:solidFill>
                  <a:srgbClr val="000000"/>
                </a:solidFill>
                <a:latin typeface="Gochi Hand"/>
                <a:ea typeface="Gochi Hand"/>
                <a:cs typeface="Gochi Hand"/>
                <a:sym typeface="Gochi Hand"/>
              </a:rPr>
              <a:t>INTRODUCTION </a:t>
            </a:r>
          </a:p>
        </p:txBody>
      </p:sp>
    </p:spTree>
  </p:cSld>
  <p:clrMapOvr>
    <a:masterClrMapping/>
  </p:clrMapOvr>
  <p:transition spd="med">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rot="4750931">
            <a:off x="-2442018" y="7227950"/>
            <a:ext cx="4884036" cy="4114800"/>
          </a:xfrm>
          <a:custGeom>
            <a:avLst/>
            <a:gdLst/>
            <a:ahLst/>
            <a:cxnLst/>
            <a:rect l="l" t="t" r="r" b="b"/>
            <a:pathLst>
              <a:path w="4884036" h="4114800">
                <a:moveTo>
                  <a:pt x="0" y="0"/>
                </a:moveTo>
                <a:lnTo>
                  <a:pt x="4884036" y="0"/>
                </a:lnTo>
                <a:lnTo>
                  <a:pt x="4884036"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15554">
            <a:off x="7856297" y="1318227"/>
            <a:ext cx="7315200" cy="1699579"/>
          </a:xfrm>
          <a:custGeom>
            <a:avLst/>
            <a:gdLst/>
            <a:ahLst/>
            <a:cxnLst/>
            <a:rect l="l" t="t" r="r" b="b"/>
            <a:pathLst>
              <a:path w="7315200" h="1699579">
                <a:moveTo>
                  <a:pt x="0" y="0"/>
                </a:moveTo>
                <a:lnTo>
                  <a:pt x="7315200" y="0"/>
                </a:lnTo>
                <a:lnTo>
                  <a:pt x="7315200" y="1699579"/>
                </a:lnTo>
                <a:lnTo>
                  <a:pt x="0" y="169957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16076">
            <a:off x="3136165" y="1318227"/>
            <a:ext cx="7315200" cy="1699579"/>
          </a:xfrm>
          <a:custGeom>
            <a:avLst/>
            <a:gdLst/>
            <a:ahLst/>
            <a:cxnLst/>
            <a:rect l="l" t="t" r="r" b="b"/>
            <a:pathLst>
              <a:path w="7315200" h="1699579">
                <a:moveTo>
                  <a:pt x="0" y="0"/>
                </a:moveTo>
                <a:lnTo>
                  <a:pt x="7315200" y="0"/>
                </a:lnTo>
                <a:lnTo>
                  <a:pt x="7315200" y="1699579"/>
                </a:lnTo>
                <a:lnTo>
                  <a:pt x="0" y="169957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752600" y="3288974"/>
            <a:ext cx="15468600" cy="6423217"/>
          </a:xfrm>
          <a:custGeom>
            <a:avLst/>
            <a:gdLst/>
            <a:ahLst/>
            <a:cxnLst/>
            <a:rect l="l" t="t" r="r" b="b"/>
            <a:pathLst>
              <a:path w="5360466" h="6423217">
                <a:moveTo>
                  <a:pt x="0" y="0"/>
                </a:moveTo>
                <a:lnTo>
                  <a:pt x="5360466" y="0"/>
                </a:lnTo>
                <a:lnTo>
                  <a:pt x="5360466" y="6423217"/>
                </a:lnTo>
                <a:lnTo>
                  <a:pt x="0" y="6423217"/>
                </a:lnTo>
                <a:lnTo>
                  <a:pt x="0" y="0"/>
                </a:lnTo>
                <a:close/>
              </a:path>
            </a:pathLst>
          </a:custGeom>
          <a:blipFill>
            <a:blip r:embed="rId6">
              <a:extLst>
                <a:ext uri="{96DAC541-7B7A-43D3-8B79-37D633B846F1}">
                  <asvg:svgBlip xmlns="" xmlns:asvg="http://schemas.microsoft.com/office/drawing/2016/SVG/main" r:embed="rId9"/>
                </a:ext>
              </a:extLst>
            </a:blip>
            <a:stretch>
              <a:fillRect/>
            </a:stretch>
          </a:blipFill>
        </p:spPr>
      </p:sp>
      <p:sp>
        <p:nvSpPr>
          <p:cNvPr id="7" name="Freeform 7"/>
          <p:cNvSpPr/>
          <p:nvPr/>
        </p:nvSpPr>
        <p:spPr>
          <a:xfrm rot="10560472">
            <a:off x="15074748" y="-2047501"/>
            <a:ext cx="5461436" cy="4526165"/>
          </a:xfrm>
          <a:custGeom>
            <a:avLst/>
            <a:gdLst/>
            <a:ahLst/>
            <a:cxnLst/>
            <a:rect l="l" t="t" r="r" b="b"/>
            <a:pathLst>
              <a:path w="5461436" h="4526165">
                <a:moveTo>
                  <a:pt x="0" y="0"/>
                </a:moveTo>
                <a:lnTo>
                  <a:pt x="5461436" y="0"/>
                </a:lnTo>
                <a:lnTo>
                  <a:pt x="5461436" y="4526165"/>
                </a:lnTo>
                <a:lnTo>
                  <a:pt x="0" y="452616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TextBox 9"/>
          <p:cNvSpPr txBox="1"/>
          <p:nvPr/>
        </p:nvSpPr>
        <p:spPr>
          <a:xfrm>
            <a:off x="3510568" y="1663225"/>
            <a:ext cx="11266864" cy="1013098"/>
          </a:xfrm>
          <a:prstGeom prst="rect">
            <a:avLst/>
          </a:prstGeom>
        </p:spPr>
        <p:txBody>
          <a:bodyPr lIns="0" tIns="0" rIns="0" bIns="0" rtlCol="0" anchor="t">
            <a:spAutoFit/>
          </a:bodyPr>
          <a:lstStyle/>
          <a:p>
            <a:pPr algn="ctr">
              <a:lnSpc>
                <a:spcPts val="7857"/>
              </a:lnSpc>
              <a:spcBef>
                <a:spcPct val="0"/>
              </a:spcBef>
            </a:pPr>
            <a:r>
              <a:rPr lang="en-US" sz="6548" dirty="0" smtClean="0">
                <a:solidFill>
                  <a:srgbClr val="000000"/>
                </a:solidFill>
                <a:latin typeface="Gochi Hand"/>
                <a:ea typeface="Gochi Hand"/>
                <a:cs typeface="Gochi Hand"/>
                <a:sym typeface="Gochi Hand"/>
              </a:rPr>
              <a:t>INTRODUCTION</a:t>
            </a:r>
            <a:endParaRPr lang="en-US" sz="6548" dirty="0">
              <a:solidFill>
                <a:srgbClr val="000000"/>
              </a:solidFill>
              <a:latin typeface="Gochi Hand"/>
              <a:ea typeface="Gochi Hand"/>
              <a:cs typeface="Gochi Hand"/>
              <a:sym typeface="Gochi Hand"/>
            </a:endParaRPr>
          </a:p>
        </p:txBody>
      </p:sp>
      <p:sp>
        <p:nvSpPr>
          <p:cNvPr id="11" name="TextBox 11"/>
          <p:cNvSpPr txBox="1"/>
          <p:nvPr/>
        </p:nvSpPr>
        <p:spPr>
          <a:xfrm>
            <a:off x="2819400" y="4036514"/>
            <a:ext cx="13182600" cy="4411464"/>
          </a:xfrm>
          <a:prstGeom prst="rect">
            <a:avLst/>
          </a:prstGeom>
        </p:spPr>
        <p:txBody>
          <a:bodyPr wrap="square" lIns="0" tIns="0" rIns="0" bIns="0" rtlCol="0" anchor="t">
            <a:spAutoFit/>
          </a:bodyPr>
          <a:lstStyle/>
          <a:p>
            <a:pPr>
              <a:lnSpc>
                <a:spcPts val="4330"/>
              </a:lnSpc>
              <a:spcBef>
                <a:spcPct val="0"/>
              </a:spcBef>
            </a:pPr>
            <a:r>
              <a:rPr lang="en-US" sz="3200" dirty="0">
                <a:solidFill>
                  <a:srgbClr val="000000"/>
                </a:solidFill>
                <a:latin typeface="More Sugar Thin"/>
                <a:ea typeface="More Sugar Thin"/>
                <a:cs typeface="More Sugar Thin"/>
                <a:sym typeface="More Sugar Thin"/>
              </a:rPr>
              <a:t>So the central govt. constituted another committee- CENTRAL ADVISORY BOARD OF EDUCATION under the chairmanship of Sh. N. </a:t>
            </a:r>
            <a:r>
              <a:rPr lang="en-US" sz="3200" dirty="0" err="1">
                <a:solidFill>
                  <a:srgbClr val="000000"/>
                </a:solidFill>
                <a:latin typeface="More Sugar Thin"/>
                <a:ea typeface="More Sugar Thin"/>
                <a:cs typeface="More Sugar Thin"/>
                <a:sym typeface="More Sugar Thin"/>
              </a:rPr>
              <a:t>Janardhana</a:t>
            </a:r>
            <a:r>
              <a:rPr lang="en-US" sz="3200" dirty="0">
                <a:solidFill>
                  <a:srgbClr val="000000"/>
                </a:solidFill>
                <a:latin typeface="More Sugar Thin"/>
                <a:ea typeface="More Sugar Thin"/>
                <a:cs typeface="More Sugar Thin"/>
                <a:sym typeface="More Sugar Thin"/>
              </a:rPr>
              <a:t> Reddy which submitted its report in January 1992</a:t>
            </a:r>
            <a:r>
              <a:rPr lang="en-US" sz="3200" dirty="0" smtClean="0">
                <a:solidFill>
                  <a:srgbClr val="000000"/>
                </a:solidFill>
                <a:latin typeface="More Sugar Thin"/>
                <a:ea typeface="More Sugar Thin"/>
                <a:cs typeface="More Sugar Thin"/>
                <a:sym typeface="More Sugar Thin"/>
              </a:rPr>
              <a:t>. </a:t>
            </a:r>
            <a:r>
              <a:rPr lang="en-US" sz="3200" dirty="0">
                <a:solidFill>
                  <a:srgbClr val="000000"/>
                </a:solidFill>
                <a:latin typeface="More Sugar Thin"/>
                <a:ea typeface="More Sugar Thin"/>
                <a:cs typeface="More Sugar Thin"/>
                <a:sym typeface="More Sugar Thin"/>
              </a:rPr>
              <a:t>Thereafter HRD minister Sh. </a:t>
            </a:r>
            <a:r>
              <a:rPr lang="en-US" sz="3200" dirty="0" err="1">
                <a:solidFill>
                  <a:srgbClr val="000000"/>
                </a:solidFill>
                <a:latin typeface="More Sugar Thin"/>
                <a:ea typeface="More Sugar Thin"/>
                <a:cs typeface="More Sugar Thin"/>
                <a:sym typeface="More Sugar Thin"/>
              </a:rPr>
              <a:t>Arjun</a:t>
            </a:r>
            <a:r>
              <a:rPr lang="en-US" sz="3200" dirty="0">
                <a:solidFill>
                  <a:srgbClr val="000000"/>
                </a:solidFill>
                <a:latin typeface="More Sugar Thin"/>
                <a:ea typeface="More Sugar Thin"/>
                <a:cs typeface="More Sugar Thin"/>
                <a:sym typeface="More Sugar Thin"/>
              </a:rPr>
              <a:t> Singh presented the REVISED NATIONAL POLICY ON EDUCATION in the parliament on May 1992. </a:t>
            </a:r>
            <a:r>
              <a:rPr lang="en-US" sz="3200" dirty="0" smtClean="0">
                <a:solidFill>
                  <a:srgbClr val="000000"/>
                </a:solidFill>
                <a:latin typeface="More Sugar Thin"/>
                <a:ea typeface="More Sugar Thin"/>
                <a:cs typeface="More Sugar Thin"/>
                <a:sym typeface="More Sugar Thin"/>
              </a:rPr>
              <a:t> </a:t>
            </a:r>
            <a:r>
              <a:rPr lang="en-US" sz="3200" dirty="0">
                <a:solidFill>
                  <a:srgbClr val="000000"/>
                </a:solidFill>
                <a:latin typeface="More Sugar Thin"/>
                <a:ea typeface="More Sugar Thin"/>
                <a:cs typeface="More Sugar Thin"/>
                <a:sym typeface="More Sugar Thin"/>
              </a:rPr>
              <a:t>POA 1992 under NPE 1986 envisioned to conduct of a common entrance examination on All India basis for admission to professional and technical programs in the country. </a:t>
            </a:r>
          </a:p>
        </p:txBody>
      </p:sp>
    </p:spTree>
  </p:cSld>
  <p:clrMapOvr>
    <a:masterClrMapping/>
  </p:clrMapOvr>
  <p:transition spd="med">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rot="4750931">
            <a:off x="-2442018" y="7227950"/>
            <a:ext cx="4884036" cy="4114800"/>
          </a:xfrm>
          <a:custGeom>
            <a:avLst/>
            <a:gdLst/>
            <a:ahLst/>
            <a:cxnLst/>
            <a:rect l="l" t="t" r="r" b="b"/>
            <a:pathLst>
              <a:path w="4884036" h="4114800">
                <a:moveTo>
                  <a:pt x="0" y="0"/>
                </a:moveTo>
                <a:lnTo>
                  <a:pt x="4884036" y="0"/>
                </a:lnTo>
                <a:lnTo>
                  <a:pt x="4884036"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345229" y="3288974"/>
            <a:ext cx="5360466" cy="6423217"/>
          </a:xfrm>
          <a:custGeom>
            <a:avLst/>
            <a:gdLst/>
            <a:ahLst/>
            <a:cxnLst/>
            <a:rect l="l" t="t" r="r" b="b"/>
            <a:pathLst>
              <a:path w="5360466" h="6423217">
                <a:moveTo>
                  <a:pt x="0" y="0"/>
                </a:moveTo>
                <a:lnTo>
                  <a:pt x="5360466" y="0"/>
                </a:lnTo>
                <a:lnTo>
                  <a:pt x="5360466" y="6423217"/>
                </a:lnTo>
                <a:lnTo>
                  <a:pt x="0" y="6423217"/>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7380971" y="3288974"/>
            <a:ext cx="5360466" cy="6423217"/>
          </a:xfrm>
          <a:custGeom>
            <a:avLst/>
            <a:gdLst/>
            <a:ahLst/>
            <a:cxnLst/>
            <a:rect l="l" t="t" r="r" b="b"/>
            <a:pathLst>
              <a:path w="5360466" h="6423217">
                <a:moveTo>
                  <a:pt x="0" y="0"/>
                </a:moveTo>
                <a:lnTo>
                  <a:pt x="5360466" y="0"/>
                </a:lnTo>
                <a:lnTo>
                  <a:pt x="5360466" y="6423217"/>
                </a:lnTo>
                <a:lnTo>
                  <a:pt x="0" y="642321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10560472">
            <a:off x="15074748" y="-2047501"/>
            <a:ext cx="5461436" cy="4526165"/>
          </a:xfrm>
          <a:custGeom>
            <a:avLst/>
            <a:gdLst/>
            <a:ahLst/>
            <a:cxnLst/>
            <a:rect l="l" t="t" r="r" b="b"/>
            <a:pathLst>
              <a:path w="5461436" h="4526165">
                <a:moveTo>
                  <a:pt x="0" y="0"/>
                </a:moveTo>
                <a:lnTo>
                  <a:pt x="5461436" y="0"/>
                </a:lnTo>
                <a:lnTo>
                  <a:pt x="5461436" y="4526165"/>
                </a:lnTo>
                <a:lnTo>
                  <a:pt x="0" y="452616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13970162" y="3430631"/>
            <a:ext cx="2381315" cy="5827669"/>
          </a:xfrm>
          <a:custGeom>
            <a:avLst/>
            <a:gdLst/>
            <a:ahLst/>
            <a:cxnLst/>
            <a:rect l="l" t="t" r="r" b="b"/>
            <a:pathLst>
              <a:path w="2381315" h="5827669">
                <a:moveTo>
                  <a:pt x="0" y="0"/>
                </a:moveTo>
                <a:lnTo>
                  <a:pt x="2381315" y="0"/>
                </a:lnTo>
                <a:lnTo>
                  <a:pt x="2381315" y="5827669"/>
                </a:lnTo>
                <a:lnTo>
                  <a:pt x="0" y="582766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TextBox 9"/>
          <p:cNvSpPr txBox="1"/>
          <p:nvPr/>
        </p:nvSpPr>
        <p:spPr>
          <a:xfrm>
            <a:off x="1676400" y="5143500"/>
            <a:ext cx="4572000" cy="2026196"/>
          </a:xfrm>
          <a:prstGeom prst="rect">
            <a:avLst/>
          </a:prstGeom>
        </p:spPr>
        <p:txBody>
          <a:bodyPr wrap="square" lIns="0" tIns="0" rIns="0" bIns="0" rtlCol="0" anchor="t">
            <a:spAutoFit/>
          </a:bodyPr>
          <a:lstStyle/>
          <a:p>
            <a:pPr algn="ctr">
              <a:lnSpc>
                <a:spcPts val="7857"/>
              </a:lnSpc>
              <a:spcBef>
                <a:spcPct val="0"/>
              </a:spcBef>
            </a:pPr>
            <a:r>
              <a:rPr lang="en-US" sz="6548" dirty="0" smtClean="0">
                <a:solidFill>
                  <a:srgbClr val="000000"/>
                </a:solidFill>
                <a:latin typeface="Gochi Hand"/>
                <a:ea typeface="Gochi Hand"/>
                <a:cs typeface="Gochi Hand"/>
                <a:sym typeface="Gochi Hand"/>
              </a:rPr>
              <a:t>Objectives  of POA </a:t>
            </a:r>
            <a:endParaRPr lang="en-US" sz="6548" dirty="0">
              <a:solidFill>
                <a:srgbClr val="000000"/>
              </a:solidFill>
              <a:latin typeface="Gochi Hand"/>
              <a:ea typeface="Gochi Hand"/>
              <a:cs typeface="Gochi Hand"/>
              <a:sym typeface="Gochi Hand"/>
            </a:endParaRPr>
          </a:p>
        </p:txBody>
      </p:sp>
      <p:sp>
        <p:nvSpPr>
          <p:cNvPr id="11" name="TextBox 11"/>
          <p:cNvSpPr txBox="1"/>
          <p:nvPr/>
        </p:nvSpPr>
        <p:spPr>
          <a:xfrm>
            <a:off x="7938476" y="3848100"/>
            <a:ext cx="4245456" cy="5514330"/>
          </a:xfrm>
          <a:prstGeom prst="rect">
            <a:avLst/>
          </a:prstGeom>
        </p:spPr>
        <p:txBody>
          <a:bodyPr lIns="0" tIns="0" rIns="0" bIns="0" rtlCol="0" anchor="t">
            <a:spAutoFit/>
          </a:bodyPr>
          <a:lstStyle/>
          <a:p>
            <a:pPr>
              <a:lnSpc>
                <a:spcPts val="4330"/>
              </a:lnSpc>
              <a:spcBef>
                <a:spcPct val="0"/>
              </a:spcBef>
            </a:pPr>
            <a:r>
              <a:rPr lang="en-US" sz="3608" dirty="0">
                <a:solidFill>
                  <a:srgbClr val="000000"/>
                </a:solidFill>
                <a:latin typeface="More Sugar Thin"/>
                <a:ea typeface="More Sugar Thin"/>
                <a:cs typeface="More Sugar Thin"/>
                <a:sym typeface="More Sugar Thin"/>
              </a:rPr>
              <a:t>Education must play a positive and interventionist role in correcting social and regional imbalance, empowering women and in securing rightful place for the disadvantaged and the minorities.</a:t>
            </a:r>
          </a:p>
        </p:txBody>
      </p:sp>
    </p:spTree>
    <p:extLst>
      <p:ext uri="{BB962C8B-B14F-4D97-AF65-F5344CB8AC3E}">
        <p14:creationId xmlns:p14="http://schemas.microsoft.com/office/powerpoint/2010/main" val="2102284426"/>
      </p:ext>
    </p:extLst>
  </p:cSld>
  <p:clrMapOvr>
    <a:masterClrMapping/>
  </p:clrMapOvr>
  <p:transition spd="med">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rot="115554">
            <a:off x="7723998"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16076">
            <a:off x="3003866"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15554">
            <a:off x="7723998"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16076">
            <a:off x="3003866"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420592" y="8561322"/>
            <a:ext cx="6251768" cy="4114800"/>
          </a:xfrm>
          <a:custGeom>
            <a:avLst/>
            <a:gdLst/>
            <a:ahLst/>
            <a:cxnLst/>
            <a:rect l="l" t="t" r="r" b="b"/>
            <a:pathLst>
              <a:path w="6251768" h="4114800">
                <a:moveTo>
                  <a:pt x="0" y="0"/>
                </a:moveTo>
                <a:lnTo>
                  <a:pt x="6251768" y="0"/>
                </a:lnTo>
                <a:lnTo>
                  <a:pt x="625176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429519" y="4904750"/>
            <a:ext cx="15428961" cy="4590572"/>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29519" y="3770725"/>
            <a:ext cx="15428961" cy="4590572"/>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4623497" y="-2208504"/>
            <a:ext cx="5625325" cy="5676933"/>
          </a:xfrm>
          <a:custGeom>
            <a:avLst/>
            <a:gdLst/>
            <a:ahLst/>
            <a:cxnLst/>
            <a:rect l="l" t="t" r="r" b="b"/>
            <a:pathLst>
              <a:path w="5625325" h="5676933">
                <a:moveTo>
                  <a:pt x="0" y="0"/>
                </a:moveTo>
                <a:lnTo>
                  <a:pt x="5625325" y="0"/>
                </a:lnTo>
                <a:lnTo>
                  <a:pt x="5625325" y="5676933"/>
                </a:lnTo>
                <a:lnTo>
                  <a:pt x="0" y="567693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2085676" y="3924300"/>
            <a:ext cx="14116649" cy="5386090"/>
          </a:xfrm>
          <a:prstGeom prst="rect">
            <a:avLst/>
          </a:prstGeom>
        </p:spPr>
        <p:txBody>
          <a:bodyPr lIns="0" tIns="0" rIns="0" bIns="0" rtlCol="0" anchor="t">
            <a:spAutoFit/>
          </a:bodyPr>
          <a:lstStyle/>
          <a:p>
            <a:pPr marL="685800" indent="-685800" algn="ctr">
              <a:lnSpc>
                <a:spcPts val="5950"/>
              </a:lnSpc>
              <a:spcBef>
                <a:spcPct val="0"/>
              </a:spcBef>
              <a:buFont typeface="Wingdings" pitchFamily="2" charset="2"/>
              <a:buChar char="Ø"/>
            </a:pPr>
            <a:r>
              <a:rPr lang="en-US" sz="3200" b="1" dirty="0">
                <a:solidFill>
                  <a:srgbClr val="000000"/>
                </a:solidFill>
                <a:latin typeface="More Sugar Thin"/>
                <a:ea typeface="More Sugar Thin"/>
                <a:cs typeface="More Sugar Thin"/>
                <a:sym typeface="More Sugar Thin"/>
              </a:rPr>
              <a:t>Role of Education: </a:t>
            </a:r>
            <a:r>
              <a:rPr lang="en-US" sz="3200" dirty="0">
                <a:solidFill>
                  <a:srgbClr val="000000"/>
                </a:solidFill>
                <a:latin typeface="More Sugar Thin"/>
                <a:ea typeface="More Sugar Thin"/>
                <a:cs typeface="More Sugar Thin"/>
                <a:sym typeface="More Sugar Thin"/>
              </a:rPr>
              <a:t>Education is responsible for the all-round development of the individuals. Education is the light of life. Educated people can develop their knowledge and skill through education. Develops international co-operation and peaceful co-existence</a:t>
            </a:r>
            <a:r>
              <a:rPr lang="en-US" sz="3200" dirty="0" smtClean="0">
                <a:solidFill>
                  <a:srgbClr val="000000"/>
                </a:solidFill>
                <a:latin typeface="More Sugar Thin"/>
                <a:ea typeface="More Sugar Thin"/>
                <a:cs typeface="More Sugar Thin"/>
                <a:sym typeface="More Sugar Thin"/>
              </a:rPr>
              <a:t>.</a:t>
            </a:r>
          </a:p>
          <a:p>
            <a:pPr marL="685800" indent="-685800" algn="ctr">
              <a:lnSpc>
                <a:spcPts val="5950"/>
              </a:lnSpc>
              <a:spcBef>
                <a:spcPct val="0"/>
              </a:spcBef>
              <a:buFont typeface="Wingdings" pitchFamily="2" charset="2"/>
              <a:buChar char="Ø"/>
            </a:pPr>
            <a:r>
              <a:rPr lang="en-US" sz="3200" b="1" dirty="0" smtClean="0">
                <a:solidFill>
                  <a:srgbClr val="000000"/>
                </a:solidFill>
                <a:latin typeface="More Sugar Thin"/>
                <a:ea typeface="More Sugar Thin"/>
                <a:cs typeface="More Sugar Thin"/>
                <a:sym typeface="More Sugar Thin"/>
              </a:rPr>
              <a:t>National </a:t>
            </a:r>
            <a:r>
              <a:rPr lang="en-US" sz="3200" b="1" dirty="0">
                <a:solidFill>
                  <a:srgbClr val="000000"/>
                </a:solidFill>
                <a:latin typeface="More Sugar Thin"/>
                <a:ea typeface="More Sugar Thin"/>
                <a:cs typeface="More Sugar Thin"/>
                <a:sym typeface="More Sugar Thin"/>
              </a:rPr>
              <a:t>System of Education: </a:t>
            </a:r>
            <a:r>
              <a:rPr lang="en-US" sz="3200" dirty="0">
                <a:solidFill>
                  <a:srgbClr val="000000"/>
                </a:solidFill>
                <a:latin typeface="More Sugar Thin"/>
                <a:ea typeface="More Sugar Thin"/>
                <a:cs typeface="More Sugar Thin"/>
                <a:sym typeface="More Sugar Thin"/>
              </a:rPr>
              <a:t>A common education </a:t>
            </a:r>
            <a:r>
              <a:rPr lang="en-US" sz="3200" dirty="0" smtClean="0">
                <a:solidFill>
                  <a:srgbClr val="000000"/>
                </a:solidFill>
                <a:latin typeface="More Sugar Thin"/>
                <a:ea typeface="More Sugar Thin"/>
                <a:cs typeface="More Sugar Thin"/>
                <a:sym typeface="More Sugar Thin"/>
              </a:rPr>
              <a:t>structure (10+2+3</a:t>
            </a:r>
            <a:r>
              <a:rPr lang="en-US" sz="3200" dirty="0">
                <a:solidFill>
                  <a:srgbClr val="000000"/>
                </a:solidFill>
                <a:latin typeface="More Sugar Thin"/>
                <a:ea typeface="More Sugar Thin"/>
                <a:cs typeface="More Sugar Thin"/>
                <a:sym typeface="More Sugar Thin"/>
              </a:rPr>
              <a:t>) for whole of India. It is that system which is in accordance with the national needs and its aspirations.</a:t>
            </a:r>
          </a:p>
        </p:txBody>
      </p:sp>
      <p:sp>
        <p:nvSpPr>
          <p:cNvPr id="11" name="TextBox 11"/>
          <p:cNvSpPr txBox="1"/>
          <p:nvPr/>
        </p:nvSpPr>
        <p:spPr>
          <a:xfrm>
            <a:off x="3664503" y="1019175"/>
            <a:ext cx="10958995" cy="1013098"/>
          </a:xfrm>
          <a:prstGeom prst="rect">
            <a:avLst/>
          </a:prstGeom>
        </p:spPr>
        <p:txBody>
          <a:bodyPr lIns="0" tIns="0" rIns="0" bIns="0" rtlCol="0" anchor="t">
            <a:spAutoFit/>
          </a:bodyPr>
          <a:lstStyle/>
          <a:p>
            <a:pPr algn="ctr">
              <a:lnSpc>
                <a:spcPts val="7857"/>
              </a:lnSpc>
              <a:spcBef>
                <a:spcPct val="0"/>
              </a:spcBef>
            </a:pPr>
            <a:r>
              <a:rPr lang="en-US" sz="6548" dirty="0">
                <a:solidFill>
                  <a:srgbClr val="000000"/>
                </a:solidFill>
                <a:latin typeface="Gochi Hand"/>
                <a:ea typeface="Gochi Hand"/>
                <a:cs typeface="Gochi Hand"/>
                <a:sym typeface="Gochi Hand"/>
              </a:rPr>
              <a:t>	</a:t>
            </a:r>
            <a:r>
              <a:rPr lang="en-US" sz="6548" dirty="0" smtClean="0">
                <a:solidFill>
                  <a:srgbClr val="000000"/>
                </a:solidFill>
                <a:latin typeface="Gochi Hand"/>
                <a:ea typeface="Gochi Hand"/>
                <a:cs typeface="Gochi Hand"/>
                <a:sym typeface="Gochi Hand"/>
              </a:rPr>
              <a:t>FEATURES </a:t>
            </a:r>
            <a:endParaRPr lang="en-US" sz="6548" dirty="0">
              <a:solidFill>
                <a:srgbClr val="000000"/>
              </a:solidFill>
              <a:latin typeface="Gochi Hand"/>
              <a:ea typeface="Gochi Hand"/>
              <a:cs typeface="Gochi Hand"/>
              <a:sym typeface="Gochi Hand"/>
            </a:endParaRPr>
          </a:p>
        </p:txBody>
      </p:sp>
    </p:spTree>
  </p:cSld>
  <p:clrMapOvr>
    <a:masterClrMapping/>
  </p:clrMapOvr>
  <p:transition spd="med">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rot="115554">
            <a:off x="7723998"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16076">
            <a:off x="3003866"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15554">
            <a:off x="7723998"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16076">
            <a:off x="3003866"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420592" y="8561322"/>
            <a:ext cx="6251768" cy="4114800"/>
          </a:xfrm>
          <a:custGeom>
            <a:avLst/>
            <a:gdLst/>
            <a:ahLst/>
            <a:cxnLst/>
            <a:rect l="l" t="t" r="r" b="b"/>
            <a:pathLst>
              <a:path w="6251768" h="4114800">
                <a:moveTo>
                  <a:pt x="0" y="0"/>
                </a:moveTo>
                <a:lnTo>
                  <a:pt x="6251768" y="0"/>
                </a:lnTo>
                <a:lnTo>
                  <a:pt x="625176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429519" y="4904750"/>
            <a:ext cx="15428961" cy="4590572"/>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29519" y="3467100"/>
            <a:ext cx="15715481" cy="5867400"/>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4623497" y="-2208504"/>
            <a:ext cx="5625325" cy="5676933"/>
          </a:xfrm>
          <a:custGeom>
            <a:avLst/>
            <a:gdLst/>
            <a:ahLst/>
            <a:cxnLst/>
            <a:rect l="l" t="t" r="r" b="b"/>
            <a:pathLst>
              <a:path w="5625325" h="5676933">
                <a:moveTo>
                  <a:pt x="0" y="0"/>
                </a:moveTo>
                <a:lnTo>
                  <a:pt x="5625325" y="0"/>
                </a:lnTo>
                <a:lnTo>
                  <a:pt x="5625325" y="5676933"/>
                </a:lnTo>
                <a:lnTo>
                  <a:pt x="0" y="567693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2085676" y="3314700"/>
            <a:ext cx="14116649" cy="6155531"/>
          </a:xfrm>
          <a:prstGeom prst="rect">
            <a:avLst/>
          </a:prstGeom>
        </p:spPr>
        <p:txBody>
          <a:bodyPr lIns="0" tIns="0" rIns="0" bIns="0" rtlCol="0" anchor="t">
            <a:spAutoFit/>
          </a:bodyPr>
          <a:lstStyle/>
          <a:p>
            <a:pPr marL="685800" indent="-685800" algn="ctr">
              <a:lnSpc>
                <a:spcPts val="5950"/>
              </a:lnSpc>
              <a:spcBef>
                <a:spcPct val="0"/>
              </a:spcBef>
              <a:buFont typeface="Wingdings" pitchFamily="2" charset="2"/>
              <a:buChar char="Ø"/>
            </a:pPr>
            <a:r>
              <a:rPr lang="en-US" sz="3200" b="1" dirty="0" smtClean="0">
                <a:solidFill>
                  <a:srgbClr val="000000"/>
                </a:solidFill>
                <a:latin typeface="More Sugar Thin"/>
                <a:ea typeface="More Sugar Thin"/>
                <a:cs typeface="More Sugar Thin"/>
                <a:sym typeface="More Sugar Thin"/>
              </a:rPr>
              <a:t>Education </a:t>
            </a:r>
            <a:r>
              <a:rPr lang="en-US" sz="3200" b="1" dirty="0">
                <a:solidFill>
                  <a:srgbClr val="000000"/>
                </a:solidFill>
                <a:latin typeface="More Sugar Thin"/>
                <a:ea typeface="More Sugar Thin"/>
                <a:cs typeface="More Sugar Thin"/>
                <a:sym typeface="More Sugar Thin"/>
              </a:rPr>
              <a:t>for Equality: </a:t>
            </a:r>
            <a:r>
              <a:rPr lang="en-US" sz="3200" dirty="0">
                <a:solidFill>
                  <a:srgbClr val="000000"/>
                </a:solidFill>
                <a:latin typeface="More Sugar Thin"/>
                <a:ea typeface="More Sugar Thin"/>
                <a:cs typeface="More Sugar Thin"/>
                <a:sym typeface="More Sugar Thin"/>
              </a:rPr>
              <a:t>This policy This policy provides equal opportunities to all for education. </a:t>
            </a:r>
            <a:r>
              <a:rPr lang="en-US" sz="3200" dirty="0" err="1">
                <a:solidFill>
                  <a:srgbClr val="000000"/>
                </a:solidFill>
                <a:latin typeface="More Sugar Thin"/>
                <a:ea typeface="More Sugar Thin"/>
                <a:cs typeface="More Sugar Thin"/>
                <a:sym typeface="More Sugar Thin"/>
              </a:rPr>
              <a:t>Navodaya</a:t>
            </a:r>
            <a:r>
              <a:rPr lang="en-US" sz="3200" dirty="0">
                <a:solidFill>
                  <a:srgbClr val="000000"/>
                </a:solidFill>
                <a:latin typeface="More Sugar Thin"/>
                <a:ea typeface="More Sugar Thin"/>
                <a:cs typeface="More Sugar Thin"/>
                <a:sym typeface="More Sugar Thin"/>
              </a:rPr>
              <a:t> schools have been opened not only for socially and economically deprived but also for talented children. Aims at providing equal access and equal condition of success to children</a:t>
            </a:r>
            <a:r>
              <a:rPr lang="en-US" sz="3200" dirty="0" smtClean="0">
                <a:solidFill>
                  <a:srgbClr val="000000"/>
                </a:solidFill>
                <a:latin typeface="More Sugar Thin"/>
                <a:ea typeface="More Sugar Thin"/>
                <a:cs typeface="More Sugar Thin"/>
                <a:sym typeface="More Sugar Thin"/>
              </a:rPr>
              <a:t>.</a:t>
            </a:r>
          </a:p>
          <a:p>
            <a:pPr marL="685800" indent="-685800" algn="ctr">
              <a:lnSpc>
                <a:spcPts val="5950"/>
              </a:lnSpc>
              <a:spcBef>
                <a:spcPct val="0"/>
              </a:spcBef>
              <a:buFont typeface="Wingdings" pitchFamily="2" charset="2"/>
              <a:buChar char="Ø"/>
            </a:pPr>
            <a:r>
              <a:rPr lang="en-US" sz="3200" b="1" dirty="0">
                <a:solidFill>
                  <a:srgbClr val="000000"/>
                </a:solidFill>
                <a:latin typeface="More Sugar Thin"/>
                <a:ea typeface="More Sugar Thin"/>
                <a:cs typeface="More Sugar Thin"/>
                <a:sym typeface="More Sugar Thin"/>
              </a:rPr>
              <a:t>Education for Scheduled Caste: </a:t>
            </a:r>
            <a:r>
              <a:rPr lang="en-US" sz="3200" dirty="0">
                <a:solidFill>
                  <a:srgbClr val="000000"/>
                </a:solidFill>
                <a:latin typeface="More Sugar Thin"/>
                <a:ea typeface="More Sugar Thin"/>
                <a:cs typeface="More Sugar Thin"/>
                <a:sym typeface="More Sugar Thin"/>
              </a:rPr>
              <a:t>Includes equalization of scheduled caste population with others in matter of education. Insured by giving incentives to parents who send their children schools. Scholarships, hostel facilities, adult education </a:t>
            </a:r>
            <a:r>
              <a:rPr lang="en-US" sz="3200" dirty="0" err="1">
                <a:solidFill>
                  <a:srgbClr val="000000"/>
                </a:solidFill>
                <a:latin typeface="More Sugar Thin"/>
                <a:ea typeface="More Sugar Thin"/>
                <a:cs typeface="More Sugar Thin"/>
                <a:sym typeface="More Sugar Thin"/>
              </a:rPr>
              <a:t>programmes</a:t>
            </a:r>
            <a:r>
              <a:rPr lang="en-US" sz="3200" dirty="0">
                <a:solidFill>
                  <a:srgbClr val="000000"/>
                </a:solidFill>
                <a:latin typeface="More Sugar Thin"/>
                <a:ea typeface="More Sugar Thin"/>
                <a:cs typeface="More Sugar Thin"/>
                <a:sym typeface="More Sugar Thin"/>
              </a:rPr>
              <a:t> are being introduced.</a:t>
            </a:r>
          </a:p>
        </p:txBody>
      </p:sp>
      <p:sp>
        <p:nvSpPr>
          <p:cNvPr id="11" name="TextBox 11"/>
          <p:cNvSpPr txBox="1"/>
          <p:nvPr/>
        </p:nvSpPr>
        <p:spPr>
          <a:xfrm>
            <a:off x="3664503" y="1019175"/>
            <a:ext cx="10958995" cy="1013098"/>
          </a:xfrm>
          <a:prstGeom prst="rect">
            <a:avLst/>
          </a:prstGeom>
        </p:spPr>
        <p:txBody>
          <a:bodyPr lIns="0" tIns="0" rIns="0" bIns="0" rtlCol="0" anchor="t">
            <a:spAutoFit/>
          </a:bodyPr>
          <a:lstStyle/>
          <a:p>
            <a:pPr algn="ctr">
              <a:lnSpc>
                <a:spcPts val="7857"/>
              </a:lnSpc>
              <a:spcBef>
                <a:spcPct val="0"/>
              </a:spcBef>
            </a:pPr>
            <a:r>
              <a:rPr lang="en-US" sz="6548" dirty="0">
                <a:solidFill>
                  <a:srgbClr val="000000"/>
                </a:solidFill>
                <a:latin typeface="Gochi Hand"/>
                <a:ea typeface="Gochi Hand"/>
                <a:cs typeface="Gochi Hand"/>
                <a:sym typeface="Gochi Hand"/>
              </a:rPr>
              <a:t>	</a:t>
            </a:r>
            <a:r>
              <a:rPr lang="en-US" sz="6548" dirty="0" smtClean="0">
                <a:solidFill>
                  <a:srgbClr val="000000"/>
                </a:solidFill>
                <a:latin typeface="Gochi Hand"/>
                <a:ea typeface="Gochi Hand"/>
                <a:cs typeface="Gochi Hand"/>
                <a:sym typeface="Gochi Hand"/>
              </a:rPr>
              <a:t>FEATURES </a:t>
            </a:r>
            <a:endParaRPr lang="en-US" sz="6548" dirty="0">
              <a:solidFill>
                <a:srgbClr val="000000"/>
              </a:solidFill>
              <a:latin typeface="Gochi Hand"/>
              <a:ea typeface="Gochi Hand"/>
              <a:cs typeface="Gochi Hand"/>
              <a:sym typeface="Gochi Hand"/>
            </a:endParaRPr>
          </a:p>
        </p:txBody>
      </p:sp>
    </p:spTree>
    <p:extLst>
      <p:ext uri="{BB962C8B-B14F-4D97-AF65-F5344CB8AC3E}">
        <p14:creationId xmlns:p14="http://schemas.microsoft.com/office/powerpoint/2010/main" val="210538470"/>
      </p:ext>
    </p:extLst>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rot="115554">
            <a:off x="7723998"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16076">
            <a:off x="3003866"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15554">
            <a:off x="7723998"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16076">
            <a:off x="3003866"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420592" y="8561322"/>
            <a:ext cx="6251768" cy="4114800"/>
          </a:xfrm>
          <a:custGeom>
            <a:avLst/>
            <a:gdLst/>
            <a:ahLst/>
            <a:cxnLst/>
            <a:rect l="l" t="t" r="r" b="b"/>
            <a:pathLst>
              <a:path w="6251768" h="4114800">
                <a:moveTo>
                  <a:pt x="0" y="0"/>
                </a:moveTo>
                <a:lnTo>
                  <a:pt x="6251768" y="0"/>
                </a:lnTo>
                <a:lnTo>
                  <a:pt x="625176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429519" y="4904750"/>
            <a:ext cx="15428961" cy="4590572"/>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29519" y="3467100"/>
            <a:ext cx="15715481" cy="5867400"/>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4623497" y="-2208504"/>
            <a:ext cx="5625325" cy="5676933"/>
          </a:xfrm>
          <a:custGeom>
            <a:avLst/>
            <a:gdLst/>
            <a:ahLst/>
            <a:cxnLst/>
            <a:rect l="l" t="t" r="r" b="b"/>
            <a:pathLst>
              <a:path w="5625325" h="5676933">
                <a:moveTo>
                  <a:pt x="0" y="0"/>
                </a:moveTo>
                <a:lnTo>
                  <a:pt x="5625325" y="0"/>
                </a:lnTo>
                <a:lnTo>
                  <a:pt x="5625325" y="5676933"/>
                </a:lnTo>
                <a:lnTo>
                  <a:pt x="0" y="567693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2085676" y="3314700"/>
            <a:ext cx="14116649" cy="6155531"/>
          </a:xfrm>
          <a:prstGeom prst="rect">
            <a:avLst/>
          </a:prstGeom>
        </p:spPr>
        <p:txBody>
          <a:bodyPr lIns="0" tIns="0" rIns="0" bIns="0" rtlCol="0" anchor="t">
            <a:spAutoFit/>
          </a:bodyPr>
          <a:lstStyle/>
          <a:p>
            <a:pPr marL="685800" indent="-685800" algn="ctr">
              <a:lnSpc>
                <a:spcPts val="5950"/>
              </a:lnSpc>
              <a:spcBef>
                <a:spcPct val="0"/>
              </a:spcBef>
              <a:buFont typeface="Wingdings" pitchFamily="2" charset="2"/>
              <a:buChar char="Ø"/>
            </a:pPr>
            <a:r>
              <a:rPr lang="en-US" sz="3200" b="1" dirty="0">
                <a:solidFill>
                  <a:srgbClr val="000000"/>
                </a:solidFill>
                <a:latin typeface="More Sugar Thin"/>
                <a:ea typeface="More Sugar Thin"/>
                <a:cs typeface="More Sugar Thin"/>
                <a:sym typeface="More Sugar Thin"/>
              </a:rPr>
              <a:t>Women Education: </a:t>
            </a:r>
            <a:r>
              <a:rPr lang="en-US" sz="3200" dirty="0">
                <a:solidFill>
                  <a:srgbClr val="000000"/>
                </a:solidFill>
                <a:latin typeface="More Sugar Thin"/>
                <a:ea typeface="More Sugar Thin"/>
                <a:cs typeface="More Sugar Thin"/>
                <a:sym typeface="More Sugar Thin"/>
              </a:rPr>
              <a:t>New Education Policy gave special emphasis to Women Education. This statement owes that women are the keys to nation's progress. Education of illiteracy vocational curriculum, nutrition and child care courses, home management, etc., are given priority</a:t>
            </a:r>
            <a:r>
              <a:rPr lang="en-US" sz="3200" dirty="0" smtClean="0">
                <a:solidFill>
                  <a:srgbClr val="000000"/>
                </a:solidFill>
                <a:latin typeface="More Sugar Thin"/>
                <a:ea typeface="More Sugar Thin"/>
                <a:cs typeface="More Sugar Thin"/>
                <a:sym typeface="More Sugar Thin"/>
              </a:rPr>
              <a:t>.</a:t>
            </a:r>
          </a:p>
          <a:p>
            <a:pPr marL="685800" indent="-685800" algn="ctr">
              <a:lnSpc>
                <a:spcPts val="5950"/>
              </a:lnSpc>
              <a:spcBef>
                <a:spcPct val="0"/>
              </a:spcBef>
              <a:buFont typeface="Wingdings" pitchFamily="2" charset="2"/>
              <a:buChar char="Ø"/>
            </a:pPr>
            <a:r>
              <a:rPr lang="en-US" sz="3200" b="1" dirty="0">
                <a:solidFill>
                  <a:srgbClr val="000000"/>
                </a:solidFill>
                <a:latin typeface="More Sugar Thin"/>
                <a:ea typeface="More Sugar Thin"/>
                <a:cs typeface="More Sugar Thin"/>
                <a:sym typeface="More Sugar Thin"/>
              </a:rPr>
              <a:t>Education for Tribes: </a:t>
            </a:r>
            <a:r>
              <a:rPr lang="en-US" sz="3200" dirty="0">
                <a:solidFill>
                  <a:srgbClr val="000000"/>
                </a:solidFill>
                <a:latin typeface="More Sugar Thin"/>
                <a:ea typeface="More Sugar Thin"/>
                <a:cs typeface="More Sugar Thin"/>
                <a:sym typeface="More Sugar Thin"/>
              </a:rPr>
              <a:t>This policy gave main emphasis to the education of tribes. Residential Ashram Schools have been opened for them; scholarships for higher education are given. Curriculum &amp; study material should be developed in the language of tribal </a:t>
            </a:r>
            <a:r>
              <a:rPr lang="en-US" sz="3200" dirty="0" smtClean="0">
                <a:solidFill>
                  <a:srgbClr val="000000"/>
                </a:solidFill>
                <a:latin typeface="More Sugar Thin"/>
                <a:ea typeface="More Sugar Thin"/>
                <a:cs typeface="More Sugar Thin"/>
                <a:sym typeface="More Sugar Thin"/>
              </a:rPr>
              <a:t>people.</a:t>
            </a:r>
            <a:endParaRPr lang="en-US" sz="3200" dirty="0">
              <a:solidFill>
                <a:srgbClr val="000000"/>
              </a:solidFill>
              <a:latin typeface="More Sugar Thin"/>
              <a:ea typeface="More Sugar Thin"/>
              <a:cs typeface="More Sugar Thin"/>
              <a:sym typeface="More Sugar Thin"/>
            </a:endParaRPr>
          </a:p>
        </p:txBody>
      </p:sp>
      <p:sp>
        <p:nvSpPr>
          <p:cNvPr id="11" name="TextBox 11"/>
          <p:cNvSpPr txBox="1"/>
          <p:nvPr/>
        </p:nvSpPr>
        <p:spPr>
          <a:xfrm>
            <a:off x="3664503" y="1019175"/>
            <a:ext cx="10958995" cy="1013098"/>
          </a:xfrm>
          <a:prstGeom prst="rect">
            <a:avLst/>
          </a:prstGeom>
        </p:spPr>
        <p:txBody>
          <a:bodyPr lIns="0" tIns="0" rIns="0" bIns="0" rtlCol="0" anchor="t">
            <a:spAutoFit/>
          </a:bodyPr>
          <a:lstStyle/>
          <a:p>
            <a:pPr algn="ctr">
              <a:lnSpc>
                <a:spcPts val="7857"/>
              </a:lnSpc>
              <a:spcBef>
                <a:spcPct val="0"/>
              </a:spcBef>
            </a:pPr>
            <a:r>
              <a:rPr lang="en-US" sz="6548" dirty="0">
                <a:solidFill>
                  <a:srgbClr val="000000"/>
                </a:solidFill>
                <a:latin typeface="Gochi Hand"/>
                <a:ea typeface="Gochi Hand"/>
                <a:cs typeface="Gochi Hand"/>
                <a:sym typeface="Gochi Hand"/>
              </a:rPr>
              <a:t>	</a:t>
            </a:r>
            <a:r>
              <a:rPr lang="en-US" sz="6548" dirty="0" smtClean="0">
                <a:solidFill>
                  <a:srgbClr val="000000"/>
                </a:solidFill>
                <a:latin typeface="Gochi Hand"/>
                <a:ea typeface="Gochi Hand"/>
                <a:cs typeface="Gochi Hand"/>
                <a:sym typeface="Gochi Hand"/>
              </a:rPr>
              <a:t>FEATURES </a:t>
            </a:r>
            <a:endParaRPr lang="en-US" sz="6548" dirty="0">
              <a:solidFill>
                <a:srgbClr val="000000"/>
              </a:solidFill>
              <a:latin typeface="Gochi Hand"/>
              <a:ea typeface="Gochi Hand"/>
              <a:cs typeface="Gochi Hand"/>
              <a:sym typeface="Gochi Hand"/>
            </a:endParaRPr>
          </a:p>
        </p:txBody>
      </p:sp>
    </p:spTree>
    <p:extLst>
      <p:ext uri="{BB962C8B-B14F-4D97-AF65-F5344CB8AC3E}">
        <p14:creationId xmlns:p14="http://schemas.microsoft.com/office/powerpoint/2010/main" val="313270220"/>
      </p:ext>
    </p:extLst>
  </p:cSld>
  <p:clrMapOvr>
    <a:masterClrMapping/>
  </p:clrMapOvr>
  <p:transition spd="med">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rot="115554">
            <a:off x="7723998"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16076">
            <a:off x="3003866"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15554">
            <a:off x="7723998"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16076">
            <a:off x="3003866"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420592" y="8561322"/>
            <a:ext cx="6251768" cy="4114800"/>
          </a:xfrm>
          <a:custGeom>
            <a:avLst/>
            <a:gdLst/>
            <a:ahLst/>
            <a:cxnLst/>
            <a:rect l="l" t="t" r="r" b="b"/>
            <a:pathLst>
              <a:path w="6251768" h="4114800">
                <a:moveTo>
                  <a:pt x="0" y="0"/>
                </a:moveTo>
                <a:lnTo>
                  <a:pt x="6251768" y="0"/>
                </a:lnTo>
                <a:lnTo>
                  <a:pt x="625176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429519" y="4904750"/>
            <a:ext cx="15428961" cy="4590572"/>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29519" y="3467100"/>
            <a:ext cx="15715481" cy="5867400"/>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4623497" y="-2208504"/>
            <a:ext cx="5625325" cy="5676933"/>
          </a:xfrm>
          <a:custGeom>
            <a:avLst/>
            <a:gdLst/>
            <a:ahLst/>
            <a:cxnLst/>
            <a:rect l="l" t="t" r="r" b="b"/>
            <a:pathLst>
              <a:path w="5625325" h="5676933">
                <a:moveTo>
                  <a:pt x="0" y="0"/>
                </a:moveTo>
                <a:lnTo>
                  <a:pt x="5625325" y="0"/>
                </a:lnTo>
                <a:lnTo>
                  <a:pt x="5625325" y="5676933"/>
                </a:lnTo>
                <a:lnTo>
                  <a:pt x="0" y="567693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2085676" y="3314700"/>
            <a:ext cx="14116649" cy="6155531"/>
          </a:xfrm>
          <a:prstGeom prst="rect">
            <a:avLst/>
          </a:prstGeom>
        </p:spPr>
        <p:txBody>
          <a:bodyPr lIns="0" tIns="0" rIns="0" bIns="0" rtlCol="0" anchor="t">
            <a:spAutoFit/>
          </a:bodyPr>
          <a:lstStyle/>
          <a:p>
            <a:pPr marL="685800" indent="-685800" algn="ctr">
              <a:lnSpc>
                <a:spcPts val="5950"/>
              </a:lnSpc>
              <a:spcBef>
                <a:spcPct val="0"/>
              </a:spcBef>
              <a:buFont typeface="Wingdings" pitchFamily="2" charset="2"/>
              <a:buChar char="Ø"/>
            </a:pPr>
            <a:r>
              <a:rPr lang="en-US" sz="3200" b="1" dirty="0" smtClean="0">
                <a:solidFill>
                  <a:srgbClr val="000000"/>
                </a:solidFill>
                <a:latin typeface="More Sugar Thin"/>
                <a:ea typeface="More Sugar Thin"/>
                <a:cs typeface="More Sugar Thin"/>
                <a:sym typeface="More Sugar Thin"/>
              </a:rPr>
              <a:t>Adult </a:t>
            </a:r>
            <a:r>
              <a:rPr lang="en-US" sz="3200" b="1" dirty="0">
                <a:solidFill>
                  <a:srgbClr val="000000"/>
                </a:solidFill>
                <a:latin typeface="More Sugar Thin"/>
                <a:ea typeface="More Sugar Thin"/>
                <a:cs typeface="More Sugar Thin"/>
                <a:sym typeface="More Sugar Thin"/>
              </a:rPr>
              <a:t>Education: </a:t>
            </a:r>
            <a:r>
              <a:rPr lang="en-US" sz="3200" dirty="0">
                <a:solidFill>
                  <a:srgbClr val="000000"/>
                </a:solidFill>
                <a:latin typeface="More Sugar Thin"/>
                <a:ea typeface="More Sugar Thin"/>
                <a:cs typeface="More Sugar Thin"/>
                <a:sym typeface="More Sugar Thin"/>
              </a:rPr>
              <a:t>Adult education initiation of NATIONAL LITERACY MISSION for teaching illiterate people of age group 15-35 years. For this, adult schools, libraries, distance education, T.V. </a:t>
            </a:r>
            <a:r>
              <a:rPr lang="en-US" sz="3200" dirty="0" err="1">
                <a:solidFill>
                  <a:srgbClr val="000000"/>
                </a:solidFill>
                <a:latin typeface="More Sugar Thin"/>
                <a:ea typeface="More Sugar Thin"/>
                <a:cs typeface="More Sugar Thin"/>
                <a:sym typeface="More Sugar Thin"/>
              </a:rPr>
              <a:t>programmes</a:t>
            </a:r>
            <a:r>
              <a:rPr lang="en-US" sz="3200" dirty="0">
                <a:solidFill>
                  <a:srgbClr val="000000"/>
                </a:solidFill>
                <a:latin typeface="More Sugar Thin"/>
                <a:ea typeface="More Sugar Thin"/>
                <a:cs typeface="More Sugar Thin"/>
                <a:sym typeface="More Sugar Thin"/>
              </a:rPr>
              <a:t> are being introduced</a:t>
            </a:r>
            <a:r>
              <a:rPr lang="en-US" sz="3200" dirty="0" smtClean="0">
                <a:solidFill>
                  <a:srgbClr val="000000"/>
                </a:solidFill>
                <a:latin typeface="More Sugar Thin"/>
                <a:ea typeface="More Sugar Thin"/>
                <a:cs typeface="More Sugar Thin"/>
                <a:sym typeface="More Sugar Thin"/>
              </a:rPr>
              <a:t>.</a:t>
            </a:r>
          </a:p>
          <a:p>
            <a:pPr marL="685800" indent="-685800" algn="ctr">
              <a:lnSpc>
                <a:spcPts val="5950"/>
              </a:lnSpc>
              <a:spcBef>
                <a:spcPct val="0"/>
              </a:spcBef>
              <a:buFont typeface="Wingdings" pitchFamily="2" charset="2"/>
              <a:buChar char="Ø"/>
            </a:pPr>
            <a:r>
              <a:rPr lang="en-US" sz="3200" b="1" dirty="0">
                <a:solidFill>
                  <a:srgbClr val="000000"/>
                </a:solidFill>
                <a:latin typeface="More Sugar Thin"/>
                <a:ea typeface="More Sugar Thin"/>
                <a:cs typeface="More Sugar Thin"/>
                <a:sym typeface="More Sugar Thin"/>
              </a:rPr>
              <a:t>Early Childhood Education: </a:t>
            </a:r>
            <a:r>
              <a:rPr lang="en-US" sz="3200" dirty="0">
                <a:solidFill>
                  <a:srgbClr val="000000"/>
                </a:solidFill>
                <a:latin typeface="More Sugar Thin"/>
                <a:ea typeface="More Sugar Thin"/>
                <a:cs typeface="More Sugar Thin"/>
                <a:sym typeface="More Sugar Thin"/>
              </a:rPr>
              <a:t>Special emphasis on early childhood care and education by opening up of day care centers, promotion of child focused </a:t>
            </a:r>
            <a:r>
              <a:rPr lang="en-US" sz="3200" dirty="0" err="1">
                <a:solidFill>
                  <a:srgbClr val="000000"/>
                </a:solidFill>
                <a:latin typeface="More Sugar Thin"/>
                <a:ea typeface="More Sugar Thin"/>
                <a:cs typeface="More Sugar Thin"/>
                <a:sym typeface="More Sugar Thin"/>
              </a:rPr>
              <a:t>programmes</a:t>
            </a:r>
            <a:r>
              <a:rPr lang="en-US" sz="3200" dirty="0">
                <a:solidFill>
                  <a:srgbClr val="000000"/>
                </a:solidFill>
                <a:latin typeface="More Sugar Thin"/>
                <a:ea typeface="More Sugar Thin"/>
                <a:cs typeface="More Sugar Thin"/>
                <a:sym typeface="More Sugar Thin"/>
              </a:rPr>
              <a:t>. Resulting in all round development of child. It is a feeder and support for primary education.</a:t>
            </a:r>
          </a:p>
        </p:txBody>
      </p:sp>
      <p:sp>
        <p:nvSpPr>
          <p:cNvPr id="11" name="TextBox 11"/>
          <p:cNvSpPr txBox="1"/>
          <p:nvPr/>
        </p:nvSpPr>
        <p:spPr>
          <a:xfrm>
            <a:off x="3664503" y="1019175"/>
            <a:ext cx="10958995" cy="1013098"/>
          </a:xfrm>
          <a:prstGeom prst="rect">
            <a:avLst/>
          </a:prstGeom>
        </p:spPr>
        <p:txBody>
          <a:bodyPr lIns="0" tIns="0" rIns="0" bIns="0" rtlCol="0" anchor="t">
            <a:spAutoFit/>
          </a:bodyPr>
          <a:lstStyle/>
          <a:p>
            <a:pPr algn="ctr">
              <a:lnSpc>
                <a:spcPts val="7857"/>
              </a:lnSpc>
              <a:spcBef>
                <a:spcPct val="0"/>
              </a:spcBef>
            </a:pPr>
            <a:r>
              <a:rPr lang="en-US" sz="6548" dirty="0">
                <a:solidFill>
                  <a:srgbClr val="000000"/>
                </a:solidFill>
                <a:latin typeface="Gochi Hand"/>
                <a:ea typeface="Gochi Hand"/>
                <a:cs typeface="Gochi Hand"/>
                <a:sym typeface="Gochi Hand"/>
              </a:rPr>
              <a:t>	</a:t>
            </a:r>
            <a:r>
              <a:rPr lang="en-US" sz="6548" dirty="0" smtClean="0">
                <a:solidFill>
                  <a:srgbClr val="000000"/>
                </a:solidFill>
                <a:latin typeface="Gochi Hand"/>
                <a:ea typeface="Gochi Hand"/>
                <a:cs typeface="Gochi Hand"/>
                <a:sym typeface="Gochi Hand"/>
              </a:rPr>
              <a:t>FEATURES </a:t>
            </a:r>
            <a:endParaRPr lang="en-US" sz="6548" dirty="0">
              <a:solidFill>
                <a:srgbClr val="000000"/>
              </a:solidFill>
              <a:latin typeface="Gochi Hand"/>
              <a:ea typeface="Gochi Hand"/>
              <a:cs typeface="Gochi Hand"/>
              <a:sym typeface="Gochi Hand"/>
            </a:endParaRPr>
          </a:p>
        </p:txBody>
      </p:sp>
    </p:spTree>
    <p:extLst>
      <p:ext uri="{BB962C8B-B14F-4D97-AF65-F5344CB8AC3E}">
        <p14:creationId xmlns:p14="http://schemas.microsoft.com/office/powerpoint/2010/main" val="2515380037"/>
      </p:ext>
    </p:extLst>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4F0"/>
        </a:solidFill>
        <a:effectLst/>
      </p:bgPr>
    </p:bg>
    <p:spTree>
      <p:nvGrpSpPr>
        <p:cNvPr id="1" name=""/>
        <p:cNvGrpSpPr/>
        <p:nvPr/>
      </p:nvGrpSpPr>
      <p:grpSpPr>
        <a:xfrm>
          <a:off x="0" y="0"/>
          <a:ext cx="0" cy="0"/>
          <a:chOff x="0" y="0"/>
          <a:chExt cx="0" cy="0"/>
        </a:xfrm>
      </p:grpSpPr>
      <p:sp>
        <p:nvSpPr>
          <p:cNvPr id="2" name="Freeform 2"/>
          <p:cNvSpPr/>
          <p:nvPr/>
        </p:nvSpPr>
        <p:spPr>
          <a:xfrm rot="115554">
            <a:off x="7723998"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16076">
            <a:off x="3003866" y="1646408"/>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15554">
            <a:off x="7723998"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16076">
            <a:off x="3003866" y="674177"/>
            <a:ext cx="7315200" cy="1699579"/>
          </a:xfrm>
          <a:custGeom>
            <a:avLst/>
            <a:gdLst/>
            <a:ahLst/>
            <a:cxnLst/>
            <a:rect l="l" t="t" r="r" b="b"/>
            <a:pathLst>
              <a:path w="7315200" h="1699579">
                <a:moveTo>
                  <a:pt x="0" y="0"/>
                </a:moveTo>
                <a:lnTo>
                  <a:pt x="7315200" y="0"/>
                </a:lnTo>
                <a:lnTo>
                  <a:pt x="7315200" y="1699580"/>
                </a:lnTo>
                <a:lnTo>
                  <a:pt x="0" y="16995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420592" y="8561322"/>
            <a:ext cx="6251768" cy="4114800"/>
          </a:xfrm>
          <a:custGeom>
            <a:avLst/>
            <a:gdLst/>
            <a:ahLst/>
            <a:cxnLst/>
            <a:rect l="l" t="t" r="r" b="b"/>
            <a:pathLst>
              <a:path w="6251768" h="4114800">
                <a:moveTo>
                  <a:pt x="0" y="0"/>
                </a:moveTo>
                <a:lnTo>
                  <a:pt x="6251768" y="0"/>
                </a:lnTo>
                <a:lnTo>
                  <a:pt x="625176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429519" y="4904750"/>
            <a:ext cx="15428961" cy="4590572"/>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429519" y="3467100"/>
            <a:ext cx="15715481" cy="5867400"/>
          </a:xfrm>
          <a:custGeom>
            <a:avLst/>
            <a:gdLst/>
            <a:ahLst/>
            <a:cxnLst/>
            <a:rect l="l" t="t" r="r" b="b"/>
            <a:pathLst>
              <a:path w="15428961" h="4590572">
                <a:moveTo>
                  <a:pt x="0" y="0"/>
                </a:moveTo>
                <a:lnTo>
                  <a:pt x="15428962" y="0"/>
                </a:lnTo>
                <a:lnTo>
                  <a:pt x="15428962" y="4590572"/>
                </a:lnTo>
                <a:lnTo>
                  <a:pt x="0" y="4590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4623497" y="-2208504"/>
            <a:ext cx="5625325" cy="5676933"/>
          </a:xfrm>
          <a:custGeom>
            <a:avLst/>
            <a:gdLst/>
            <a:ahLst/>
            <a:cxnLst/>
            <a:rect l="l" t="t" r="r" b="b"/>
            <a:pathLst>
              <a:path w="5625325" h="5676933">
                <a:moveTo>
                  <a:pt x="0" y="0"/>
                </a:moveTo>
                <a:lnTo>
                  <a:pt x="5625325" y="0"/>
                </a:lnTo>
                <a:lnTo>
                  <a:pt x="5625325" y="5676933"/>
                </a:lnTo>
                <a:lnTo>
                  <a:pt x="0" y="567693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2085676" y="3314700"/>
            <a:ext cx="14116649" cy="6924973"/>
          </a:xfrm>
          <a:prstGeom prst="rect">
            <a:avLst/>
          </a:prstGeom>
        </p:spPr>
        <p:txBody>
          <a:bodyPr lIns="0" tIns="0" rIns="0" bIns="0" rtlCol="0" anchor="t">
            <a:spAutoFit/>
          </a:bodyPr>
          <a:lstStyle/>
          <a:p>
            <a:pPr marL="685800" indent="-685800" algn="ctr">
              <a:lnSpc>
                <a:spcPts val="5950"/>
              </a:lnSpc>
              <a:spcBef>
                <a:spcPct val="0"/>
              </a:spcBef>
              <a:buFont typeface="Wingdings" pitchFamily="2" charset="2"/>
              <a:buChar char="Ø"/>
            </a:pPr>
            <a:r>
              <a:rPr lang="en-US" sz="3200" b="1" dirty="0">
                <a:solidFill>
                  <a:srgbClr val="000000"/>
                </a:solidFill>
                <a:latin typeface="More Sugar Thin"/>
                <a:ea typeface="More Sugar Thin"/>
                <a:cs typeface="More Sugar Thin"/>
                <a:sym typeface="More Sugar Thin"/>
              </a:rPr>
              <a:t>Education for Minorities: </a:t>
            </a:r>
            <a:r>
              <a:rPr lang="en-US" sz="3200" dirty="0">
                <a:solidFill>
                  <a:srgbClr val="000000"/>
                </a:solidFill>
                <a:latin typeface="More Sugar Thin"/>
                <a:ea typeface="More Sugar Thin"/>
                <a:cs typeface="More Sugar Thin"/>
                <a:sym typeface="More Sugar Thin"/>
              </a:rPr>
              <a:t>In pursuance of the revised </a:t>
            </a:r>
            <a:r>
              <a:rPr lang="en-US" sz="3200" dirty="0" err="1">
                <a:solidFill>
                  <a:srgbClr val="000000"/>
                </a:solidFill>
                <a:latin typeface="More Sugar Thin"/>
                <a:ea typeface="More Sugar Thin"/>
                <a:cs typeface="More Sugar Thin"/>
                <a:sym typeface="More Sugar Thin"/>
              </a:rPr>
              <a:t>Programme</a:t>
            </a:r>
            <a:r>
              <a:rPr lang="en-US" sz="3200" dirty="0">
                <a:solidFill>
                  <a:srgbClr val="000000"/>
                </a:solidFill>
                <a:latin typeface="More Sugar Thin"/>
                <a:ea typeface="More Sugar Thin"/>
                <a:cs typeface="More Sugar Thin"/>
                <a:sym typeface="More Sugar Thin"/>
              </a:rPr>
              <a:t> of Action (POA) 1992, two new Centrally-sponsored schemes, i.e</a:t>
            </a:r>
            <a:r>
              <a:rPr lang="en-US" sz="3200" dirty="0" smtClean="0">
                <a:solidFill>
                  <a:srgbClr val="000000"/>
                </a:solidFill>
                <a:latin typeface="More Sugar Thin"/>
                <a:ea typeface="More Sugar Thin"/>
                <a:cs typeface="More Sugar Thin"/>
                <a:sym typeface="More Sugar Thin"/>
              </a:rPr>
              <a:t>.,</a:t>
            </a:r>
          </a:p>
          <a:p>
            <a:pPr>
              <a:lnSpc>
                <a:spcPts val="5950"/>
              </a:lnSpc>
              <a:spcBef>
                <a:spcPct val="0"/>
              </a:spcBef>
            </a:pPr>
            <a:r>
              <a:rPr lang="en-US" sz="3200" dirty="0" smtClean="0">
                <a:solidFill>
                  <a:srgbClr val="000000"/>
                </a:solidFill>
                <a:latin typeface="More Sugar Thin"/>
                <a:ea typeface="More Sugar Thin"/>
                <a:cs typeface="More Sugar Thin"/>
                <a:sym typeface="More Sugar Thin"/>
              </a:rPr>
              <a:t>              1</a:t>
            </a:r>
            <a:r>
              <a:rPr lang="en-US" sz="3200" dirty="0">
                <a:solidFill>
                  <a:srgbClr val="000000"/>
                </a:solidFill>
                <a:latin typeface="More Sugar Thin"/>
                <a:ea typeface="More Sugar Thin"/>
                <a:cs typeface="More Sugar Thin"/>
                <a:sym typeface="More Sugar Thin"/>
              </a:rPr>
              <a:t>) Scheme of Area Intensive </a:t>
            </a:r>
            <a:r>
              <a:rPr lang="en-US" sz="3200" dirty="0" err="1">
                <a:solidFill>
                  <a:srgbClr val="000000"/>
                </a:solidFill>
                <a:latin typeface="More Sugar Thin"/>
                <a:ea typeface="More Sugar Thin"/>
                <a:cs typeface="More Sugar Thin"/>
                <a:sym typeface="More Sugar Thin"/>
              </a:rPr>
              <a:t>Programme</a:t>
            </a:r>
            <a:r>
              <a:rPr lang="en-US" sz="3200" dirty="0">
                <a:solidFill>
                  <a:srgbClr val="000000"/>
                </a:solidFill>
                <a:latin typeface="More Sugar Thin"/>
                <a:ea typeface="More Sugar Thin"/>
                <a:cs typeface="More Sugar Thin"/>
                <a:sym typeface="More Sugar Thin"/>
              </a:rPr>
              <a:t> for Educationally </a:t>
            </a:r>
            <a:r>
              <a:rPr lang="en-US" sz="3200" dirty="0" smtClean="0">
                <a:solidFill>
                  <a:srgbClr val="000000"/>
                </a:solidFill>
                <a:latin typeface="More Sugar Thin"/>
                <a:ea typeface="More Sugar Thin"/>
                <a:cs typeface="More Sugar Thin"/>
                <a:sym typeface="More Sugar Thin"/>
              </a:rPr>
              <a:t>   </a:t>
            </a:r>
          </a:p>
          <a:p>
            <a:pPr>
              <a:lnSpc>
                <a:spcPts val="5950"/>
              </a:lnSpc>
              <a:spcBef>
                <a:spcPct val="0"/>
              </a:spcBef>
            </a:pPr>
            <a:r>
              <a:rPr lang="en-US" sz="3200" dirty="0">
                <a:solidFill>
                  <a:srgbClr val="000000"/>
                </a:solidFill>
                <a:latin typeface="More Sugar Thin"/>
                <a:ea typeface="More Sugar Thin"/>
                <a:cs typeface="More Sugar Thin"/>
                <a:sym typeface="More Sugar Thin"/>
              </a:rPr>
              <a:t> </a:t>
            </a:r>
            <a:r>
              <a:rPr lang="en-US" sz="3200" dirty="0" smtClean="0">
                <a:solidFill>
                  <a:srgbClr val="000000"/>
                </a:solidFill>
                <a:latin typeface="More Sugar Thin"/>
                <a:ea typeface="More Sugar Thin"/>
                <a:cs typeface="More Sugar Thin"/>
                <a:sym typeface="More Sugar Thin"/>
              </a:rPr>
              <a:t>                Backward </a:t>
            </a:r>
            <a:r>
              <a:rPr lang="en-US" sz="3200" dirty="0">
                <a:solidFill>
                  <a:srgbClr val="000000"/>
                </a:solidFill>
                <a:latin typeface="More Sugar Thin"/>
                <a:ea typeface="More Sugar Thin"/>
                <a:cs typeface="More Sugar Thin"/>
                <a:sym typeface="More Sugar Thin"/>
              </a:rPr>
              <a:t>Minorities. </a:t>
            </a:r>
          </a:p>
          <a:p>
            <a:pPr>
              <a:lnSpc>
                <a:spcPts val="5950"/>
              </a:lnSpc>
              <a:spcBef>
                <a:spcPct val="0"/>
              </a:spcBef>
            </a:pPr>
            <a:r>
              <a:rPr lang="en-US" sz="3200" dirty="0" smtClean="0">
                <a:solidFill>
                  <a:srgbClr val="000000"/>
                </a:solidFill>
                <a:latin typeface="More Sugar Thin"/>
                <a:ea typeface="More Sugar Thin"/>
                <a:cs typeface="More Sugar Thin"/>
                <a:sym typeface="More Sugar Thin"/>
              </a:rPr>
              <a:t>              ii</a:t>
            </a:r>
            <a:r>
              <a:rPr lang="en-US" sz="3200" dirty="0">
                <a:solidFill>
                  <a:srgbClr val="000000"/>
                </a:solidFill>
                <a:latin typeface="More Sugar Thin"/>
                <a:ea typeface="More Sugar Thin"/>
                <a:cs typeface="More Sugar Thin"/>
                <a:sym typeface="More Sugar Thin"/>
              </a:rPr>
              <a:t>) Scheme of Financial </a:t>
            </a:r>
            <a:r>
              <a:rPr lang="en-US" sz="3200" dirty="0" smtClean="0">
                <a:solidFill>
                  <a:srgbClr val="000000"/>
                </a:solidFill>
                <a:latin typeface="More Sugar Thin"/>
                <a:ea typeface="More Sugar Thin"/>
                <a:cs typeface="More Sugar Thin"/>
                <a:sym typeface="More Sugar Thin"/>
              </a:rPr>
              <a:t>Assistance for Modernization of </a:t>
            </a:r>
            <a:r>
              <a:rPr lang="en-US" sz="3200" dirty="0" err="1" smtClean="0">
                <a:solidFill>
                  <a:srgbClr val="000000"/>
                </a:solidFill>
                <a:latin typeface="More Sugar Thin"/>
                <a:ea typeface="More Sugar Thin"/>
                <a:cs typeface="More Sugar Thin"/>
                <a:sym typeface="More Sugar Thin"/>
              </a:rPr>
              <a:t>Madarsa</a:t>
            </a:r>
            <a:r>
              <a:rPr lang="en-US" sz="3200" dirty="0" smtClean="0">
                <a:solidFill>
                  <a:srgbClr val="000000"/>
                </a:solidFill>
                <a:latin typeface="More Sugar Thin"/>
                <a:ea typeface="More Sugar Thin"/>
                <a:cs typeface="More Sugar Thin"/>
                <a:sym typeface="More Sugar Thin"/>
              </a:rPr>
              <a:t>   </a:t>
            </a:r>
          </a:p>
          <a:p>
            <a:pPr>
              <a:lnSpc>
                <a:spcPts val="5950"/>
              </a:lnSpc>
              <a:spcBef>
                <a:spcPct val="0"/>
              </a:spcBef>
            </a:pPr>
            <a:r>
              <a:rPr lang="en-US" sz="3200" dirty="0">
                <a:solidFill>
                  <a:srgbClr val="000000"/>
                </a:solidFill>
                <a:latin typeface="More Sugar Thin"/>
                <a:ea typeface="More Sugar Thin"/>
                <a:cs typeface="More Sugar Thin"/>
                <a:sym typeface="More Sugar Thin"/>
              </a:rPr>
              <a:t> </a:t>
            </a:r>
            <a:r>
              <a:rPr lang="en-US" sz="3200" dirty="0" smtClean="0">
                <a:solidFill>
                  <a:srgbClr val="000000"/>
                </a:solidFill>
                <a:latin typeface="More Sugar Thin"/>
                <a:ea typeface="More Sugar Thin"/>
                <a:cs typeface="More Sugar Thin"/>
                <a:sym typeface="More Sugar Thin"/>
              </a:rPr>
              <a:t>                Education were launched during 1993 – 1994. </a:t>
            </a:r>
            <a:endParaRPr lang="en-US" sz="3200" dirty="0" smtClean="0">
              <a:solidFill>
                <a:srgbClr val="000000"/>
              </a:solidFill>
              <a:latin typeface="More Sugar Thin"/>
              <a:ea typeface="More Sugar Thin"/>
              <a:cs typeface="More Sugar Thin"/>
              <a:sym typeface="More Sugar Thin"/>
            </a:endParaRPr>
          </a:p>
          <a:p>
            <a:pPr>
              <a:lnSpc>
                <a:spcPts val="5950"/>
              </a:lnSpc>
              <a:spcBef>
                <a:spcPct val="0"/>
              </a:spcBef>
            </a:pPr>
            <a:endParaRPr lang="en-US" sz="3200" dirty="0" smtClean="0">
              <a:solidFill>
                <a:srgbClr val="000000"/>
              </a:solidFill>
              <a:latin typeface="More Sugar Thin"/>
              <a:ea typeface="More Sugar Thin"/>
              <a:cs typeface="More Sugar Thin"/>
              <a:sym typeface="More Sugar Thin"/>
            </a:endParaRPr>
          </a:p>
          <a:p>
            <a:pPr algn="ctr">
              <a:lnSpc>
                <a:spcPts val="5950"/>
              </a:lnSpc>
              <a:spcBef>
                <a:spcPct val="0"/>
              </a:spcBef>
            </a:pPr>
            <a:r>
              <a:rPr lang="en-US" sz="3200" dirty="0" smtClean="0">
                <a:solidFill>
                  <a:srgbClr val="000000"/>
                </a:solidFill>
                <a:latin typeface="More Sugar Thin"/>
                <a:ea typeface="More Sugar Thin"/>
                <a:cs typeface="More Sugar Thin"/>
                <a:sym typeface="More Sugar Thin"/>
              </a:rPr>
              <a:t> </a:t>
            </a:r>
            <a:endParaRPr lang="en-US" sz="3200" dirty="0">
              <a:solidFill>
                <a:srgbClr val="000000"/>
              </a:solidFill>
              <a:latin typeface="More Sugar Thin"/>
              <a:ea typeface="More Sugar Thin"/>
              <a:cs typeface="More Sugar Thin"/>
              <a:sym typeface="More Sugar Thin"/>
            </a:endParaRPr>
          </a:p>
          <a:p>
            <a:pPr marL="457200" indent="-457200" algn="ctr">
              <a:lnSpc>
                <a:spcPts val="5950"/>
              </a:lnSpc>
              <a:spcBef>
                <a:spcPct val="0"/>
              </a:spcBef>
              <a:buFont typeface="Wingdings" pitchFamily="2" charset="2"/>
              <a:buChar char="Ø"/>
            </a:pPr>
            <a:endParaRPr lang="en-US" sz="3200" dirty="0" smtClean="0">
              <a:solidFill>
                <a:srgbClr val="000000"/>
              </a:solidFill>
              <a:latin typeface="More Sugar Thin"/>
              <a:ea typeface="More Sugar Thin"/>
              <a:cs typeface="More Sugar Thin"/>
              <a:sym typeface="More Sugar Thin"/>
            </a:endParaRPr>
          </a:p>
        </p:txBody>
      </p:sp>
      <p:sp>
        <p:nvSpPr>
          <p:cNvPr id="11" name="TextBox 11"/>
          <p:cNvSpPr txBox="1"/>
          <p:nvPr/>
        </p:nvSpPr>
        <p:spPr>
          <a:xfrm>
            <a:off x="3664503" y="1019175"/>
            <a:ext cx="10958995" cy="1013098"/>
          </a:xfrm>
          <a:prstGeom prst="rect">
            <a:avLst/>
          </a:prstGeom>
        </p:spPr>
        <p:txBody>
          <a:bodyPr lIns="0" tIns="0" rIns="0" bIns="0" rtlCol="0" anchor="t">
            <a:spAutoFit/>
          </a:bodyPr>
          <a:lstStyle/>
          <a:p>
            <a:pPr algn="ctr">
              <a:lnSpc>
                <a:spcPts val="7857"/>
              </a:lnSpc>
              <a:spcBef>
                <a:spcPct val="0"/>
              </a:spcBef>
            </a:pPr>
            <a:r>
              <a:rPr lang="en-US" sz="6548" dirty="0">
                <a:solidFill>
                  <a:srgbClr val="000000"/>
                </a:solidFill>
                <a:latin typeface="Gochi Hand"/>
                <a:ea typeface="Gochi Hand"/>
                <a:cs typeface="Gochi Hand"/>
                <a:sym typeface="Gochi Hand"/>
              </a:rPr>
              <a:t>	</a:t>
            </a:r>
            <a:r>
              <a:rPr lang="en-US" sz="6548" dirty="0" smtClean="0">
                <a:solidFill>
                  <a:srgbClr val="000000"/>
                </a:solidFill>
                <a:latin typeface="Gochi Hand"/>
                <a:ea typeface="Gochi Hand"/>
                <a:cs typeface="Gochi Hand"/>
                <a:sym typeface="Gochi Hand"/>
              </a:rPr>
              <a:t>FEATURES </a:t>
            </a:r>
            <a:endParaRPr lang="en-US" sz="6548" dirty="0">
              <a:solidFill>
                <a:srgbClr val="000000"/>
              </a:solidFill>
              <a:latin typeface="Gochi Hand"/>
              <a:ea typeface="Gochi Hand"/>
              <a:cs typeface="Gochi Hand"/>
              <a:sym typeface="Gochi Hand"/>
            </a:endParaRPr>
          </a:p>
        </p:txBody>
      </p:sp>
    </p:spTree>
    <p:extLst>
      <p:ext uri="{BB962C8B-B14F-4D97-AF65-F5344CB8AC3E}">
        <p14:creationId xmlns:p14="http://schemas.microsoft.com/office/powerpoint/2010/main" val="1251721005"/>
      </p:ext>
    </p:extLst>
  </p:cSld>
  <p:clrMapOvr>
    <a:masterClrMapping/>
  </p:clrMapOvr>
  <p:transition spd="med">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1246</Words>
  <Application>Microsoft Office PowerPoint</Application>
  <PresentationFormat>Custom</PresentationFormat>
  <Paragraphs>54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Gochi Hand</vt:lpstr>
      <vt:lpstr>Calibri</vt:lpstr>
      <vt:lpstr>More Sugar Thin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Purple Cute Illustration Psychology Topic Presentation</dc:title>
  <cp:lastModifiedBy>ky.mazumder@gmail.com</cp:lastModifiedBy>
  <cp:revision>15</cp:revision>
  <dcterms:created xsi:type="dcterms:W3CDTF">2006-08-16T00:00:00Z</dcterms:created>
  <dcterms:modified xsi:type="dcterms:W3CDTF">2025-10-27T17:00:24Z</dcterms:modified>
  <dc:identifier>DAGrhCjGhIQ</dc:identifier>
</cp:coreProperties>
</file>