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85EE6-B91E-B96A-8FAC-FE6431393A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7B2A2A5-634A-89BB-3FE2-7CB5912AD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25BE533-945D-11E1-EEE2-84C0DBF4A002}"/>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5" name="Footer Placeholder 4">
            <a:extLst>
              <a:ext uri="{FF2B5EF4-FFF2-40B4-BE49-F238E27FC236}">
                <a16:creationId xmlns:a16="http://schemas.microsoft.com/office/drawing/2014/main" id="{DD0716E8-396D-8771-D2AB-F908BDF37AB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3771887-E358-6E0A-E423-1CADCF24F656}"/>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15630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F02C7-3AF1-4A71-DD50-BA009E95914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40B35CB-0801-C759-ED53-FB52B12621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2CC3BB0-0A15-7098-A1B1-F25E4822E2E8}"/>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5" name="Footer Placeholder 4">
            <a:extLst>
              <a:ext uri="{FF2B5EF4-FFF2-40B4-BE49-F238E27FC236}">
                <a16:creationId xmlns:a16="http://schemas.microsoft.com/office/drawing/2014/main" id="{8D73D16B-E805-1C08-92AC-C54B7AC6636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7FC9EE-D229-1BB5-D622-0E55B1255287}"/>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209755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FB4E29-2CBF-6D9A-44FF-A6C9C4C3A0F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DE72A17-52A8-22FF-0714-77A2101904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6215A29-1ED6-AE6E-BFD9-8AC4DE3AF051}"/>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5" name="Footer Placeholder 4">
            <a:extLst>
              <a:ext uri="{FF2B5EF4-FFF2-40B4-BE49-F238E27FC236}">
                <a16:creationId xmlns:a16="http://schemas.microsoft.com/office/drawing/2014/main" id="{145FA977-ADBA-71CB-17B5-373FEEB0069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5D3D177-715F-F914-FBDE-33B65649A0CC}"/>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186580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64DA5-E77B-511F-0971-3F3E0411364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D0620F5-55CA-79D3-2327-402BE4F799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8A8733E-767C-C237-FBBA-D26A95A12502}"/>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5" name="Footer Placeholder 4">
            <a:extLst>
              <a:ext uri="{FF2B5EF4-FFF2-40B4-BE49-F238E27FC236}">
                <a16:creationId xmlns:a16="http://schemas.microsoft.com/office/drawing/2014/main" id="{4934063F-40F0-761F-8EBA-994F84AD802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24262F9-B8A8-FA45-41B5-28B5D6DACEB8}"/>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169216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3EB4C-7FE1-FD31-BA26-C8B326D8CE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5D4F1FA-2558-5CAF-0F33-036DB2640D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CEE96D-E622-DF27-C4BB-ECEF45FA5058}"/>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5" name="Footer Placeholder 4">
            <a:extLst>
              <a:ext uri="{FF2B5EF4-FFF2-40B4-BE49-F238E27FC236}">
                <a16:creationId xmlns:a16="http://schemas.microsoft.com/office/drawing/2014/main" id="{721D8092-4B9A-1467-87CD-49DC0E25435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CEF78F5-2109-9429-1FB4-237604A85B69}"/>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4067519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5EFE5-4B5F-41A1-551E-40E2BAFB953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CD8453F-1859-A5FC-2635-4B3FF0878B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A13E273-5148-2365-478D-8093587218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6E8BDF0-D212-68D9-962F-9FB94773095A}"/>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6" name="Footer Placeholder 5">
            <a:extLst>
              <a:ext uri="{FF2B5EF4-FFF2-40B4-BE49-F238E27FC236}">
                <a16:creationId xmlns:a16="http://schemas.microsoft.com/office/drawing/2014/main" id="{255FF331-64C1-6E63-DF58-1F4F9F709A0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AEEED22-C3CB-CEF4-93EC-29FC4E7522F4}"/>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2178976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A0956-4468-5E6C-7B78-FBF0C849B63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9B0A3EA-B44C-EF22-7386-3AC33B7426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A2266F-9BA4-9064-15CA-F3B4BD1D7E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7AD4DF9-4B18-A194-C7EA-7D089D3B11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0B4F2A-0D4C-010E-EF61-A5F94CAD2A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5D1C9CA-A758-D929-7177-6B30CE7B6DE9}"/>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8" name="Footer Placeholder 7">
            <a:extLst>
              <a:ext uri="{FF2B5EF4-FFF2-40B4-BE49-F238E27FC236}">
                <a16:creationId xmlns:a16="http://schemas.microsoft.com/office/drawing/2014/main" id="{7D31498B-6EF7-634A-8739-9C7929EBE2A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31C8F41-F0A2-75F9-366D-CF5DD3E8912C}"/>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1316489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CC7A4-67F2-DAC5-02E9-DA85447F952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3A34D47-DB4D-B896-6922-CAD8643FDA50}"/>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4" name="Footer Placeholder 3">
            <a:extLst>
              <a:ext uri="{FF2B5EF4-FFF2-40B4-BE49-F238E27FC236}">
                <a16:creationId xmlns:a16="http://schemas.microsoft.com/office/drawing/2014/main" id="{89F78883-869D-E42C-E34B-D46A1A26210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A8CB12E-D437-415B-4BEC-9F93FEF03FA9}"/>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2779506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A87972-13E9-80F4-9780-44C7EDFB2E6F}"/>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3" name="Footer Placeholder 2">
            <a:extLst>
              <a:ext uri="{FF2B5EF4-FFF2-40B4-BE49-F238E27FC236}">
                <a16:creationId xmlns:a16="http://schemas.microsoft.com/office/drawing/2014/main" id="{AFF80EC9-BBD8-CFF9-ADA5-B6F1ACFA6D2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1F1D36C-21C0-DC7E-9F89-27D0CD7BE473}"/>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2919949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7513B-7293-8306-0BE9-80A0F37096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1E8C555-53DE-C934-8BD6-A514293DCA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A2ED43F-596F-11DE-18BD-13BA984F0E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37173C-E942-E579-32CA-B2D9BD612631}"/>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6" name="Footer Placeholder 5">
            <a:extLst>
              <a:ext uri="{FF2B5EF4-FFF2-40B4-BE49-F238E27FC236}">
                <a16:creationId xmlns:a16="http://schemas.microsoft.com/office/drawing/2014/main" id="{010C84F1-53D8-9F79-21E8-189A328D0BD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656BED4-59EE-4728-169F-21C4712DF764}"/>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2386461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56011-13CF-8C47-AC0A-7493BA9B0C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3A2FFF3-3378-8348-F2B6-28B314DA2F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71F0A03-A0C3-E63A-078E-F7C82064DC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81DA49-BC06-7FE8-A189-87C27DE4B285}"/>
              </a:ext>
            </a:extLst>
          </p:cNvPr>
          <p:cNvSpPr>
            <a:spLocks noGrp="1"/>
          </p:cNvSpPr>
          <p:nvPr>
            <p:ph type="dt" sz="half" idx="10"/>
          </p:nvPr>
        </p:nvSpPr>
        <p:spPr/>
        <p:txBody>
          <a:bodyPr/>
          <a:lstStyle/>
          <a:p>
            <a:fld id="{E4398DE5-BC0F-493C-88A8-BEE7142F94D9}" type="datetimeFigureOut">
              <a:rPr lang="en-IN" smtClean="0"/>
              <a:t>09-10-2025</a:t>
            </a:fld>
            <a:endParaRPr lang="en-IN"/>
          </a:p>
        </p:txBody>
      </p:sp>
      <p:sp>
        <p:nvSpPr>
          <p:cNvPr id="6" name="Footer Placeholder 5">
            <a:extLst>
              <a:ext uri="{FF2B5EF4-FFF2-40B4-BE49-F238E27FC236}">
                <a16:creationId xmlns:a16="http://schemas.microsoft.com/office/drawing/2014/main" id="{FB1AB3E7-64FA-0037-FDB6-DB0D3B500C6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BB2FCE6-787E-A388-3DFB-0EB7B4E15737}"/>
              </a:ext>
            </a:extLst>
          </p:cNvPr>
          <p:cNvSpPr>
            <a:spLocks noGrp="1"/>
          </p:cNvSpPr>
          <p:nvPr>
            <p:ph type="sldNum" sz="quarter" idx="12"/>
          </p:nvPr>
        </p:nvSpPr>
        <p:spPr/>
        <p:txBody>
          <a:bodyPr/>
          <a:lstStyle/>
          <a:p>
            <a:fld id="{CF25398A-876C-4B1B-8410-5BF71389DE2B}" type="slidenum">
              <a:rPr lang="en-IN" smtClean="0"/>
              <a:t>‹#›</a:t>
            </a:fld>
            <a:endParaRPr lang="en-IN"/>
          </a:p>
        </p:txBody>
      </p:sp>
    </p:spTree>
    <p:extLst>
      <p:ext uri="{BB962C8B-B14F-4D97-AF65-F5344CB8AC3E}">
        <p14:creationId xmlns:p14="http://schemas.microsoft.com/office/powerpoint/2010/main" val="1977724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2E57BB-F239-A1EC-5BF5-8A4B4DB5D8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A765C36-EE12-D09D-84BA-9695B59A55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025A44F-284F-1BAC-F21C-C796216145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398DE5-BC0F-493C-88A8-BEE7142F94D9}" type="datetimeFigureOut">
              <a:rPr lang="en-IN" smtClean="0"/>
              <a:t>09-10-2025</a:t>
            </a:fld>
            <a:endParaRPr lang="en-IN"/>
          </a:p>
        </p:txBody>
      </p:sp>
      <p:sp>
        <p:nvSpPr>
          <p:cNvPr id="5" name="Footer Placeholder 4">
            <a:extLst>
              <a:ext uri="{FF2B5EF4-FFF2-40B4-BE49-F238E27FC236}">
                <a16:creationId xmlns:a16="http://schemas.microsoft.com/office/drawing/2014/main" id="{C2775F18-C5DD-F474-E706-BB1FBF025B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6D795F5-30E4-C2A1-A868-A9FB67DD84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25398A-876C-4B1B-8410-5BF71389DE2B}" type="slidenum">
              <a:rPr lang="en-IN" smtClean="0"/>
              <a:t>‹#›</a:t>
            </a:fld>
            <a:endParaRPr lang="en-IN"/>
          </a:p>
        </p:txBody>
      </p:sp>
    </p:spTree>
    <p:extLst>
      <p:ext uri="{BB962C8B-B14F-4D97-AF65-F5344CB8AC3E}">
        <p14:creationId xmlns:p14="http://schemas.microsoft.com/office/powerpoint/2010/main" val="640655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3FAD3-FD5B-9EF4-16AC-74971022AED7}"/>
              </a:ext>
            </a:extLst>
          </p:cNvPr>
          <p:cNvSpPr>
            <a:spLocks noGrp="1"/>
          </p:cNvSpPr>
          <p:nvPr>
            <p:ph type="ctrTitle"/>
          </p:nvPr>
        </p:nvSpPr>
        <p:spPr>
          <a:xfrm>
            <a:off x="1347019" y="129305"/>
            <a:ext cx="9144000" cy="814592"/>
          </a:xfrm>
        </p:spPr>
        <p:txBody>
          <a:bodyPr>
            <a:normAutofit/>
          </a:bodyPr>
          <a:lstStyle/>
          <a:p>
            <a:r>
              <a:rPr lang="en-IN" sz="4000" dirty="0">
                <a:latin typeface="Times New Roman" panose="02020603050405020304" pitchFamily="18" charset="0"/>
                <a:cs typeface="Times New Roman" panose="02020603050405020304" pitchFamily="18" charset="0"/>
              </a:rPr>
              <a:t>DIMENSIONS OF VALUE EDUCATION</a:t>
            </a:r>
          </a:p>
        </p:txBody>
      </p:sp>
      <p:sp>
        <p:nvSpPr>
          <p:cNvPr id="3" name="Subtitle 2">
            <a:extLst>
              <a:ext uri="{FF2B5EF4-FFF2-40B4-BE49-F238E27FC236}">
                <a16:creationId xmlns:a16="http://schemas.microsoft.com/office/drawing/2014/main" id="{BD42E447-2C18-3096-601C-1C9FA537B339}"/>
              </a:ext>
            </a:extLst>
          </p:cNvPr>
          <p:cNvSpPr>
            <a:spLocks noGrp="1"/>
          </p:cNvSpPr>
          <p:nvPr>
            <p:ph type="subTitle" idx="1"/>
          </p:nvPr>
        </p:nvSpPr>
        <p:spPr>
          <a:xfrm>
            <a:off x="1347019" y="1219200"/>
            <a:ext cx="9144000" cy="3320845"/>
          </a:xfrm>
        </p:spPr>
        <p:txBody>
          <a:bodyPr>
            <a:normAutofit lnSpcReduction="10000"/>
          </a:bodyPr>
          <a:lstStyle/>
          <a:p>
            <a:pPr algn="just"/>
            <a:endParaRPr lang="en-IN" sz="3200" dirty="0">
              <a:solidFill>
                <a:srgbClr val="002060"/>
              </a:solidFill>
              <a:latin typeface="Times New Roman" panose="02020603050405020304" pitchFamily="18" charset="0"/>
              <a:cs typeface="Times New Roman" panose="02020603050405020304" pitchFamily="18" charset="0"/>
            </a:endParaRPr>
          </a:p>
          <a:p>
            <a:pPr algn="just"/>
            <a:endParaRPr lang="en-IN" sz="3200" dirty="0">
              <a:solidFill>
                <a:srgbClr val="002060"/>
              </a:solidFill>
              <a:latin typeface="Times New Roman" panose="02020603050405020304" pitchFamily="18" charset="0"/>
              <a:cs typeface="Times New Roman" panose="02020603050405020304" pitchFamily="18" charset="0"/>
            </a:endParaRPr>
          </a:p>
          <a:p>
            <a:pPr algn="just"/>
            <a:endParaRPr lang="en-IN" sz="3200" dirty="0">
              <a:solidFill>
                <a:srgbClr val="002060"/>
              </a:solidFill>
              <a:latin typeface="Times New Roman" panose="02020603050405020304" pitchFamily="18" charset="0"/>
              <a:cs typeface="Times New Roman" panose="02020603050405020304" pitchFamily="18" charset="0"/>
            </a:endParaRPr>
          </a:p>
          <a:p>
            <a:pPr algn="just"/>
            <a:endParaRPr lang="en-IN" sz="3200" dirty="0">
              <a:solidFill>
                <a:srgbClr val="002060"/>
              </a:solidFill>
              <a:latin typeface="Times New Roman" panose="02020603050405020304" pitchFamily="18" charset="0"/>
              <a:cs typeface="Times New Roman" panose="02020603050405020304" pitchFamily="18" charset="0"/>
            </a:endParaRPr>
          </a:p>
          <a:p>
            <a:pPr algn="just"/>
            <a:r>
              <a:rPr lang="en-IN" sz="3200" dirty="0">
                <a:solidFill>
                  <a:srgbClr val="002060"/>
                </a:solidFill>
                <a:latin typeface="Times New Roman" panose="02020603050405020304" pitchFamily="18" charset="0"/>
                <a:cs typeface="Times New Roman" panose="02020603050405020304" pitchFamily="18" charset="0"/>
              </a:rPr>
              <a:t>				Prepared by: </a:t>
            </a:r>
            <a:r>
              <a:rPr lang="en-IN" sz="3200" dirty="0" err="1">
                <a:solidFill>
                  <a:srgbClr val="002060"/>
                </a:solidFill>
                <a:latin typeface="Times New Roman" panose="02020603050405020304" pitchFamily="18" charset="0"/>
                <a:cs typeface="Times New Roman" panose="02020603050405020304" pitchFamily="18" charset="0"/>
              </a:rPr>
              <a:t>Angkana</a:t>
            </a:r>
            <a:r>
              <a:rPr lang="en-IN" sz="3200" dirty="0">
                <a:solidFill>
                  <a:srgbClr val="002060"/>
                </a:solidFill>
                <a:latin typeface="Times New Roman" panose="02020603050405020304" pitchFamily="18" charset="0"/>
                <a:cs typeface="Times New Roman" panose="02020603050405020304" pitchFamily="18" charset="0"/>
              </a:rPr>
              <a:t> Gogoi</a:t>
            </a:r>
          </a:p>
          <a:p>
            <a:pPr algn="just"/>
            <a:r>
              <a:rPr lang="en-IN" sz="3200" dirty="0">
                <a:solidFill>
                  <a:srgbClr val="002060"/>
                </a:solidFill>
                <a:latin typeface="Times New Roman" panose="02020603050405020304" pitchFamily="18" charset="0"/>
                <a:cs typeface="Times New Roman" panose="02020603050405020304" pitchFamily="18" charset="0"/>
              </a:rPr>
              <a:t>				Assistant Professor, NAMCE</a:t>
            </a:r>
          </a:p>
        </p:txBody>
      </p:sp>
    </p:spTree>
    <p:extLst>
      <p:ext uri="{BB962C8B-B14F-4D97-AF65-F5344CB8AC3E}">
        <p14:creationId xmlns:p14="http://schemas.microsoft.com/office/powerpoint/2010/main" val="3843097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DDBFE-DE10-35A1-228A-713120EBEBCB}"/>
              </a:ext>
            </a:extLst>
          </p:cNvPr>
          <p:cNvSpPr>
            <a:spLocks noGrp="1"/>
          </p:cNvSpPr>
          <p:nvPr>
            <p:ph type="ctrTitle"/>
          </p:nvPr>
        </p:nvSpPr>
        <p:spPr>
          <a:xfrm>
            <a:off x="1524000" y="1"/>
            <a:ext cx="9144000" cy="1150374"/>
          </a:xfrm>
        </p:spPr>
        <p:txBody>
          <a:bodyPr>
            <a:normAutofit/>
          </a:bodyPr>
          <a:lstStyle/>
          <a:p>
            <a:r>
              <a:rPr lang="en-IN" sz="4000" dirty="0">
                <a:latin typeface="Times New Roman" panose="02020603050405020304" pitchFamily="18" charset="0"/>
                <a:cs typeface="Times New Roman" panose="02020603050405020304" pitchFamily="18" charset="0"/>
              </a:rPr>
              <a:t>DIMENSIONS OF VALUE EDUCATION</a:t>
            </a:r>
          </a:p>
        </p:txBody>
      </p:sp>
      <p:sp>
        <p:nvSpPr>
          <p:cNvPr id="3" name="Subtitle 2">
            <a:extLst>
              <a:ext uri="{FF2B5EF4-FFF2-40B4-BE49-F238E27FC236}">
                <a16:creationId xmlns:a16="http://schemas.microsoft.com/office/drawing/2014/main" id="{173F4DB4-B258-58EC-466F-F04FE3842C65}"/>
              </a:ext>
            </a:extLst>
          </p:cNvPr>
          <p:cNvSpPr>
            <a:spLocks noGrp="1"/>
          </p:cNvSpPr>
          <p:nvPr>
            <p:ph type="subTitle" idx="1"/>
          </p:nvPr>
        </p:nvSpPr>
        <p:spPr>
          <a:xfrm>
            <a:off x="1524000" y="1563329"/>
            <a:ext cx="9144000" cy="3694471"/>
          </a:xfrm>
        </p:spPr>
        <p:txBody>
          <a:bodyPr>
            <a:normAutofit/>
          </a:bodyPr>
          <a:lstStyle/>
          <a:p>
            <a:pPr algn="just"/>
            <a:r>
              <a:rPr lang="en-IN" sz="3200" dirty="0">
                <a:solidFill>
                  <a:srgbClr val="002060"/>
                </a:solidFill>
                <a:latin typeface="Times New Roman" panose="02020603050405020304" pitchFamily="18" charset="0"/>
                <a:cs typeface="Times New Roman" panose="02020603050405020304" pitchFamily="18" charset="0"/>
              </a:rPr>
              <a:t>The dimensions of value education refer to the different aspects or areas through which values are developed and nurtured in learners. These dimensions ensure that value education is holistic and touches upon all-round development.</a:t>
            </a:r>
          </a:p>
          <a:p>
            <a:pPr algn="just"/>
            <a:endParaRPr lang="en-IN" sz="3200" dirty="0"/>
          </a:p>
        </p:txBody>
      </p:sp>
    </p:spTree>
    <p:extLst>
      <p:ext uri="{BB962C8B-B14F-4D97-AF65-F5344CB8AC3E}">
        <p14:creationId xmlns:p14="http://schemas.microsoft.com/office/powerpoint/2010/main" val="354080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93FAE-5C04-79E2-FFEE-5C9AC388FA35}"/>
              </a:ext>
            </a:extLst>
          </p:cNvPr>
          <p:cNvSpPr>
            <a:spLocks noGrp="1"/>
          </p:cNvSpPr>
          <p:nvPr>
            <p:ph type="title"/>
          </p:nvPr>
        </p:nvSpPr>
        <p:spPr>
          <a:xfrm>
            <a:off x="838200" y="167149"/>
            <a:ext cx="10515600" cy="983225"/>
          </a:xfrm>
        </p:spPr>
        <p:txBody>
          <a:bodyPr>
            <a:normAutofit/>
          </a:bodyPr>
          <a:lstStyle/>
          <a:p>
            <a:r>
              <a:rPr lang="en-IN" sz="4000" dirty="0">
                <a:latin typeface="Times New Roman" panose="02020603050405020304" pitchFamily="18" charset="0"/>
                <a:cs typeface="Times New Roman" panose="02020603050405020304" pitchFamily="18" charset="0"/>
              </a:rPr>
              <a:t>		RELIGIOUS DIMENSION</a:t>
            </a:r>
          </a:p>
        </p:txBody>
      </p:sp>
      <p:sp>
        <p:nvSpPr>
          <p:cNvPr id="3" name="Content Placeholder 2">
            <a:extLst>
              <a:ext uri="{FF2B5EF4-FFF2-40B4-BE49-F238E27FC236}">
                <a16:creationId xmlns:a16="http://schemas.microsoft.com/office/drawing/2014/main" id="{1BBEDE54-A465-0896-1FAB-23C924768306}"/>
              </a:ext>
            </a:extLst>
          </p:cNvPr>
          <p:cNvSpPr>
            <a:spLocks noGrp="1"/>
          </p:cNvSpPr>
          <p:nvPr>
            <p:ph idx="1"/>
          </p:nvPr>
        </p:nvSpPr>
        <p:spPr>
          <a:xfrm>
            <a:off x="838200" y="1366684"/>
            <a:ext cx="10515600" cy="4810279"/>
          </a:xfrm>
        </p:spPr>
        <p:txBody>
          <a:bodyPr>
            <a:normAutofit/>
          </a:bodyPr>
          <a:lstStyle/>
          <a:p>
            <a:pPr algn="just"/>
            <a:r>
              <a:rPr lang="en-IN" sz="3200" dirty="0">
                <a:solidFill>
                  <a:srgbClr val="002060"/>
                </a:solidFill>
                <a:latin typeface="Times New Roman" panose="02020603050405020304" pitchFamily="18" charset="0"/>
                <a:cs typeface="Times New Roman" panose="02020603050405020304" pitchFamily="18" charset="0"/>
              </a:rPr>
              <a:t>Religion comprise of a set of values which are passed on from generation to generation.</a:t>
            </a:r>
          </a:p>
          <a:p>
            <a:pPr algn="just"/>
            <a:r>
              <a:rPr lang="en-IN" sz="3200" dirty="0">
                <a:solidFill>
                  <a:srgbClr val="002060"/>
                </a:solidFill>
                <a:latin typeface="Times New Roman" panose="02020603050405020304" pitchFamily="18" charset="0"/>
                <a:cs typeface="Times New Roman" panose="02020603050405020304" pitchFamily="18" charset="0"/>
              </a:rPr>
              <a:t>It focuses on instilling moral and ethical principles based on religious or spiritual teachings.</a:t>
            </a:r>
          </a:p>
          <a:p>
            <a:pPr algn="just"/>
            <a:r>
              <a:rPr lang="en-IN" sz="3200" dirty="0">
                <a:solidFill>
                  <a:srgbClr val="002060"/>
                </a:solidFill>
                <a:latin typeface="Times New Roman" panose="02020603050405020304" pitchFamily="18" charset="0"/>
                <a:cs typeface="Times New Roman" panose="02020603050405020304" pitchFamily="18" charset="0"/>
              </a:rPr>
              <a:t>It promotes faith, compassion, tolerance and respect for all religions.</a:t>
            </a:r>
          </a:p>
          <a:p>
            <a:pPr algn="just"/>
            <a:r>
              <a:rPr lang="en-IN" sz="3200" dirty="0">
                <a:solidFill>
                  <a:srgbClr val="002060"/>
                </a:solidFill>
                <a:latin typeface="Times New Roman" panose="02020603050405020304" pitchFamily="18" charset="0"/>
                <a:cs typeface="Times New Roman" panose="02020603050405020304" pitchFamily="18" charset="0"/>
              </a:rPr>
              <a:t>It encourages spiritual growth, inner peace and the search for a higher purpose.</a:t>
            </a:r>
          </a:p>
        </p:txBody>
      </p:sp>
    </p:spTree>
    <p:extLst>
      <p:ext uri="{BB962C8B-B14F-4D97-AF65-F5344CB8AC3E}">
        <p14:creationId xmlns:p14="http://schemas.microsoft.com/office/powerpoint/2010/main" val="729124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79BBE-EC02-5C95-7756-27D76C1FD6C7}"/>
              </a:ext>
            </a:extLst>
          </p:cNvPr>
          <p:cNvSpPr>
            <a:spLocks noGrp="1"/>
          </p:cNvSpPr>
          <p:nvPr>
            <p:ph type="title"/>
          </p:nvPr>
        </p:nvSpPr>
        <p:spPr>
          <a:xfrm>
            <a:off x="838200" y="157317"/>
            <a:ext cx="10515600" cy="993057"/>
          </a:xfrm>
        </p:spPr>
        <p:txBody>
          <a:bodyPr>
            <a:normAutofit/>
          </a:bodyPr>
          <a:lstStyle/>
          <a:p>
            <a:r>
              <a:rPr lang="en-IN" sz="4000" dirty="0">
                <a:latin typeface="Times New Roman" panose="02020603050405020304" pitchFamily="18" charset="0"/>
                <a:cs typeface="Times New Roman" panose="02020603050405020304" pitchFamily="18" charset="0"/>
              </a:rPr>
              <a:t>		SOCIAL DIMENSION</a:t>
            </a:r>
          </a:p>
        </p:txBody>
      </p:sp>
      <p:sp>
        <p:nvSpPr>
          <p:cNvPr id="3" name="Content Placeholder 2">
            <a:extLst>
              <a:ext uri="{FF2B5EF4-FFF2-40B4-BE49-F238E27FC236}">
                <a16:creationId xmlns:a16="http://schemas.microsoft.com/office/drawing/2014/main" id="{DE75F109-2DBF-AFA8-C5B8-D0EF8F774BE6}"/>
              </a:ext>
            </a:extLst>
          </p:cNvPr>
          <p:cNvSpPr>
            <a:spLocks noGrp="1"/>
          </p:cNvSpPr>
          <p:nvPr>
            <p:ph idx="1"/>
          </p:nvPr>
        </p:nvSpPr>
        <p:spPr>
          <a:xfrm>
            <a:off x="838200" y="1425677"/>
            <a:ext cx="10515600" cy="3982065"/>
          </a:xfrm>
        </p:spPr>
        <p:txBody>
          <a:bodyPr>
            <a:normAutofit/>
          </a:bodyPr>
          <a:lstStyle/>
          <a:p>
            <a:pPr algn="just"/>
            <a:r>
              <a:rPr lang="en-IN" sz="3200" dirty="0">
                <a:solidFill>
                  <a:srgbClr val="002060"/>
                </a:solidFill>
                <a:latin typeface="Times New Roman" panose="02020603050405020304" pitchFamily="18" charset="0"/>
                <a:cs typeface="Times New Roman" panose="02020603050405020304" pitchFamily="18" charset="0"/>
              </a:rPr>
              <a:t>The social dimension of value education refers to how individuals understand and respond to their social environmental and geographical surroundings.</a:t>
            </a:r>
          </a:p>
          <a:p>
            <a:pPr algn="just"/>
            <a:endParaRPr lang="en-IN" sz="3200" dirty="0">
              <a:solidFill>
                <a:srgbClr val="002060"/>
              </a:solidFill>
              <a:latin typeface="Times New Roman" panose="02020603050405020304" pitchFamily="18" charset="0"/>
              <a:cs typeface="Times New Roman" panose="02020603050405020304" pitchFamily="18" charset="0"/>
            </a:endParaRPr>
          </a:p>
          <a:p>
            <a:pPr algn="just"/>
            <a:r>
              <a:rPr lang="en-IN" sz="3200" dirty="0">
                <a:solidFill>
                  <a:srgbClr val="002060"/>
                </a:solidFill>
                <a:latin typeface="Times New Roman" panose="02020603050405020304" pitchFamily="18" charset="0"/>
                <a:cs typeface="Times New Roman" panose="02020603050405020304" pitchFamily="18" charset="0"/>
              </a:rPr>
              <a:t>It helps learners become responsible citizens who are aware of their role in the community, the nation and the world.</a:t>
            </a:r>
          </a:p>
          <a:p>
            <a:pPr marL="0" indent="0" algn="just">
              <a:buNone/>
            </a:pPr>
            <a:endParaRPr lang="en-IN"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9543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69DA5-3C9C-0741-3089-E6E9D7E817E5}"/>
              </a:ext>
            </a:extLst>
          </p:cNvPr>
          <p:cNvSpPr>
            <a:spLocks noGrp="1"/>
          </p:cNvSpPr>
          <p:nvPr>
            <p:ph type="ctrTitle"/>
          </p:nvPr>
        </p:nvSpPr>
        <p:spPr>
          <a:xfrm>
            <a:off x="648929" y="314632"/>
            <a:ext cx="10844981" cy="1160207"/>
          </a:xfrm>
        </p:spPr>
        <p:txBody>
          <a:bodyPr>
            <a:normAutofit fontScale="90000"/>
          </a:bodyPr>
          <a:lstStyle/>
          <a:p>
            <a:pPr algn="just"/>
            <a:r>
              <a:rPr lang="en-IN" sz="4000" dirty="0">
                <a:latin typeface="Times New Roman" panose="02020603050405020304" pitchFamily="18" charset="0"/>
                <a:cs typeface="Times New Roman" panose="02020603050405020304" pitchFamily="18" charset="0"/>
              </a:rPr>
              <a:t>COGNITIVE, AFFECTIVE &amp; PSYCHOMOTOR DIMENSION</a:t>
            </a:r>
          </a:p>
        </p:txBody>
      </p:sp>
      <p:sp>
        <p:nvSpPr>
          <p:cNvPr id="3" name="Subtitle 2">
            <a:extLst>
              <a:ext uri="{FF2B5EF4-FFF2-40B4-BE49-F238E27FC236}">
                <a16:creationId xmlns:a16="http://schemas.microsoft.com/office/drawing/2014/main" id="{D0894227-BA92-463D-5999-577C5052BABF}"/>
              </a:ext>
            </a:extLst>
          </p:cNvPr>
          <p:cNvSpPr>
            <a:spLocks noGrp="1"/>
          </p:cNvSpPr>
          <p:nvPr>
            <p:ph type="subTitle" idx="1"/>
          </p:nvPr>
        </p:nvSpPr>
        <p:spPr>
          <a:xfrm>
            <a:off x="776748" y="1838632"/>
            <a:ext cx="10569678" cy="4316362"/>
          </a:xfrm>
        </p:spPr>
        <p:txBody>
          <a:bodyPr>
            <a:normAutofit/>
          </a:bodyPr>
          <a:lstStyle/>
          <a:p>
            <a:pPr marL="457200" indent="-457200" algn="just">
              <a:buFont typeface="Arial" panose="020B0604020202020204" pitchFamily="34" charset="0"/>
              <a:buChar char="•"/>
            </a:pPr>
            <a:r>
              <a:rPr lang="en-IN" sz="3200" dirty="0">
                <a:solidFill>
                  <a:srgbClr val="002060"/>
                </a:solidFill>
                <a:latin typeface="Times New Roman" panose="02020603050405020304" pitchFamily="18" charset="0"/>
                <a:cs typeface="Times New Roman" panose="02020603050405020304" pitchFamily="18" charset="0"/>
              </a:rPr>
              <a:t>The cognitive dimension deals with the intellectual understanding of values. It focuses on helping learners think, reason, analyse and reflect on moral and ethical issues.</a:t>
            </a:r>
          </a:p>
          <a:p>
            <a:pPr marL="457200" indent="-457200" algn="just">
              <a:buFont typeface="Arial" panose="020B0604020202020204" pitchFamily="34" charset="0"/>
              <a:buChar char="•"/>
            </a:pPr>
            <a:endParaRPr lang="en-IN" sz="3200" dirty="0">
              <a:solidFill>
                <a:srgbClr val="002060"/>
              </a:solidFill>
              <a:latin typeface="Times New Roman" panose="02020603050405020304" pitchFamily="18" charset="0"/>
              <a:cs typeface="Times New Roman" panose="02020603050405020304" pitchFamily="18" charset="0"/>
            </a:endParaRPr>
          </a:p>
          <a:p>
            <a:pPr marL="457200" indent="-457200" algn="just">
              <a:buFont typeface="Arial" panose="020B0604020202020204" pitchFamily="34" charset="0"/>
              <a:buChar char="•"/>
            </a:pPr>
            <a:r>
              <a:rPr lang="en-IN" sz="3200" dirty="0">
                <a:solidFill>
                  <a:srgbClr val="002060"/>
                </a:solidFill>
                <a:latin typeface="Times New Roman" panose="02020603050405020304" pitchFamily="18" charset="0"/>
                <a:cs typeface="Times New Roman" panose="02020603050405020304" pitchFamily="18" charset="0"/>
              </a:rPr>
              <a:t>For example: honesty, justice, tolerance, critical thinking etc.</a:t>
            </a:r>
          </a:p>
          <a:p>
            <a:pPr marL="457200" indent="-457200" algn="just">
              <a:buFont typeface="Arial" panose="020B0604020202020204" pitchFamily="34" charset="0"/>
              <a:buChar char="•"/>
            </a:pPr>
            <a:endParaRPr lang="en-IN" sz="3200" dirty="0">
              <a:solidFill>
                <a:srgbClr val="002060"/>
              </a:solidFill>
              <a:latin typeface="Times New Roman" panose="02020603050405020304" pitchFamily="18" charset="0"/>
              <a:cs typeface="Times New Roman" panose="02020603050405020304" pitchFamily="18" charset="0"/>
            </a:endParaRPr>
          </a:p>
          <a:p>
            <a:pPr marL="457200" indent="-457200" algn="just">
              <a:buFont typeface="Arial" panose="020B0604020202020204" pitchFamily="34" charset="0"/>
              <a:buChar char="•"/>
            </a:pPr>
            <a:r>
              <a:rPr lang="en-IN" sz="3200" dirty="0">
                <a:solidFill>
                  <a:srgbClr val="002060"/>
                </a:solidFill>
                <a:latin typeface="Times New Roman" panose="02020603050405020304" pitchFamily="18" charset="0"/>
                <a:cs typeface="Times New Roman" panose="02020603050405020304" pitchFamily="18" charset="0"/>
              </a:rPr>
              <a:t>Activities : Debates on ethical issues, reflective journaling.</a:t>
            </a:r>
          </a:p>
        </p:txBody>
      </p:sp>
    </p:spTree>
    <p:extLst>
      <p:ext uri="{BB962C8B-B14F-4D97-AF65-F5344CB8AC3E}">
        <p14:creationId xmlns:p14="http://schemas.microsoft.com/office/powerpoint/2010/main" val="1436802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D8D9A-6ED5-4448-0A51-C423EF9020DD}"/>
              </a:ext>
            </a:extLst>
          </p:cNvPr>
          <p:cNvSpPr>
            <a:spLocks noGrp="1"/>
          </p:cNvSpPr>
          <p:nvPr>
            <p:ph type="title"/>
          </p:nvPr>
        </p:nvSpPr>
        <p:spPr/>
        <p:txBody>
          <a:bodyPr>
            <a:normAutofit/>
          </a:bodyPr>
          <a:lstStyle/>
          <a:p>
            <a:r>
              <a:rPr lang="en-IN" sz="4000" dirty="0">
                <a:latin typeface="Times New Roman" panose="02020603050405020304" pitchFamily="18" charset="0"/>
                <a:cs typeface="Times New Roman" panose="02020603050405020304" pitchFamily="18" charset="0"/>
              </a:rPr>
              <a:t>				AFFECTIVE</a:t>
            </a:r>
          </a:p>
        </p:txBody>
      </p:sp>
      <p:sp>
        <p:nvSpPr>
          <p:cNvPr id="3" name="Content Placeholder 2">
            <a:extLst>
              <a:ext uri="{FF2B5EF4-FFF2-40B4-BE49-F238E27FC236}">
                <a16:creationId xmlns:a16="http://schemas.microsoft.com/office/drawing/2014/main" id="{DCC2E56B-7447-BF3C-5D85-F0C14866349E}"/>
              </a:ext>
            </a:extLst>
          </p:cNvPr>
          <p:cNvSpPr>
            <a:spLocks noGrp="1"/>
          </p:cNvSpPr>
          <p:nvPr>
            <p:ph idx="1"/>
          </p:nvPr>
        </p:nvSpPr>
        <p:spPr/>
        <p:txBody>
          <a:bodyPr>
            <a:normAutofit/>
          </a:bodyPr>
          <a:lstStyle/>
          <a:p>
            <a:r>
              <a:rPr lang="en-IN" sz="3200" dirty="0">
                <a:solidFill>
                  <a:srgbClr val="002060"/>
                </a:solidFill>
                <a:latin typeface="Times New Roman" panose="02020603050405020304" pitchFamily="18" charset="0"/>
                <a:cs typeface="Times New Roman" panose="02020603050405020304" pitchFamily="18" charset="0"/>
              </a:rPr>
              <a:t>The affective domain focuses on the emotional and feeling aspects of value development.</a:t>
            </a:r>
          </a:p>
          <a:p>
            <a:r>
              <a:rPr lang="en-IN" sz="3200" dirty="0">
                <a:solidFill>
                  <a:srgbClr val="002060"/>
                </a:solidFill>
                <a:latin typeface="Times New Roman" panose="02020603050405020304" pitchFamily="18" charset="0"/>
                <a:cs typeface="Times New Roman" panose="02020603050405020304" pitchFamily="18" charset="0"/>
              </a:rPr>
              <a:t>It deals with how learners feel about values, how they develop attitudes and how values are internalized emotionally.</a:t>
            </a:r>
          </a:p>
          <a:p>
            <a:r>
              <a:rPr lang="en-IN" sz="3200" dirty="0">
                <a:solidFill>
                  <a:srgbClr val="002060"/>
                </a:solidFill>
                <a:latin typeface="Times New Roman" panose="02020603050405020304" pitchFamily="18" charset="0"/>
                <a:cs typeface="Times New Roman" panose="02020603050405020304" pitchFamily="18" charset="0"/>
              </a:rPr>
              <a:t>For example: empathy, love, respect, gratitude etc.</a:t>
            </a:r>
          </a:p>
          <a:p>
            <a:r>
              <a:rPr lang="en-IN" sz="3200" dirty="0">
                <a:solidFill>
                  <a:srgbClr val="002060"/>
                </a:solidFill>
                <a:latin typeface="Times New Roman" panose="02020603050405020304" pitchFamily="18" charset="0"/>
                <a:cs typeface="Times New Roman" panose="02020603050405020304" pitchFamily="18" charset="0"/>
              </a:rPr>
              <a:t>Activities: storytelling, dramatization, role play etc.</a:t>
            </a:r>
          </a:p>
        </p:txBody>
      </p:sp>
    </p:spTree>
    <p:extLst>
      <p:ext uri="{BB962C8B-B14F-4D97-AF65-F5344CB8AC3E}">
        <p14:creationId xmlns:p14="http://schemas.microsoft.com/office/powerpoint/2010/main" val="3198082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67C0D-CD69-5388-A95F-E923A21B32A5}"/>
              </a:ext>
            </a:extLst>
          </p:cNvPr>
          <p:cNvSpPr>
            <a:spLocks noGrp="1"/>
          </p:cNvSpPr>
          <p:nvPr>
            <p:ph type="title"/>
          </p:nvPr>
        </p:nvSpPr>
        <p:spPr>
          <a:xfrm>
            <a:off x="838200" y="147484"/>
            <a:ext cx="10515600" cy="1032388"/>
          </a:xfrm>
        </p:spPr>
        <p:txBody>
          <a:bodyPr>
            <a:normAutofit/>
          </a:bodyPr>
          <a:lstStyle/>
          <a:p>
            <a:r>
              <a:rPr lang="en-IN" sz="4000" dirty="0">
                <a:latin typeface="Times New Roman" panose="02020603050405020304" pitchFamily="18" charset="0"/>
                <a:cs typeface="Times New Roman" panose="02020603050405020304" pitchFamily="18" charset="0"/>
              </a:rPr>
              <a:t>			PSYCHOMOTOR</a:t>
            </a:r>
          </a:p>
        </p:txBody>
      </p:sp>
      <p:sp>
        <p:nvSpPr>
          <p:cNvPr id="3" name="Content Placeholder 2">
            <a:extLst>
              <a:ext uri="{FF2B5EF4-FFF2-40B4-BE49-F238E27FC236}">
                <a16:creationId xmlns:a16="http://schemas.microsoft.com/office/drawing/2014/main" id="{0AFEE557-5CBB-F6AE-EDD6-98C7D72682CC}"/>
              </a:ext>
            </a:extLst>
          </p:cNvPr>
          <p:cNvSpPr>
            <a:spLocks noGrp="1"/>
          </p:cNvSpPr>
          <p:nvPr>
            <p:ph idx="1"/>
          </p:nvPr>
        </p:nvSpPr>
        <p:spPr>
          <a:xfrm>
            <a:off x="838200" y="1366684"/>
            <a:ext cx="10515600" cy="4810279"/>
          </a:xfrm>
        </p:spPr>
        <p:txBody>
          <a:bodyPr>
            <a:normAutofit/>
          </a:bodyPr>
          <a:lstStyle/>
          <a:p>
            <a:pPr algn="just"/>
            <a:r>
              <a:rPr lang="en-IN" sz="3200" dirty="0">
                <a:latin typeface="Times New Roman" panose="02020603050405020304" pitchFamily="18" charset="0"/>
                <a:cs typeface="Times New Roman" panose="02020603050405020304" pitchFamily="18" charset="0"/>
              </a:rPr>
              <a:t>The psychomotor dimension of value education emphasises the practical application of values through actions and behaviours.</a:t>
            </a:r>
          </a:p>
          <a:p>
            <a:pPr algn="just"/>
            <a:r>
              <a:rPr lang="en-IN" sz="3200" dirty="0">
                <a:latin typeface="Times New Roman" panose="02020603050405020304" pitchFamily="18" charset="0"/>
                <a:cs typeface="Times New Roman" panose="02020603050405020304" pitchFamily="18" charset="0"/>
              </a:rPr>
              <a:t>It involves learning by doing and helps students translate values into practice in real life situation.</a:t>
            </a:r>
          </a:p>
          <a:p>
            <a:pPr algn="just"/>
            <a:r>
              <a:rPr lang="en-IN" sz="3200" dirty="0">
                <a:latin typeface="Times New Roman" panose="02020603050405020304" pitchFamily="18" charset="0"/>
                <a:cs typeface="Times New Roman" panose="02020603050405020304" pitchFamily="18" charset="0"/>
              </a:rPr>
              <a:t>Example: responsibility</a:t>
            </a:r>
            <a:r>
              <a:rPr lang="en-IN" sz="3200">
                <a:latin typeface="Times New Roman" panose="02020603050405020304" pitchFamily="18" charset="0"/>
                <a:cs typeface="Times New Roman" panose="02020603050405020304" pitchFamily="18" charset="0"/>
              </a:rPr>
              <a:t>, cooperation etc.</a:t>
            </a:r>
            <a:endParaRPr lang="en-IN" sz="3200" dirty="0">
              <a:latin typeface="Times New Roman" panose="02020603050405020304" pitchFamily="18" charset="0"/>
              <a:cs typeface="Times New Roman" panose="02020603050405020304" pitchFamily="18" charset="0"/>
            </a:endParaRPr>
          </a:p>
          <a:p>
            <a:pPr algn="just"/>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39229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335</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DIMENSIONS OF VALUE EDUCATION</vt:lpstr>
      <vt:lpstr>DIMENSIONS OF VALUE EDUCATION</vt:lpstr>
      <vt:lpstr>  RELIGIOUS DIMENSION</vt:lpstr>
      <vt:lpstr>  SOCIAL DIMENSION</vt:lpstr>
      <vt:lpstr>COGNITIVE, AFFECTIVE &amp; PSYCHOMOTOR DIMENSION</vt:lpstr>
      <vt:lpstr>    AFFECTIVE</vt:lpstr>
      <vt:lpstr>   PSYCHOMOTOR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1</cp:revision>
  <dcterms:created xsi:type="dcterms:W3CDTF">2025-10-09T04:55:55Z</dcterms:created>
  <dcterms:modified xsi:type="dcterms:W3CDTF">2025-10-09T04:58:36Z</dcterms:modified>
</cp:coreProperties>
</file>