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63" r:id="rId3"/>
    <p:sldId id="273" r:id="rId4"/>
    <p:sldId id="261" r:id="rId5"/>
    <p:sldId id="262" r:id="rId6"/>
    <p:sldId id="259" r:id="rId7"/>
    <p:sldId id="272" r:id="rId8"/>
    <p:sldId id="264" r:id="rId9"/>
    <p:sldId id="276" r:id="rId10"/>
    <p:sldId id="277" r:id="rId11"/>
    <p:sldId id="265" r:id="rId12"/>
    <p:sldId id="275" r:id="rId13"/>
    <p:sldId id="274" r:id="rId14"/>
    <p:sldId id="266" r:id="rId15"/>
    <p:sldId id="267" r:id="rId16"/>
    <p:sldId id="269" r:id="rId17"/>
    <p:sldId id="278" r:id="rId18"/>
    <p:sldId id="270"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BFBE4-3795-44FF-B1AB-7C662042B10C}" type="datetimeFigureOut">
              <a:rPr lang="en-US" smtClean="0"/>
              <a:t>10-Oct-25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0D23F-A7A2-4D65-960C-77D961F00642}" type="slidenum">
              <a:rPr lang="en-US" smtClean="0"/>
              <a:t>‹#›</a:t>
            </a:fld>
            <a:endParaRPr lang="en-US"/>
          </a:p>
        </p:txBody>
      </p:sp>
    </p:spTree>
    <p:extLst>
      <p:ext uri="{BB962C8B-B14F-4D97-AF65-F5344CB8AC3E}">
        <p14:creationId xmlns:p14="http://schemas.microsoft.com/office/powerpoint/2010/main" val="107530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C7A7E60-5629-4EDD-A496-94DB00BF1848}" type="datetimeFigureOut">
              <a:rPr lang="en-US" smtClean="0"/>
              <a:t>10-Oct-25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F9CBD9D-673D-49D8-80C1-C95A16D37A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7A7E60-5629-4EDD-A496-94DB00BF1848}" type="datetimeFigureOut">
              <a:rPr lang="en-US" smtClean="0"/>
              <a:t>10-Oct-25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9CBD9D-673D-49D8-80C1-C95A16D37A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7A7E60-5629-4EDD-A496-94DB00BF1848}" type="datetimeFigureOut">
              <a:rPr lang="en-US" smtClean="0"/>
              <a:t>10-Oct-25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9CBD9D-673D-49D8-80C1-C95A16D37A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7A7E60-5629-4EDD-A496-94DB00BF1848}" type="datetimeFigureOut">
              <a:rPr lang="en-US" smtClean="0"/>
              <a:t>10-Oct-25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9CBD9D-673D-49D8-80C1-C95A16D37A5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C7A7E60-5629-4EDD-A496-94DB00BF1848}" type="datetimeFigureOut">
              <a:rPr lang="en-US" smtClean="0"/>
              <a:t>10-Oct-25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9CBD9D-673D-49D8-80C1-C95A16D37A5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7A7E60-5629-4EDD-A496-94DB00BF1848}" type="datetimeFigureOut">
              <a:rPr lang="en-US" smtClean="0"/>
              <a:t>10-Oct-25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9CBD9D-673D-49D8-80C1-C95A16D37A5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7A7E60-5629-4EDD-A496-94DB00BF1848}" type="datetimeFigureOut">
              <a:rPr lang="en-US" smtClean="0"/>
              <a:t>10-Oct-25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9CBD9D-673D-49D8-80C1-C95A16D37A5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C7A7E60-5629-4EDD-A496-94DB00BF1848}" type="datetimeFigureOut">
              <a:rPr lang="en-US" smtClean="0"/>
              <a:t>10-Oct-25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9CBD9D-673D-49D8-80C1-C95A16D37A5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7A7E60-5629-4EDD-A496-94DB00BF1848}" type="datetimeFigureOut">
              <a:rPr lang="en-US" smtClean="0"/>
              <a:t>10-Oct-25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F9CBD9D-673D-49D8-80C1-C95A16D37A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C7A7E60-5629-4EDD-A496-94DB00BF1848}" type="datetimeFigureOut">
              <a:rPr lang="en-US" smtClean="0"/>
              <a:t>10-Oct-25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9CBD9D-673D-49D8-80C1-C95A16D37A5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C7A7E60-5629-4EDD-A496-94DB00BF1848}" type="datetimeFigureOut">
              <a:rPr lang="en-US" smtClean="0"/>
              <a:t>10-Oct-25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F9CBD9D-673D-49D8-80C1-C95A16D37A5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C7A7E60-5629-4EDD-A496-94DB00BF1848}" type="datetimeFigureOut">
              <a:rPr lang="en-US" smtClean="0"/>
              <a:t>10-Oct-25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9CBD9D-673D-49D8-80C1-C95A16D37A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1"/>
            <a:ext cx="457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1"/>
            <a:ext cx="9144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9801"/>
            <a:ext cx="45720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29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81000"/>
            <a:ext cx="8763000" cy="5626291"/>
          </a:xfrm>
        </p:spPr>
        <p:txBody>
          <a:bodyPr>
            <a:normAutofit/>
          </a:bodyPr>
          <a:lstStyle/>
          <a:p>
            <a:pPr algn="just"/>
            <a:r>
              <a:rPr lang="en-US" dirty="0" smtClean="0">
                <a:solidFill>
                  <a:srgbClr val="1F1F1F"/>
                </a:solidFill>
                <a:latin typeface="Arial Narrow" pitchFamily="34" charset="0"/>
              </a:rPr>
              <a:t>To </a:t>
            </a:r>
            <a:r>
              <a:rPr lang="en-US" dirty="0">
                <a:solidFill>
                  <a:srgbClr val="1F1F1F"/>
                </a:solidFill>
                <a:latin typeface="Arial Narrow" pitchFamily="34" charset="0"/>
              </a:rPr>
              <a:t>provide necessary educational materials and teaching </a:t>
            </a:r>
            <a:r>
              <a:rPr lang="en-US" dirty="0" smtClean="0">
                <a:solidFill>
                  <a:srgbClr val="1F1F1F"/>
                </a:solidFill>
                <a:latin typeface="Arial Narrow" pitchFamily="34" charset="0"/>
              </a:rPr>
              <a:t>aids</a:t>
            </a:r>
            <a:r>
              <a:rPr lang="en-US" dirty="0">
                <a:solidFill>
                  <a:srgbClr val="1F1F1F"/>
                </a:solidFill>
                <a:latin typeface="Arial Narrow" pitchFamily="34" charset="0"/>
              </a:rPr>
              <a:t> </a:t>
            </a:r>
            <a:r>
              <a:rPr lang="en-US" dirty="0" smtClean="0">
                <a:solidFill>
                  <a:srgbClr val="1F1F1F"/>
                </a:solidFill>
                <a:latin typeface="Arial Narrow" pitchFamily="34" charset="0"/>
              </a:rPr>
              <a:t>like charts, blackboard, tat </a:t>
            </a:r>
            <a:r>
              <a:rPr lang="en-US" dirty="0" err="1" smtClean="0">
                <a:solidFill>
                  <a:srgbClr val="1F1F1F"/>
                </a:solidFill>
                <a:latin typeface="Arial Narrow" pitchFamily="34" charset="0"/>
              </a:rPr>
              <a:t>pattis</a:t>
            </a:r>
            <a:r>
              <a:rPr lang="en-US" dirty="0" smtClean="0">
                <a:solidFill>
                  <a:srgbClr val="1F1F1F"/>
                </a:solidFill>
                <a:latin typeface="Arial Narrow" pitchFamily="34" charset="0"/>
              </a:rPr>
              <a:t> etc.</a:t>
            </a:r>
          </a:p>
          <a:p>
            <a:pPr marL="109728" indent="0" algn="just">
              <a:buNone/>
            </a:pPr>
            <a:r>
              <a:rPr lang="en-US" dirty="0">
                <a:solidFill>
                  <a:srgbClr val="1F1F1F"/>
                </a:solidFill>
                <a:latin typeface="Arial Narrow" pitchFamily="34" charset="0"/>
              </a:rPr>
              <a:t> </a:t>
            </a:r>
            <a:endParaRPr lang="en-US" dirty="0" smtClean="0">
              <a:solidFill>
                <a:srgbClr val="1F1F1F"/>
              </a:solidFill>
              <a:latin typeface="Arial Narrow" pitchFamily="34" charset="0"/>
            </a:endParaRPr>
          </a:p>
          <a:p>
            <a:pPr algn="just"/>
            <a:r>
              <a:rPr lang="en-US" dirty="0" smtClean="0">
                <a:solidFill>
                  <a:srgbClr val="1F1F1F"/>
                </a:solidFill>
                <a:latin typeface="Arial Narrow" pitchFamily="34" charset="0"/>
              </a:rPr>
              <a:t>To </a:t>
            </a:r>
            <a:r>
              <a:rPr lang="en-US" dirty="0">
                <a:solidFill>
                  <a:srgbClr val="1F1F1F"/>
                </a:solidFill>
                <a:latin typeface="Arial Narrow" pitchFamily="34" charset="0"/>
              </a:rPr>
              <a:t>foster the overall development of children by encouraging physical education and extracurricular activities</a:t>
            </a:r>
            <a:r>
              <a:rPr lang="en-US" dirty="0" smtClean="0">
                <a:solidFill>
                  <a:srgbClr val="1F1F1F"/>
                </a:solidFill>
                <a:latin typeface="Arial Narrow" pitchFamily="34" charset="0"/>
              </a:rPr>
              <a:t>.</a:t>
            </a:r>
          </a:p>
          <a:p>
            <a:pPr marL="109728" indent="0" algn="just">
              <a:buNone/>
            </a:pPr>
            <a:r>
              <a:rPr lang="en-US" dirty="0" smtClean="0">
                <a:solidFill>
                  <a:srgbClr val="1F1F1F"/>
                </a:solidFill>
                <a:latin typeface="Arial Narrow" pitchFamily="34" charset="0"/>
              </a:rPr>
              <a:t> </a:t>
            </a:r>
          </a:p>
          <a:p>
            <a:pPr algn="just"/>
            <a:r>
              <a:rPr lang="en-US" dirty="0" smtClean="0">
                <a:solidFill>
                  <a:srgbClr val="1F1F1F"/>
                </a:solidFill>
                <a:latin typeface="Arial Narrow" pitchFamily="34" charset="0"/>
              </a:rPr>
              <a:t>To </a:t>
            </a:r>
            <a:r>
              <a:rPr lang="en-US" dirty="0">
                <a:solidFill>
                  <a:srgbClr val="1F1F1F"/>
                </a:solidFill>
                <a:latin typeface="Arial Narrow" pitchFamily="34" charset="0"/>
              </a:rPr>
              <a:t>attract more children, especially girls, to primary schools, thereby increasing enrolment and retention. </a:t>
            </a:r>
            <a:endParaRPr lang="en-US" dirty="0" smtClean="0">
              <a:solidFill>
                <a:srgbClr val="1F1F1F"/>
              </a:solidFill>
              <a:latin typeface="Arial Narrow" pitchFamily="34" charset="0"/>
            </a:endParaRPr>
          </a:p>
          <a:p>
            <a:pPr marL="109728" indent="0" algn="just">
              <a:buNone/>
            </a:pPr>
            <a:endParaRPr lang="en-US" dirty="0" smtClean="0">
              <a:solidFill>
                <a:srgbClr val="1F1F1F"/>
              </a:solidFill>
              <a:latin typeface="Arial Narrow" pitchFamily="34" charset="0"/>
            </a:endParaRPr>
          </a:p>
          <a:p>
            <a:pPr algn="just"/>
            <a:r>
              <a:rPr lang="en-US" dirty="0">
                <a:solidFill>
                  <a:srgbClr val="1F1F1F"/>
                </a:solidFill>
                <a:latin typeface="Arial Narrow" pitchFamily="34" charset="0"/>
              </a:rPr>
              <a:t>To support the larger national goal of providing free and compulsory education to all children up to the age of 14 by 1995</a:t>
            </a:r>
            <a:r>
              <a:rPr lang="en-US" dirty="0">
                <a:solidFill>
                  <a:srgbClr val="1F1F1F"/>
                </a:solidFill>
                <a:latin typeface="Google Sans"/>
              </a:rPr>
              <a:t>. </a:t>
            </a:r>
          </a:p>
          <a:p>
            <a:endParaRPr lang="en-US" dirty="0">
              <a:solidFill>
                <a:srgbClr val="1F1F1F"/>
              </a:solidFill>
              <a:latin typeface="Google Sans"/>
            </a:endParaRPr>
          </a:p>
          <a:p>
            <a:endParaRPr lang="en-US" dirty="0">
              <a:solidFill>
                <a:srgbClr val="1F1F1F"/>
              </a:solidFill>
              <a:latin typeface="Google Sans"/>
            </a:endParaRPr>
          </a:p>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715000"/>
            <a:ext cx="3200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89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991600" cy="5638800"/>
          </a:xfrm>
        </p:spPr>
        <p:txBody>
          <a:bodyPr>
            <a:normAutofit fontScale="92500" lnSpcReduction="10000"/>
          </a:bodyPr>
          <a:lstStyle/>
          <a:p>
            <a:pPr algn="just">
              <a:buFont typeface="Wingdings" pitchFamily="2" charset="2"/>
              <a:buChar char="Ø"/>
            </a:pPr>
            <a:r>
              <a:rPr lang="en-US" dirty="0" smtClean="0">
                <a:latin typeface="Arial Narrow" pitchFamily="34" charset="0"/>
              </a:rPr>
              <a:t>A centrally sponsored scheme initiated</a:t>
            </a:r>
          </a:p>
          <a:p>
            <a:pPr marL="109728" indent="0" algn="just">
              <a:buNone/>
            </a:pPr>
            <a:r>
              <a:rPr lang="en-US" dirty="0">
                <a:latin typeface="Arial Narrow" pitchFamily="34" charset="0"/>
              </a:rPr>
              <a:t> </a:t>
            </a:r>
            <a:r>
              <a:rPr lang="en-US" dirty="0" smtClean="0">
                <a:latin typeface="Arial Narrow" pitchFamily="34" charset="0"/>
              </a:rPr>
              <a:t>  by </a:t>
            </a:r>
            <a:r>
              <a:rPr lang="en-US" dirty="0">
                <a:latin typeface="Arial Narrow" pitchFamily="34" charset="0"/>
              </a:rPr>
              <a:t>MHRD launched </a:t>
            </a:r>
            <a:r>
              <a:rPr lang="en-US" dirty="0" smtClean="0">
                <a:latin typeface="Arial Narrow" pitchFamily="34" charset="0"/>
              </a:rPr>
              <a:t> in </a:t>
            </a:r>
            <a:r>
              <a:rPr lang="en-US" u="sng" dirty="0">
                <a:latin typeface="Arial Narrow" pitchFamily="34" charset="0"/>
              </a:rPr>
              <a:t>1994.</a:t>
            </a:r>
            <a:r>
              <a:rPr lang="en-US" dirty="0">
                <a:latin typeface="Arial Narrow" pitchFamily="34" charset="0"/>
              </a:rPr>
              <a:t> </a:t>
            </a:r>
            <a:endParaRPr lang="en-US" dirty="0" smtClean="0">
              <a:latin typeface="Arial Narrow" pitchFamily="34" charset="0"/>
            </a:endParaRPr>
          </a:p>
          <a:p>
            <a:pPr algn="just">
              <a:buFont typeface="Wingdings" pitchFamily="2" charset="2"/>
              <a:buChar char="Ø"/>
            </a:pPr>
            <a:endParaRPr lang="en-US" dirty="0" smtClean="0">
              <a:latin typeface="Arial Narrow" pitchFamily="34" charset="0"/>
            </a:endParaRPr>
          </a:p>
          <a:p>
            <a:pPr algn="just">
              <a:buFont typeface="Wingdings" pitchFamily="2" charset="2"/>
              <a:buChar char="Ø"/>
            </a:pPr>
            <a:r>
              <a:rPr lang="en-US" dirty="0" smtClean="0">
                <a:latin typeface="Arial Narrow" pitchFamily="34" charset="0"/>
              </a:rPr>
              <a:t>focused </a:t>
            </a:r>
            <a:r>
              <a:rPr lang="en-US" dirty="0">
                <a:latin typeface="Arial Narrow" pitchFamily="34" charset="0"/>
              </a:rPr>
              <a:t>on </a:t>
            </a:r>
            <a:r>
              <a:rPr lang="en-US" u="sng" dirty="0">
                <a:latin typeface="Arial Narrow" pitchFamily="34" charset="0"/>
              </a:rPr>
              <a:t>D</a:t>
            </a:r>
            <a:r>
              <a:rPr lang="en-US" u="sng" dirty="0" smtClean="0">
                <a:latin typeface="Arial Narrow" pitchFamily="34" charset="0"/>
              </a:rPr>
              <a:t>istrict-specific planning </a:t>
            </a:r>
            <a:r>
              <a:rPr lang="en-US" dirty="0" smtClean="0">
                <a:latin typeface="Arial Narrow" pitchFamily="34" charset="0"/>
              </a:rPr>
              <a:t>(Specially for backward districts).</a:t>
            </a:r>
          </a:p>
          <a:p>
            <a:pPr algn="just">
              <a:buFont typeface="Wingdings" pitchFamily="2" charset="2"/>
              <a:buChar char="Ø"/>
            </a:pPr>
            <a:endParaRPr lang="en-US" dirty="0" smtClean="0">
              <a:latin typeface="Arial Narrow" pitchFamily="34" charset="0"/>
            </a:endParaRPr>
          </a:p>
          <a:p>
            <a:pPr algn="just">
              <a:buFont typeface="Wingdings" pitchFamily="2" charset="2"/>
              <a:buChar char="Ø"/>
            </a:pPr>
            <a:r>
              <a:rPr lang="en-US" dirty="0">
                <a:latin typeface="Arial Narrow" pitchFamily="34" charset="0"/>
              </a:rPr>
              <a:t>Initially at </a:t>
            </a:r>
            <a:r>
              <a:rPr lang="en-US" b="1" dirty="0">
                <a:latin typeface="Arial Narrow" pitchFamily="34" charset="0"/>
              </a:rPr>
              <a:t>7 states </a:t>
            </a:r>
            <a:r>
              <a:rPr lang="en-US" dirty="0">
                <a:latin typeface="Arial Narrow" pitchFamily="34" charset="0"/>
              </a:rPr>
              <a:t>and </a:t>
            </a:r>
            <a:r>
              <a:rPr lang="en-US" b="1" dirty="0">
                <a:latin typeface="Arial Narrow" pitchFamily="34" charset="0"/>
              </a:rPr>
              <a:t>42 districts </a:t>
            </a:r>
            <a:r>
              <a:rPr lang="en-US" dirty="0">
                <a:latin typeface="Arial Narrow" pitchFamily="34" charset="0"/>
              </a:rPr>
              <a:t>covered under DPEP. (Assam, Haryana, Karnataka, Kerala, Madhya Pradesh, Maharashtra, and Tamil Nadu </a:t>
            </a:r>
            <a:r>
              <a:rPr lang="en-US" dirty="0" smtClean="0">
                <a:latin typeface="Arial Narrow" pitchFamily="34" charset="0"/>
              </a:rPr>
              <a:t>).</a:t>
            </a:r>
          </a:p>
          <a:p>
            <a:pPr algn="just">
              <a:buFont typeface="Wingdings" pitchFamily="2" charset="2"/>
              <a:buChar char="Ø"/>
            </a:pPr>
            <a:endParaRPr lang="en-US" dirty="0" smtClean="0">
              <a:latin typeface="Arial Narrow" pitchFamily="34" charset="0"/>
            </a:endParaRPr>
          </a:p>
          <a:p>
            <a:pPr algn="just">
              <a:buFont typeface="Wingdings" pitchFamily="2" charset="2"/>
              <a:buChar char="Ø"/>
            </a:pPr>
            <a:r>
              <a:rPr lang="en-US" dirty="0" smtClean="0">
                <a:latin typeface="Arial Narrow" pitchFamily="34" charset="0"/>
              </a:rPr>
              <a:t>Goal is to 100</a:t>
            </a:r>
            <a:r>
              <a:rPr lang="en-US" dirty="0">
                <a:latin typeface="Arial Narrow" pitchFamily="34" charset="0"/>
              </a:rPr>
              <a:t>%  enrollment and retention in elementary education.</a:t>
            </a:r>
          </a:p>
          <a:p>
            <a:pPr marL="109728" indent="0" algn="just">
              <a:buNone/>
            </a:pPr>
            <a:endParaRPr lang="en-US" dirty="0" smtClean="0">
              <a:latin typeface="Arial Narrow" pitchFamily="34" charset="0"/>
            </a:endParaRPr>
          </a:p>
          <a:p>
            <a:pPr algn="just">
              <a:buFont typeface="Wingdings" pitchFamily="2" charset="2"/>
              <a:buChar char="Ø"/>
            </a:pPr>
            <a:r>
              <a:rPr lang="en-US" dirty="0" smtClean="0">
                <a:latin typeface="Arial Narrow" pitchFamily="34" charset="0"/>
              </a:rPr>
              <a:t>Also to </a:t>
            </a:r>
            <a:r>
              <a:rPr lang="en-US" u="sng" dirty="0">
                <a:latin typeface="Arial Narrow" pitchFamily="34" charset="0"/>
              </a:rPr>
              <a:t>revitalize and universalize </a:t>
            </a:r>
            <a:r>
              <a:rPr lang="en-US" dirty="0">
                <a:latin typeface="Arial Narrow" pitchFamily="34" charset="0"/>
              </a:rPr>
              <a:t>primary education in India by enhancing access, retention, and learning achievement, while also reducing disparities among different social </a:t>
            </a:r>
            <a:r>
              <a:rPr lang="en-US" dirty="0" smtClean="0">
                <a:latin typeface="Arial Narrow" pitchFamily="34" charset="0"/>
              </a:rPr>
              <a:t>groups</a:t>
            </a:r>
          </a:p>
          <a:p>
            <a:pPr algn="just">
              <a:buFont typeface="Wingdings" pitchFamily="2" charset="2"/>
              <a:buChar char="Ø"/>
            </a:pPr>
            <a:endParaRPr lang="en-US" dirty="0" smtClean="0">
              <a:latin typeface="Arial Narrow" pitchFamily="34" charset="0"/>
            </a:endParaRPr>
          </a:p>
        </p:txBody>
      </p:sp>
      <p:sp>
        <p:nvSpPr>
          <p:cNvPr id="2" name="Title 1"/>
          <p:cNvSpPr>
            <a:spLocks noGrp="1"/>
          </p:cNvSpPr>
          <p:nvPr>
            <p:ph type="title"/>
          </p:nvPr>
        </p:nvSpPr>
        <p:spPr>
          <a:xfrm>
            <a:off x="152400" y="152400"/>
            <a:ext cx="8839200" cy="750598"/>
          </a:xfrm>
        </p:spPr>
        <p:style>
          <a:lnRef idx="1">
            <a:schemeClr val="accent1"/>
          </a:lnRef>
          <a:fillRef idx="2">
            <a:schemeClr val="accent1"/>
          </a:fillRef>
          <a:effectRef idx="1">
            <a:schemeClr val="accent1"/>
          </a:effectRef>
          <a:fontRef idx="minor">
            <a:schemeClr val="dk1"/>
          </a:fontRef>
        </p:style>
        <p:txBody>
          <a:bodyPr>
            <a:noAutofit/>
          </a:bodyPr>
          <a:lstStyle/>
          <a:p>
            <a:pPr algn="l"/>
            <a:r>
              <a:rPr lang="en-US" sz="3000" b="1" u="sng" dirty="0" smtClean="0">
                <a:solidFill>
                  <a:srgbClr val="FF0000"/>
                </a:solidFill>
                <a:latin typeface="Arial Narrow" pitchFamily="34" charset="0"/>
              </a:rPr>
              <a:t>The </a:t>
            </a:r>
            <a:r>
              <a:rPr lang="en-US" sz="3000" b="1" u="sng" dirty="0">
                <a:solidFill>
                  <a:srgbClr val="FF0000"/>
                </a:solidFill>
                <a:latin typeface="Arial Narrow" pitchFamily="34" charset="0"/>
              </a:rPr>
              <a:t>District Primary Education </a:t>
            </a:r>
            <a:r>
              <a:rPr lang="en-US" sz="3000" b="1" u="sng" dirty="0" err="1">
                <a:solidFill>
                  <a:srgbClr val="FF0000"/>
                </a:solidFill>
                <a:latin typeface="Arial Narrow" pitchFamily="34" charset="0"/>
              </a:rPr>
              <a:t>Programme</a:t>
            </a:r>
            <a:r>
              <a:rPr lang="en-US" sz="3000" b="1" u="sng" dirty="0">
                <a:solidFill>
                  <a:srgbClr val="FF0000"/>
                </a:solidFill>
                <a:latin typeface="Arial Narrow" pitchFamily="34" charset="0"/>
              </a:rPr>
              <a:t> (DPEP</a:t>
            </a:r>
            <a:r>
              <a:rPr lang="en-US" sz="3000" b="1" u="sng" dirty="0" smtClean="0">
                <a:solidFill>
                  <a:srgbClr val="FF0000"/>
                </a:solidFill>
                <a:latin typeface="Arial Narrow" pitchFamily="34" charset="0"/>
              </a:rPr>
              <a:t>):</a:t>
            </a:r>
            <a:endParaRPr lang="en-US" sz="3000" b="1" u="sng" dirty="0">
              <a:solidFill>
                <a:srgbClr val="FF0000"/>
              </a:solidFill>
              <a:latin typeface="Arial Narrow"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90600"/>
            <a:ext cx="396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60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8839200" cy="5791200"/>
          </a:xfrm>
        </p:spPr>
        <p:txBody>
          <a:bodyPr/>
          <a:lstStyle/>
          <a:p>
            <a:pPr algn="just">
              <a:buFont typeface="Wingdings" pitchFamily="2" charset="2"/>
              <a:buChar char="Ø"/>
            </a:pPr>
            <a:endParaRPr lang="en-US" dirty="0" smtClean="0">
              <a:latin typeface="Arial Narrow" pitchFamily="34" charset="0"/>
            </a:endParaRPr>
          </a:p>
          <a:p>
            <a:pPr algn="just">
              <a:buFont typeface="Wingdings" pitchFamily="2" charset="2"/>
              <a:buChar char="Ø"/>
            </a:pPr>
            <a:r>
              <a:rPr lang="en-US" dirty="0" smtClean="0">
                <a:latin typeface="Arial Narrow" pitchFamily="34" charset="0"/>
              </a:rPr>
              <a:t>To </a:t>
            </a:r>
            <a:r>
              <a:rPr lang="en-US" dirty="0">
                <a:latin typeface="Arial Narrow" pitchFamily="34" charset="0"/>
              </a:rPr>
              <a:t>address the issues of </a:t>
            </a:r>
            <a:r>
              <a:rPr lang="en-US" u="sng" dirty="0">
                <a:latin typeface="Arial Narrow" pitchFamily="34" charset="0"/>
              </a:rPr>
              <a:t>enrollment, retention, and quality of elementary education,</a:t>
            </a:r>
            <a:r>
              <a:rPr lang="en-US" dirty="0">
                <a:latin typeface="Arial Narrow" pitchFamily="34" charset="0"/>
              </a:rPr>
              <a:t> particularly in backward districts.</a:t>
            </a:r>
          </a:p>
          <a:p>
            <a:pPr marL="0" indent="0" algn="just">
              <a:buNone/>
            </a:pPr>
            <a:endParaRPr lang="en-US" dirty="0">
              <a:latin typeface="Arial Narrow" pitchFamily="34" charset="0"/>
            </a:endParaRPr>
          </a:p>
          <a:p>
            <a:pPr algn="just">
              <a:buFont typeface="Wingdings" pitchFamily="2" charset="2"/>
              <a:buChar char="Ø"/>
            </a:pPr>
            <a:r>
              <a:rPr lang="en-US" dirty="0">
                <a:latin typeface="Arial Narrow" pitchFamily="34" charset="0"/>
              </a:rPr>
              <a:t>It aimed to improve </a:t>
            </a:r>
            <a:r>
              <a:rPr lang="en-US" u="sng" dirty="0">
                <a:latin typeface="Arial Narrow" pitchFamily="34" charset="0"/>
              </a:rPr>
              <a:t>school infrastructure</a:t>
            </a:r>
            <a:r>
              <a:rPr lang="en-US" dirty="0">
                <a:latin typeface="Arial Narrow" pitchFamily="34" charset="0"/>
              </a:rPr>
              <a:t>, </a:t>
            </a:r>
            <a:r>
              <a:rPr lang="en-US" u="sng" dirty="0">
                <a:latin typeface="Arial Narrow" pitchFamily="34" charset="0"/>
              </a:rPr>
              <a:t>teacher training</a:t>
            </a:r>
            <a:r>
              <a:rPr lang="en-US" dirty="0">
                <a:latin typeface="Arial Narrow" pitchFamily="34" charset="0"/>
              </a:rPr>
              <a:t>, and </a:t>
            </a:r>
            <a:r>
              <a:rPr lang="en-US" u="sng" dirty="0">
                <a:latin typeface="Arial Narrow" pitchFamily="34" charset="0"/>
              </a:rPr>
              <a:t>community participation </a:t>
            </a:r>
            <a:r>
              <a:rPr lang="en-US" dirty="0">
                <a:latin typeface="Arial Narrow" pitchFamily="34" charset="0"/>
              </a:rPr>
              <a:t>etc.</a:t>
            </a:r>
          </a:p>
          <a:p>
            <a:pPr algn="just">
              <a:buFont typeface="Wingdings" pitchFamily="2" charset="2"/>
              <a:buChar char="Ø"/>
            </a:pPr>
            <a:endParaRPr lang="en-US" dirty="0">
              <a:latin typeface="Arial Narrow" pitchFamily="34" charset="0"/>
            </a:endParaRPr>
          </a:p>
          <a:p>
            <a:pPr algn="just">
              <a:buFont typeface="Wingdings" pitchFamily="2" charset="2"/>
              <a:buChar char="Ø"/>
            </a:pPr>
            <a:r>
              <a:rPr lang="en-US" dirty="0">
                <a:latin typeface="Arial Narrow" pitchFamily="34" charset="0"/>
              </a:rPr>
              <a:t>Ensuring children acquired </a:t>
            </a:r>
            <a:r>
              <a:rPr lang="en-US" u="sng" dirty="0">
                <a:latin typeface="Arial Narrow" pitchFamily="34" charset="0"/>
              </a:rPr>
              <a:t>basic </a:t>
            </a:r>
            <a:r>
              <a:rPr lang="en-US" u="sng" dirty="0" smtClean="0">
                <a:latin typeface="Arial Narrow" pitchFamily="34" charset="0"/>
              </a:rPr>
              <a:t>literacy and </a:t>
            </a:r>
            <a:r>
              <a:rPr lang="en-US" u="sng" dirty="0">
                <a:latin typeface="Arial Narrow" pitchFamily="34" charset="0"/>
              </a:rPr>
              <a:t>numeracy skills</a:t>
            </a:r>
          </a:p>
          <a:p>
            <a:endParaRPr lang="en-US" dirty="0"/>
          </a:p>
        </p:txBody>
      </p:sp>
    </p:spTree>
    <p:extLst>
      <p:ext uri="{BB962C8B-B14F-4D97-AF65-F5344CB8AC3E}">
        <p14:creationId xmlns:p14="http://schemas.microsoft.com/office/powerpoint/2010/main" val="383293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56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0449"/>
            <a:ext cx="8839200" cy="5416551"/>
          </a:xfrm>
        </p:spPr>
        <p:txBody>
          <a:bodyPr>
            <a:normAutofit lnSpcReduction="10000"/>
          </a:bodyPr>
          <a:lstStyle/>
          <a:p>
            <a:pPr algn="just">
              <a:buFont typeface="Wingdings" pitchFamily="2" charset="2"/>
              <a:buChar char="Ø"/>
            </a:pPr>
            <a:r>
              <a:rPr lang="en-US" sz="2800" dirty="0" smtClean="0">
                <a:latin typeface="Arial Narrow" pitchFamily="34" charset="0"/>
              </a:rPr>
              <a:t>National Flagship program Launched </a:t>
            </a:r>
          </a:p>
          <a:p>
            <a:pPr marL="109728" indent="0" algn="just">
              <a:buNone/>
            </a:pPr>
            <a:r>
              <a:rPr lang="en-US" sz="2800" dirty="0" smtClean="0">
                <a:latin typeface="Arial Narrow" pitchFamily="34" charset="0"/>
              </a:rPr>
              <a:t>   in 2001 by the central Govt.</a:t>
            </a:r>
          </a:p>
          <a:p>
            <a:pPr algn="just">
              <a:buFont typeface="Wingdings" pitchFamily="2" charset="2"/>
              <a:buChar char="Ø"/>
            </a:pPr>
            <a:endParaRPr lang="en-US" sz="2800" dirty="0" smtClean="0">
              <a:latin typeface="Arial Narrow" pitchFamily="34" charset="0"/>
            </a:endParaRPr>
          </a:p>
          <a:p>
            <a:pPr algn="just">
              <a:buFont typeface="Wingdings" pitchFamily="2" charset="2"/>
              <a:buChar char="Ø"/>
            </a:pPr>
            <a:r>
              <a:rPr lang="en-US" sz="2800" dirty="0" smtClean="0">
                <a:latin typeface="Arial Narrow" pitchFamily="34" charset="0"/>
              </a:rPr>
              <a:t>Joint </a:t>
            </a:r>
            <a:r>
              <a:rPr lang="en-US" sz="2800" dirty="0">
                <a:latin typeface="Arial Narrow" pitchFamily="34" charset="0"/>
              </a:rPr>
              <a:t>effort between the Central Government, State Governments, and Local Self Governments</a:t>
            </a:r>
            <a:r>
              <a:rPr lang="en-US" sz="2800" dirty="0" smtClean="0">
                <a:latin typeface="Arial Narrow" pitchFamily="34" charset="0"/>
              </a:rPr>
              <a:t>.</a:t>
            </a:r>
          </a:p>
          <a:p>
            <a:pPr algn="just">
              <a:buFont typeface="Wingdings" pitchFamily="2" charset="2"/>
              <a:buChar char="Ø"/>
            </a:pPr>
            <a:endParaRPr lang="en-US" sz="2800" dirty="0" smtClean="0">
              <a:latin typeface="Arial Narrow" pitchFamily="34" charset="0"/>
            </a:endParaRPr>
          </a:p>
          <a:p>
            <a:pPr algn="just">
              <a:buFont typeface="Wingdings" pitchFamily="2" charset="2"/>
              <a:buChar char="Ø"/>
            </a:pPr>
            <a:r>
              <a:rPr lang="en-US" sz="2800" dirty="0">
                <a:latin typeface="Arial Narrow" pitchFamily="34" charset="0"/>
              </a:rPr>
              <a:t> The primary mission was to achieve universal elementary education in a time-bound manner, aiming to educate all children in the target age group by 2010</a:t>
            </a:r>
            <a:r>
              <a:rPr lang="en-US" sz="2800" dirty="0" smtClean="0">
                <a:latin typeface="Arial Narrow" pitchFamily="34" charset="0"/>
              </a:rPr>
              <a:t>.</a:t>
            </a:r>
          </a:p>
          <a:p>
            <a:pPr algn="just">
              <a:buFont typeface="Wingdings" pitchFamily="2" charset="2"/>
              <a:buChar char="Ø"/>
            </a:pPr>
            <a:endParaRPr lang="en-US" sz="2800" dirty="0" smtClean="0">
              <a:latin typeface="Arial Narrow" pitchFamily="34" charset="0"/>
            </a:endParaRPr>
          </a:p>
          <a:p>
            <a:pPr algn="just">
              <a:buFont typeface="Wingdings" pitchFamily="2" charset="2"/>
              <a:buChar char="Ø"/>
            </a:pPr>
            <a:r>
              <a:rPr lang="en-US" sz="2800" dirty="0">
                <a:latin typeface="Arial Narrow" pitchFamily="34" charset="0"/>
              </a:rPr>
              <a:t>SSA sought to provide quality elementary education to all children in </a:t>
            </a:r>
            <a:r>
              <a:rPr lang="en-US" sz="2800" dirty="0" smtClean="0">
                <a:latin typeface="Arial Narrow" pitchFamily="34" charset="0"/>
              </a:rPr>
              <a:t>the 6-14 </a:t>
            </a:r>
            <a:r>
              <a:rPr lang="en-US" sz="2800" dirty="0">
                <a:latin typeface="Arial Narrow" pitchFamily="34" charset="0"/>
              </a:rPr>
              <a:t>age </a:t>
            </a:r>
            <a:r>
              <a:rPr lang="en-US" sz="2800" dirty="0" smtClean="0">
                <a:latin typeface="Arial Narrow" pitchFamily="34" charset="0"/>
              </a:rPr>
              <a:t>group.</a:t>
            </a:r>
          </a:p>
        </p:txBody>
      </p:sp>
      <p:sp>
        <p:nvSpPr>
          <p:cNvPr id="2" name="Title 1"/>
          <p:cNvSpPr>
            <a:spLocks noGrp="1"/>
          </p:cNvSpPr>
          <p:nvPr>
            <p:ph type="title"/>
          </p:nvPr>
        </p:nvSpPr>
        <p:spPr>
          <a:xfrm>
            <a:off x="152400" y="274638"/>
            <a:ext cx="8839200" cy="944562"/>
          </a:xfrm>
        </p:spPr>
        <p:txBody>
          <a:bodyPr>
            <a:normAutofit/>
          </a:bodyPr>
          <a:lstStyle/>
          <a:p>
            <a:pPr algn="l"/>
            <a:r>
              <a:rPr lang="en-US" sz="3600" b="1" u="sng" dirty="0" err="1" smtClean="0">
                <a:latin typeface="Arial Narrow" pitchFamily="34" charset="0"/>
              </a:rPr>
              <a:t>Sarva</a:t>
            </a:r>
            <a:r>
              <a:rPr lang="en-US" sz="3600" b="1" u="sng" dirty="0" smtClean="0">
                <a:latin typeface="Arial Narrow" pitchFamily="34" charset="0"/>
              </a:rPr>
              <a:t> </a:t>
            </a:r>
            <a:r>
              <a:rPr lang="en-US" sz="3600" b="1" u="sng" dirty="0" err="1">
                <a:latin typeface="Arial Narrow" pitchFamily="34" charset="0"/>
              </a:rPr>
              <a:t>Shiksha</a:t>
            </a:r>
            <a:r>
              <a:rPr lang="en-US" sz="3600" b="1" u="sng" dirty="0">
                <a:latin typeface="Arial Narrow" pitchFamily="34" charset="0"/>
              </a:rPr>
              <a:t> </a:t>
            </a:r>
            <a:r>
              <a:rPr lang="en-US" sz="3600" b="1" u="sng" dirty="0" err="1">
                <a:latin typeface="Arial Narrow" pitchFamily="34" charset="0"/>
              </a:rPr>
              <a:t>Abhiyan</a:t>
            </a:r>
            <a:r>
              <a:rPr lang="en-US" sz="3600" b="1" u="sng" dirty="0">
                <a:latin typeface="Arial Narrow" pitchFamily="34" charset="0"/>
              </a:rPr>
              <a:t> (SSA</a:t>
            </a:r>
            <a:r>
              <a:rPr lang="en-US" sz="3600" b="1" u="sng" dirty="0" smtClean="0">
                <a:latin typeface="Arial Narrow" pitchFamily="34" charset="0"/>
              </a:rPr>
              <a:t>):</a:t>
            </a:r>
            <a:endParaRPr lang="en-US" sz="3600" b="1" u="sng" dirty="0">
              <a:latin typeface="Arial Narrow"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6927"/>
            <a:ext cx="3581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94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5897563"/>
          </a:xfrm>
        </p:spPr>
        <p:txBody>
          <a:bodyPr>
            <a:normAutofit lnSpcReduction="10000"/>
          </a:bodyPr>
          <a:lstStyle/>
          <a:p>
            <a:pPr algn="just">
              <a:buFont typeface="Wingdings" pitchFamily="2" charset="2"/>
              <a:buChar char="Ø"/>
            </a:pPr>
            <a:endParaRPr lang="en-US" dirty="0" smtClean="0">
              <a:latin typeface="Arial Narrow" pitchFamily="34" charset="0"/>
            </a:endParaRPr>
          </a:p>
          <a:p>
            <a:pPr algn="just">
              <a:buFont typeface="Wingdings" pitchFamily="2" charset="2"/>
              <a:buChar char="Ø"/>
            </a:pPr>
            <a:r>
              <a:rPr lang="en-US" dirty="0" smtClean="0">
                <a:latin typeface="Arial Narrow" pitchFamily="34" charset="0"/>
              </a:rPr>
              <a:t>Introduced </a:t>
            </a:r>
            <a:r>
              <a:rPr lang="en-US" dirty="0">
                <a:latin typeface="Arial Narrow" pitchFamily="34" charset="0"/>
              </a:rPr>
              <a:t>innovative models like </a:t>
            </a:r>
            <a:r>
              <a:rPr lang="en-US" u="sng" dirty="0">
                <a:latin typeface="Arial Narrow" pitchFamily="34" charset="0"/>
              </a:rPr>
              <a:t>bridge courses </a:t>
            </a:r>
            <a:r>
              <a:rPr lang="en-US" dirty="0">
                <a:latin typeface="Arial Narrow" pitchFamily="34" charset="0"/>
              </a:rPr>
              <a:t>for out-of-school children and </a:t>
            </a:r>
            <a:r>
              <a:rPr lang="en-US" dirty="0" smtClean="0">
                <a:latin typeface="Arial Narrow" pitchFamily="34" charset="0"/>
              </a:rPr>
              <a:t>learning enhancement </a:t>
            </a:r>
            <a:r>
              <a:rPr lang="en-US" dirty="0">
                <a:latin typeface="Arial Narrow" pitchFamily="34" charset="0"/>
              </a:rPr>
              <a:t>programs to improve quality</a:t>
            </a:r>
            <a:r>
              <a:rPr lang="en-US" dirty="0" smtClean="0">
                <a:latin typeface="Arial Narrow" pitchFamily="34" charset="0"/>
              </a:rPr>
              <a:t>.</a:t>
            </a:r>
          </a:p>
          <a:p>
            <a:pPr marL="109728" indent="0" algn="just">
              <a:buNone/>
            </a:pPr>
            <a:endParaRPr lang="en-US" dirty="0" smtClean="0">
              <a:latin typeface="Arial Narrow" pitchFamily="34" charset="0"/>
            </a:endParaRPr>
          </a:p>
          <a:p>
            <a:pPr lvl="0" algn="just">
              <a:buClr>
                <a:srgbClr val="2DA2BF"/>
              </a:buClr>
              <a:buFont typeface="Wingdings" pitchFamily="2" charset="2"/>
              <a:buChar char="Ø"/>
            </a:pPr>
            <a:r>
              <a:rPr lang="en-US" sz="2800" dirty="0">
                <a:solidFill>
                  <a:prstClr val="black"/>
                </a:solidFill>
                <a:latin typeface="Arial Narrow" pitchFamily="34" charset="0"/>
              </a:rPr>
              <a:t>Provided </a:t>
            </a:r>
            <a:r>
              <a:rPr lang="en-US" sz="2800" u="sng" dirty="0">
                <a:solidFill>
                  <a:prstClr val="black"/>
                </a:solidFill>
                <a:latin typeface="Arial Narrow" pitchFamily="34" charset="0"/>
              </a:rPr>
              <a:t>financial assistance </a:t>
            </a:r>
            <a:r>
              <a:rPr lang="en-US" sz="2800" dirty="0">
                <a:solidFill>
                  <a:prstClr val="black"/>
                </a:solidFill>
                <a:latin typeface="Arial Narrow" pitchFamily="34" charset="0"/>
              </a:rPr>
              <a:t>to states for the construction of schools, recruitment of teachers, and development of learning materials</a:t>
            </a:r>
            <a:r>
              <a:rPr lang="en-US" sz="2800" dirty="0" smtClean="0">
                <a:solidFill>
                  <a:prstClr val="black"/>
                </a:solidFill>
                <a:latin typeface="Arial Narrow" pitchFamily="34" charset="0"/>
              </a:rPr>
              <a:t>.</a:t>
            </a:r>
          </a:p>
          <a:p>
            <a:pPr marL="109728" lvl="0" indent="0" algn="just">
              <a:buClr>
                <a:srgbClr val="2DA2BF"/>
              </a:buClr>
              <a:buNone/>
            </a:pPr>
            <a:endParaRPr lang="en-US" sz="2800" dirty="0" smtClean="0">
              <a:solidFill>
                <a:prstClr val="black"/>
              </a:solidFill>
              <a:latin typeface="Arial Narrow" pitchFamily="34" charset="0"/>
            </a:endParaRPr>
          </a:p>
          <a:p>
            <a:pPr lvl="0" algn="just">
              <a:buClr>
                <a:srgbClr val="2DA2BF"/>
              </a:buClr>
              <a:buFont typeface="Wingdings" pitchFamily="2" charset="2"/>
              <a:buChar char="Ø"/>
            </a:pPr>
            <a:r>
              <a:rPr lang="en-US" sz="2800" dirty="0">
                <a:solidFill>
                  <a:prstClr val="black"/>
                </a:solidFill>
                <a:latin typeface="Arial Narrow" pitchFamily="34" charset="0"/>
              </a:rPr>
              <a:t>Special emphasis on the </a:t>
            </a:r>
            <a:r>
              <a:rPr lang="en-US" sz="2800" u="sng" dirty="0">
                <a:solidFill>
                  <a:prstClr val="black"/>
                </a:solidFill>
                <a:latin typeface="Arial Narrow" pitchFamily="34" charset="0"/>
              </a:rPr>
              <a:t>education of girls, children with disabilities, and children from disadvantaged </a:t>
            </a:r>
            <a:r>
              <a:rPr lang="en-US" sz="2800" dirty="0">
                <a:solidFill>
                  <a:prstClr val="black"/>
                </a:solidFill>
                <a:latin typeface="Arial Narrow" pitchFamily="34" charset="0"/>
              </a:rPr>
              <a:t>communities</a:t>
            </a:r>
            <a:r>
              <a:rPr lang="en-US" sz="2800" dirty="0" smtClean="0">
                <a:solidFill>
                  <a:prstClr val="black"/>
                </a:solidFill>
                <a:latin typeface="Arial Narrow" pitchFamily="34" charset="0"/>
              </a:rPr>
              <a:t>.</a:t>
            </a:r>
          </a:p>
          <a:p>
            <a:pPr lvl="0" algn="just">
              <a:buClr>
                <a:srgbClr val="2DA2BF"/>
              </a:buClr>
              <a:buFont typeface="Wingdings" pitchFamily="2" charset="2"/>
              <a:buChar char="Ø"/>
            </a:pPr>
            <a:endParaRPr lang="en-US" sz="2800" dirty="0" smtClean="0">
              <a:solidFill>
                <a:prstClr val="black"/>
              </a:solidFill>
              <a:latin typeface="Arial Narrow" pitchFamily="34" charset="0"/>
            </a:endParaRPr>
          </a:p>
          <a:p>
            <a:pPr lvl="0" algn="just">
              <a:buClr>
                <a:srgbClr val="2DA2BF"/>
              </a:buClr>
              <a:buFont typeface="Wingdings" pitchFamily="2" charset="2"/>
              <a:buChar char="Ø"/>
            </a:pPr>
            <a:r>
              <a:rPr lang="en-US" sz="2800" dirty="0">
                <a:solidFill>
                  <a:prstClr val="black"/>
                </a:solidFill>
                <a:latin typeface="Arial Narrow" pitchFamily="34" charset="0"/>
              </a:rPr>
              <a:t>The mission focused on a </a:t>
            </a:r>
            <a:r>
              <a:rPr lang="en-US" sz="2800" u="sng" dirty="0">
                <a:solidFill>
                  <a:prstClr val="black"/>
                </a:solidFill>
                <a:latin typeface="Arial Narrow" pitchFamily="34" charset="0"/>
              </a:rPr>
              <a:t>child-centric vision</a:t>
            </a:r>
            <a:r>
              <a:rPr lang="en-US" sz="2800" dirty="0">
                <a:solidFill>
                  <a:prstClr val="black"/>
                </a:solidFill>
                <a:latin typeface="Arial Narrow" pitchFamily="34" charset="0"/>
              </a:rPr>
              <a:t>, offering quality education in regular schools. </a:t>
            </a:r>
          </a:p>
          <a:p>
            <a:pPr lvl="0" algn="just">
              <a:buClr>
                <a:srgbClr val="2DA2BF"/>
              </a:buClr>
              <a:buFont typeface="Wingdings" pitchFamily="2" charset="2"/>
              <a:buChar char="Ø"/>
            </a:pPr>
            <a:endParaRPr lang="en-US" sz="2800" dirty="0">
              <a:solidFill>
                <a:prstClr val="black"/>
              </a:solidFill>
              <a:latin typeface="Arial Narrow" pitchFamily="34" charset="0"/>
            </a:endParaRPr>
          </a:p>
          <a:p>
            <a:pPr algn="just">
              <a:buFont typeface="Wingdings" pitchFamily="2" charset="2"/>
              <a:buChar char="Ø"/>
            </a:pPr>
            <a:endParaRPr lang="en-US" dirty="0" smtClean="0">
              <a:latin typeface="Arial Narrow" pitchFamily="34" charset="0"/>
            </a:endParaRPr>
          </a:p>
          <a:p>
            <a:pPr>
              <a:buFont typeface="Wingdings" pitchFamily="2" charset="2"/>
              <a:buChar char="Ø"/>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257800"/>
            <a:ext cx="3048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60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98091"/>
            <a:ext cx="9067800" cy="3369108"/>
          </a:xfrm>
        </p:spPr>
        <p:txBody>
          <a:bodyPr>
            <a:normAutofit fontScale="77500" lnSpcReduction="20000"/>
          </a:bodyPr>
          <a:lstStyle/>
          <a:p>
            <a:pPr>
              <a:buFont typeface="Wingdings" pitchFamily="2" charset="2"/>
              <a:buChar char="Ø"/>
            </a:pPr>
            <a:r>
              <a:rPr lang="en-US" dirty="0">
                <a:latin typeface="Arial Narrow" pitchFamily="34" charset="0"/>
              </a:rPr>
              <a:t>L</a:t>
            </a:r>
            <a:r>
              <a:rPr lang="en-US" dirty="0" smtClean="0">
                <a:latin typeface="Arial Narrow" pitchFamily="34" charset="0"/>
              </a:rPr>
              <a:t>aunched </a:t>
            </a:r>
            <a:r>
              <a:rPr lang="en-US" dirty="0">
                <a:latin typeface="Arial Narrow" pitchFamily="34" charset="0"/>
              </a:rPr>
              <a:t>in </a:t>
            </a:r>
            <a:r>
              <a:rPr lang="en-US" dirty="0" smtClean="0">
                <a:latin typeface="Arial Narrow" pitchFamily="34" charset="0"/>
              </a:rPr>
              <a:t>1995</a:t>
            </a:r>
          </a:p>
          <a:p>
            <a:pPr>
              <a:buFont typeface="Wingdings" pitchFamily="2" charset="2"/>
              <a:buChar char="Ø"/>
            </a:pPr>
            <a:endParaRPr lang="en-US" dirty="0" smtClean="0">
              <a:latin typeface="Arial Narrow" pitchFamily="34" charset="0"/>
            </a:endParaRPr>
          </a:p>
          <a:p>
            <a:pPr>
              <a:buFont typeface="Wingdings" pitchFamily="2" charset="2"/>
              <a:buChar char="Ø"/>
            </a:pPr>
            <a:r>
              <a:rPr lang="en-US" dirty="0">
                <a:latin typeface="Arial Narrow" pitchFamily="34" charset="0"/>
              </a:rPr>
              <a:t>The program was launched as the National </a:t>
            </a:r>
            <a:r>
              <a:rPr lang="en-US" dirty="0" err="1">
                <a:latin typeface="Arial Narrow" pitchFamily="34" charset="0"/>
              </a:rPr>
              <a:t>Programme</a:t>
            </a:r>
            <a:r>
              <a:rPr lang="en-US" dirty="0">
                <a:latin typeface="Arial Narrow" pitchFamily="34" charset="0"/>
              </a:rPr>
              <a:t> of Nutritional Support to Primary Education (NP-NSPE) in 1995. </a:t>
            </a:r>
            <a:endParaRPr lang="en-US" dirty="0" smtClean="0">
              <a:latin typeface="Arial Narrow" pitchFamily="34" charset="0"/>
            </a:endParaRPr>
          </a:p>
          <a:p>
            <a:pPr>
              <a:buFont typeface="Wingdings" pitchFamily="2" charset="2"/>
              <a:buChar char="Ø"/>
            </a:pPr>
            <a:endParaRPr lang="en-US" dirty="0" smtClean="0">
              <a:latin typeface="Arial Narrow" pitchFamily="34" charset="0"/>
            </a:endParaRPr>
          </a:p>
          <a:p>
            <a:pPr>
              <a:buFont typeface="Wingdings" pitchFamily="2" charset="2"/>
              <a:buChar char="Ø"/>
            </a:pPr>
            <a:r>
              <a:rPr lang="en-US" dirty="0">
                <a:latin typeface="Arial Narrow" pitchFamily="34" charset="0"/>
              </a:rPr>
              <a:t>It was extended to upper primary classes in 2008-09 and renamed the National </a:t>
            </a:r>
            <a:r>
              <a:rPr lang="en-US" dirty="0" err="1">
                <a:latin typeface="Arial Narrow" pitchFamily="34" charset="0"/>
              </a:rPr>
              <a:t>Programme</a:t>
            </a:r>
            <a:r>
              <a:rPr lang="en-US" dirty="0">
                <a:latin typeface="Arial Narrow" pitchFamily="34" charset="0"/>
              </a:rPr>
              <a:t> of Mid-Day Meal in Schools. </a:t>
            </a:r>
            <a:endParaRPr lang="en-US" dirty="0" smtClean="0">
              <a:latin typeface="Arial Narrow" pitchFamily="34" charset="0"/>
            </a:endParaRPr>
          </a:p>
          <a:p>
            <a:pPr>
              <a:buFont typeface="Wingdings" pitchFamily="2" charset="2"/>
              <a:buChar char="Ø"/>
            </a:pPr>
            <a:endParaRPr lang="en-US" dirty="0" smtClean="0">
              <a:latin typeface="Arial Narrow" pitchFamily="34" charset="0"/>
            </a:endParaRPr>
          </a:p>
          <a:p>
            <a:pPr>
              <a:buFont typeface="Wingdings" pitchFamily="2" charset="2"/>
              <a:buChar char="Ø"/>
            </a:pPr>
            <a:r>
              <a:rPr lang="en-US" dirty="0">
                <a:latin typeface="Arial Narrow" pitchFamily="34" charset="0"/>
              </a:rPr>
              <a:t>It was mandated by the Supreme Court of India in 2001 and aims to combat "classroom hunger" by offering a hot, nutritious meal, incentivizing parents to send their children to school.</a:t>
            </a:r>
          </a:p>
          <a:p>
            <a:pPr>
              <a:buFont typeface="Wingdings" pitchFamily="2" charset="2"/>
              <a:buChar char="Ø"/>
            </a:pPr>
            <a:endParaRPr lang="en-US" dirty="0" smtClean="0">
              <a:latin typeface="Arial Narrow" pitchFamily="34" charset="0"/>
            </a:endParaRPr>
          </a:p>
          <a:p>
            <a:pPr>
              <a:buFont typeface="Wingdings" pitchFamily="2" charset="2"/>
              <a:buChar char="Ø"/>
            </a:pPr>
            <a:endParaRPr lang="en-US" dirty="0" smtClean="0">
              <a:latin typeface="Arial Narrow" pitchFamily="34" charset="0"/>
            </a:endParaRPr>
          </a:p>
          <a:p>
            <a:pPr>
              <a:buFont typeface="Wingdings" pitchFamily="2" charset="2"/>
              <a:buChar char="Ø"/>
            </a:pPr>
            <a:endParaRPr lang="en-US" dirty="0" smtClean="0">
              <a:latin typeface="Arial Narrow" pitchFamily="34" charset="0"/>
            </a:endParaRPr>
          </a:p>
        </p:txBody>
      </p:sp>
      <p:sp>
        <p:nvSpPr>
          <p:cNvPr id="2" name="Title 1"/>
          <p:cNvSpPr>
            <a:spLocks noGrp="1"/>
          </p:cNvSpPr>
          <p:nvPr>
            <p:ph type="title"/>
          </p:nvPr>
        </p:nvSpPr>
        <p:spPr>
          <a:xfrm>
            <a:off x="0" y="152400"/>
            <a:ext cx="8686800" cy="533400"/>
          </a:xfrm>
        </p:spPr>
        <p:txBody>
          <a:bodyPr>
            <a:normAutofit fontScale="90000"/>
          </a:bodyPr>
          <a:lstStyle/>
          <a:p>
            <a:pPr algn="l"/>
            <a:r>
              <a:rPr lang="en-US" sz="4000" b="1" u="sng" dirty="0" smtClean="0">
                <a:solidFill>
                  <a:schemeClr val="tx1"/>
                </a:solidFill>
                <a:latin typeface="Arial Narrow" pitchFamily="34" charset="0"/>
              </a:rPr>
              <a:t>Mid-Day </a:t>
            </a:r>
            <a:r>
              <a:rPr lang="en-US" sz="4000" b="1" u="sng" dirty="0">
                <a:solidFill>
                  <a:schemeClr val="tx1"/>
                </a:solidFill>
                <a:latin typeface="Arial Narrow" pitchFamily="34" charset="0"/>
              </a:rPr>
              <a:t>Meal </a:t>
            </a:r>
            <a:r>
              <a:rPr lang="en-US" sz="4000" b="1" u="sng" dirty="0" smtClean="0">
                <a:solidFill>
                  <a:schemeClr val="tx1"/>
                </a:solidFill>
                <a:latin typeface="Arial Narrow" pitchFamily="34" charset="0"/>
              </a:rPr>
              <a:t>Scheme:</a:t>
            </a:r>
            <a:endParaRPr lang="en-US" sz="4000" b="1" u="sng" dirty="0">
              <a:solidFill>
                <a:schemeClr val="tx1"/>
              </a:solidFill>
              <a:latin typeface="Arial Narrow"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2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
            <a:ext cx="9144000" cy="6248400"/>
          </a:xfrm>
        </p:spPr>
        <p:txBody>
          <a:bodyPr>
            <a:normAutofit lnSpcReduction="10000"/>
          </a:bodyPr>
          <a:lstStyle/>
          <a:p>
            <a:pPr algn="just"/>
            <a:endParaRPr lang="en-US" dirty="0">
              <a:solidFill>
                <a:srgbClr val="001D35"/>
              </a:solidFill>
              <a:latin typeface="Arial Narrow" pitchFamily="34" charset="0"/>
            </a:endParaRPr>
          </a:p>
          <a:p>
            <a:pPr algn="just"/>
            <a:r>
              <a:rPr lang="en-US" sz="2400" dirty="0">
                <a:solidFill>
                  <a:srgbClr val="001D35"/>
                </a:solidFill>
                <a:latin typeface="Arial Narrow" pitchFamily="34" charset="0"/>
              </a:rPr>
              <a:t>The mid-day meal is now integrated into the </a:t>
            </a:r>
            <a:r>
              <a:rPr lang="en-US" sz="2400" dirty="0" err="1">
                <a:solidFill>
                  <a:srgbClr val="001D35"/>
                </a:solidFill>
                <a:latin typeface="Arial Narrow" pitchFamily="34" charset="0"/>
              </a:rPr>
              <a:t>Pradhan</a:t>
            </a:r>
            <a:r>
              <a:rPr lang="en-US" sz="2400" dirty="0">
                <a:solidFill>
                  <a:srgbClr val="001D35"/>
                </a:solidFill>
                <a:latin typeface="Arial Narrow" pitchFamily="34" charset="0"/>
              </a:rPr>
              <a:t> </a:t>
            </a:r>
            <a:r>
              <a:rPr lang="en-US" sz="2400" dirty="0" err="1">
                <a:solidFill>
                  <a:srgbClr val="001D35"/>
                </a:solidFill>
                <a:latin typeface="Arial Narrow" pitchFamily="34" charset="0"/>
              </a:rPr>
              <a:t>Mantri</a:t>
            </a:r>
            <a:r>
              <a:rPr lang="en-US" sz="2400" dirty="0">
                <a:solidFill>
                  <a:srgbClr val="001D35"/>
                </a:solidFill>
                <a:latin typeface="Arial Narrow" pitchFamily="34" charset="0"/>
              </a:rPr>
              <a:t> </a:t>
            </a:r>
            <a:r>
              <a:rPr lang="en-US" sz="2400" dirty="0" err="1">
                <a:solidFill>
                  <a:srgbClr val="001D35"/>
                </a:solidFill>
                <a:latin typeface="Arial Narrow" pitchFamily="34" charset="0"/>
              </a:rPr>
              <a:t>Poshan</a:t>
            </a:r>
            <a:r>
              <a:rPr lang="en-US" sz="2400" dirty="0">
                <a:solidFill>
                  <a:srgbClr val="001D35"/>
                </a:solidFill>
                <a:latin typeface="Arial Narrow" pitchFamily="34" charset="0"/>
              </a:rPr>
              <a:t> Shakti </a:t>
            </a:r>
            <a:r>
              <a:rPr lang="en-US" sz="2400" dirty="0" err="1">
                <a:solidFill>
                  <a:srgbClr val="001D35"/>
                </a:solidFill>
                <a:latin typeface="Arial Narrow" pitchFamily="34" charset="0"/>
              </a:rPr>
              <a:t>Nirman</a:t>
            </a:r>
            <a:r>
              <a:rPr lang="en-US" sz="2400" dirty="0">
                <a:solidFill>
                  <a:srgbClr val="001D35"/>
                </a:solidFill>
                <a:latin typeface="Arial Narrow" pitchFamily="34" charset="0"/>
              </a:rPr>
              <a:t> (PM POSHAN) initiative</a:t>
            </a:r>
            <a:r>
              <a:rPr lang="en-US" sz="2400" dirty="0" smtClean="0">
                <a:solidFill>
                  <a:srgbClr val="001D35"/>
                </a:solidFill>
                <a:latin typeface="Arial Narrow" pitchFamily="34" charset="0"/>
              </a:rPr>
              <a:t>.</a:t>
            </a:r>
          </a:p>
          <a:p>
            <a:pPr algn="just"/>
            <a:endParaRPr lang="en-US" sz="2400" dirty="0" smtClean="0">
              <a:solidFill>
                <a:srgbClr val="001D35"/>
              </a:solidFill>
              <a:latin typeface="Arial Narrow" pitchFamily="34" charset="0"/>
            </a:endParaRPr>
          </a:p>
          <a:p>
            <a:pPr algn="just"/>
            <a:r>
              <a:rPr lang="en-US" sz="2400" b="1" dirty="0">
                <a:solidFill>
                  <a:srgbClr val="001D35"/>
                </a:solidFill>
                <a:latin typeface="Arial Narrow" pitchFamily="34" charset="0"/>
              </a:rPr>
              <a:t>POSHAN:</a:t>
            </a:r>
            <a:r>
              <a:rPr lang="en-US" sz="2400" dirty="0">
                <a:solidFill>
                  <a:srgbClr val="001D35"/>
                </a:solidFill>
                <a:latin typeface="Arial Narrow" pitchFamily="34" charset="0"/>
              </a:rPr>
              <a:t> stands for Prime Minister's Overarching Scheme for Holistic Nourishment. </a:t>
            </a:r>
          </a:p>
          <a:p>
            <a:pPr algn="just"/>
            <a:endParaRPr lang="en-US" sz="2400" dirty="0">
              <a:solidFill>
                <a:srgbClr val="001D35"/>
              </a:solidFill>
              <a:latin typeface="Arial Narrow" pitchFamily="34" charset="0"/>
            </a:endParaRPr>
          </a:p>
          <a:p>
            <a:pPr algn="just"/>
            <a:r>
              <a:rPr lang="en-US" sz="2400" dirty="0" smtClean="0">
                <a:solidFill>
                  <a:srgbClr val="001D35"/>
                </a:solidFill>
                <a:latin typeface="Arial Narrow" pitchFamily="34" charset="0"/>
              </a:rPr>
              <a:t>Scheme </a:t>
            </a:r>
            <a:r>
              <a:rPr lang="en-US" sz="2400" dirty="0">
                <a:solidFill>
                  <a:srgbClr val="001D35"/>
                </a:solidFill>
                <a:latin typeface="Arial Narrow" pitchFamily="34" charset="0"/>
              </a:rPr>
              <a:t>covers students in primary (Class I-V) and upper primary </a:t>
            </a:r>
            <a:endParaRPr lang="en-US" sz="2400" dirty="0" smtClean="0">
              <a:solidFill>
                <a:srgbClr val="001D35"/>
              </a:solidFill>
              <a:latin typeface="Arial Narrow" pitchFamily="34" charset="0"/>
            </a:endParaRPr>
          </a:p>
          <a:p>
            <a:pPr marL="109728" indent="0" algn="just">
              <a:buNone/>
            </a:pPr>
            <a:r>
              <a:rPr lang="en-US" sz="2400" dirty="0" smtClean="0">
                <a:solidFill>
                  <a:srgbClr val="001D35"/>
                </a:solidFill>
                <a:latin typeface="Arial Narrow" pitchFamily="34" charset="0"/>
              </a:rPr>
              <a:t>(</a:t>
            </a:r>
            <a:r>
              <a:rPr lang="en-US" sz="2400" dirty="0">
                <a:solidFill>
                  <a:srgbClr val="001D35"/>
                </a:solidFill>
                <a:latin typeface="Arial Narrow" pitchFamily="34" charset="0"/>
              </a:rPr>
              <a:t>Class VI-VIII) classes. </a:t>
            </a:r>
            <a:endParaRPr lang="en-US" sz="2400" dirty="0" smtClean="0">
              <a:solidFill>
                <a:srgbClr val="001D35"/>
              </a:solidFill>
              <a:latin typeface="Arial Narrow" pitchFamily="34" charset="0"/>
            </a:endParaRPr>
          </a:p>
          <a:p>
            <a:pPr algn="just"/>
            <a:endParaRPr lang="en-US" sz="2400" dirty="0">
              <a:solidFill>
                <a:srgbClr val="001D35"/>
              </a:solidFill>
              <a:latin typeface="Arial Narrow" pitchFamily="34" charset="0"/>
            </a:endParaRPr>
          </a:p>
          <a:p>
            <a:pPr algn="just"/>
            <a:r>
              <a:rPr lang="en-US" sz="2400" dirty="0" smtClean="0">
                <a:solidFill>
                  <a:srgbClr val="001D35"/>
                </a:solidFill>
                <a:latin typeface="Arial Narrow" pitchFamily="34" charset="0"/>
              </a:rPr>
              <a:t>The scheme is </a:t>
            </a:r>
            <a:r>
              <a:rPr lang="en-US" sz="2400" dirty="0">
                <a:solidFill>
                  <a:srgbClr val="001D35"/>
                </a:solidFill>
                <a:latin typeface="Arial Narrow" pitchFamily="34" charset="0"/>
              </a:rPr>
              <a:t>t</a:t>
            </a:r>
            <a:r>
              <a:rPr lang="en-US" sz="2400" dirty="0" smtClean="0">
                <a:solidFill>
                  <a:srgbClr val="001D35"/>
                </a:solidFill>
                <a:latin typeface="Arial Narrow" pitchFamily="34" charset="0"/>
              </a:rPr>
              <a:t>o </a:t>
            </a:r>
            <a:r>
              <a:rPr lang="en-US" sz="2400" dirty="0">
                <a:solidFill>
                  <a:srgbClr val="001D35"/>
                </a:solidFill>
                <a:latin typeface="Arial Narrow" pitchFamily="34" charset="0"/>
              </a:rPr>
              <a:t>promote school enrollment and retention.</a:t>
            </a:r>
          </a:p>
          <a:p>
            <a:pPr algn="just"/>
            <a:endParaRPr lang="en-US" sz="2400" dirty="0" smtClean="0">
              <a:solidFill>
                <a:srgbClr val="001D35"/>
              </a:solidFill>
              <a:latin typeface="Arial Narrow" pitchFamily="34" charset="0"/>
            </a:endParaRPr>
          </a:p>
          <a:p>
            <a:pPr algn="just"/>
            <a:r>
              <a:rPr lang="en-US" sz="2400" dirty="0" smtClean="0">
                <a:solidFill>
                  <a:srgbClr val="001D35"/>
                </a:solidFill>
                <a:latin typeface="Arial Narrow" pitchFamily="34" charset="0"/>
              </a:rPr>
              <a:t>To </a:t>
            </a:r>
            <a:r>
              <a:rPr lang="en-US" sz="2400" dirty="0">
                <a:solidFill>
                  <a:srgbClr val="001D35"/>
                </a:solidFill>
                <a:latin typeface="Arial Narrow" pitchFamily="34" charset="0"/>
              </a:rPr>
              <a:t>Reduce absenteeism and dropout </a:t>
            </a:r>
            <a:r>
              <a:rPr lang="en-US" sz="2400" dirty="0" smtClean="0">
                <a:solidFill>
                  <a:srgbClr val="001D35"/>
                </a:solidFill>
                <a:latin typeface="Arial Narrow" pitchFamily="34" charset="0"/>
              </a:rPr>
              <a:t>rates.</a:t>
            </a:r>
          </a:p>
          <a:p>
            <a:pPr algn="just"/>
            <a:endParaRPr lang="en-US" sz="2400" dirty="0">
              <a:solidFill>
                <a:srgbClr val="001D35"/>
              </a:solidFill>
              <a:latin typeface="Arial Narrow" pitchFamily="34" charset="0"/>
            </a:endParaRPr>
          </a:p>
          <a:p>
            <a:pPr algn="just"/>
            <a:r>
              <a:rPr lang="en-US" sz="2400" dirty="0">
                <a:solidFill>
                  <a:srgbClr val="001D35"/>
                </a:solidFill>
                <a:latin typeface="Arial Narrow" pitchFamily="34" charset="0"/>
                <a:cs typeface="Arial" pitchFamily="34" charset="0"/>
              </a:rPr>
              <a:t>To Improve the nutritional status of children </a:t>
            </a:r>
            <a:r>
              <a:rPr lang="en-US" sz="2400" dirty="0" smtClean="0">
                <a:solidFill>
                  <a:srgbClr val="001D35"/>
                </a:solidFill>
                <a:latin typeface="Arial Narrow" pitchFamily="34" charset="0"/>
                <a:cs typeface="Arial" pitchFamily="34" charset="0"/>
              </a:rPr>
              <a:t>from disadvantaged backgrounds.</a:t>
            </a:r>
          </a:p>
          <a:p>
            <a:pPr algn="just"/>
            <a:endParaRPr lang="en-US" dirty="0">
              <a:solidFill>
                <a:srgbClr val="001D35"/>
              </a:solidFill>
              <a:latin typeface="Arial Narrow" pitchFamily="34" charset="0"/>
              <a:cs typeface="Arial" pitchFamily="34" charset="0"/>
            </a:endParaRPr>
          </a:p>
        </p:txBody>
      </p:sp>
    </p:spTree>
    <p:extLst>
      <p:ext uri="{BB962C8B-B14F-4D97-AF65-F5344CB8AC3E}">
        <p14:creationId xmlns:p14="http://schemas.microsoft.com/office/powerpoint/2010/main" val="202564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9067800" cy="5105400"/>
          </a:xfrm>
        </p:spPr>
        <p:txBody>
          <a:bodyPr>
            <a:normAutofit/>
          </a:bodyPr>
          <a:lstStyle/>
          <a:p>
            <a:pPr marL="514350" indent="-514350" algn="just">
              <a:buFont typeface="+mj-lt"/>
              <a:buAutoNum type="arabicPeriod"/>
            </a:pPr>
            <a:r>
              <a:rPr lang="en-US" sz="3200" dirty="0" smtClean="0">
                <a:latin typeface="Arial Narrow" pitchFamily="34" charset="0"/>
              </a:rPr>
              <a:t>High  dropout rates.</a:t>
            </a:r>
          </a:p>
          <a:p>
            <a:pPr marL="514350" indent="-514350" algn="just">
              <a:buFont typeface="+mj-lt"/>
              <a:buAutoNum type="arabicPeriod"/>
            </a:pPr>
            <a:r>
              <a:rPr lang="en-US" sz="3200" dirty="0" smtClean="0">
                <a:latin typeface="Arial Narrow" pitchFamily="34" charset="0"/>
              </a:rPr>
              <a:t>Lack of quality education, </a:t>
            </a:r>
          </a:p>
          <a:p>
            <a:pPr marL="514350" indent="-514350" algn="just">
              <a:buFont typeface="+mj-lt"/>
              <a:buAutoNum type="arabicPeriod"/>
            </a:pPr>
            <a:r>
              <a:rPr lang="en-US" sz="3200" dirty="0">
                <a:latin typeface="Arial Narrow" pitchFamily="34" charset="0"/>
              </a:rPr>
              <a:t>Gender and Social </a:t>
            </a:r>
            <a:r>
              <a:rPr lang="en-US" sz="3200" dirty="0" smtClean="0">
                <a:latin typeface="Arial Narrow" pitchFamily="34" charset="0"/>
              </a:rPr>
              <a:t>Disparities</a:t>
            </a:r>
          </a:p>
          <a:p>
            <a:pPr marL="514350" indent="-514350" algn="just">
              <a:buFont typeface="+mj-lt"/>
              <a:buAutoNum type="arabicPeriod"/>
            </a:pPr>
            <a:r>
              <a:rPr lang="en-US" sz="3200" dirty="0">
                <a:latin typeface="Arial Narrow" pitchFamily="34" charset="0"/>
              </a:rPr>
              <a:t>P</a:t>
            </a:r>
            <a:r>
              <a:rPr lang="en-US" sz="3200" dirty="0" smtClean="0">
                <a:latin typeface="Arial Narrow" pitchFamily="34" charset="0"/>
              </a:rPr>
              <a:t>oor Learning Outcomes</a:t>
            </a:r>
          </a:p>
          <a:p>
            <a:pPr marL="514350" indent="-514350" algn="just">
              <a:buFont typeface="+mj-lt"/>
              <a:buAutoNum type="arabicPeriod"/>
            </a:pPr>
            <a:r>
              <a:rPr lang="en-US" sz="3200" dirty="0" smtClean="0">
                <a:latin typeface="Arial Narrow" pitchFamily="34" charset="0"/>
              </a:rPr>
              <a:t>Inadequate teaching methods</a:t>
            </a:r>
          </a:p>
          <a:p>
            <a:pPr marL="514350" indent="-514350" algn="just">
              <a:buFont typeface="+mj-lt"/>
              <a:buAutoNum type="arabicPeriod"/>
            </a:pPr>
            <a:r>
              <a:rPr lang="en-US" sz="3200" dirty="0" smtClean="0">
                <a:latin typeface="Arial Narrow" pitchFamily="34" charset="0"/>
              </a:rPr>
              <a:t>Lack of qualified and trained teachers.</a:t>
            </a:r>
          </a:p>
          <a:p>
            <a:pPr marL="514350" indent="-514350" algn="just">
              <a:buFont typeface="+mj-lt"/>
              <a:buAutoNum type="arabicPeriod"/>
            </a:pPr>
            <a:r>
              <a:rPr lang="en-US" sz="3200" dirty="0" smtClean="0">
                <a:latin typeface="Arial Narrow" pitchFamily="34" charset="0"/>
              </a:rPr>
              <a:t>Inadequate infrastructure and resources.</a:t>
            </a:r>
          </a:p>
          <a:p>
            <a:pPr marL="514350" indent="-514350" algn="just">
              <a:buFont typeface="+mj-lt"/>
              <a:buAutoNum type="arabicPeriod"/>
            </a:pPr>
            <a:r>
              <a:rPr lang="en-US" sz="3200" dirty="0" smtClean="0">
                <a:latin typeface="Arial Narrow" pitchFamily="34" charset="0"/>
              </a:rPr>
              <a:t>Insufficient allocation of funds.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0" indent="0">
              <a:buNone/>
            </a:pPr>
            <a:endParaRPr lang="en-US" dirty="0"/>
          </a:p>
        </p:txBody>
      </p:sp>
      <p:sp>
        <p:nvSpPr>
          <p:cNvPr id="2" name="Title 1"/>
          <p:cNvSpPr>
            <a:spLocks noGrp="1"/>
          </p:cNvSpPr>
          <p:nvPr>
            <p:ph type="title"/>
          </p:nvPr>
        </p:nvSpPr>
        <p:spPr>
          <a:xfrm>
            <a:off x="0" y="274638"/>
            <a:ext cx="9144000" cy="11430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l"/>
            <a:r>
              <a:rPr lang="en-US" sz="3200" b="1" dirty="0">
                <a:latin typeface="Arial Narrow" pitchFamily="34" charset="0"/>
              </a:rPr>
              <a:t>Challenges in Universalizing Elementary </a:t>
            </a:r>
            <a:r>
              <a:rPr lang="en-US" sz="3200" b="1" dirty="0" smtClean="0">
                <a:latin typeface="Arial Narrow" pitchFamily="34" charset="0"/>
              </a:rPr>
              <a:t>Education:</a:t>
            </a:r>
            <a:endParaRPr lang="en-US" sz="3200" b="1" dirty="0">
              <a:latin typeface="Arial Narrow" pitchFamily="34" charset="0"/>
            </a:endParaRPr>
          </a:p>
        </p:txBody>
      </p:sp>
    </p:spTree>
    <p:extLst>
      <p:ext uri="{BB962C8B-B14F-4D97-AF65-F5344CB8AC3E}">
        <p14:creationId xmlns:p14="http://schemas.microsoft.com/office/powerpoint/2010/main" val="249155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8991600" cy="5105400"/>
          </a:xfrm>
        </p:spPr>
        <p:txBody>
          <a:bodyPr>
            <a:normAutofit/>
          </a:bodyPr>
          <a:lstStyle/>
          <a:p>
            <a:pPr algn="just">
              <a:buFont typeface="Wingdings" pitchFamily="2" charset="2"/>
              <a:buChar char="q"/>
            </a:pPr>
            <a:r>
              <a:rPr lang="en-US" sz="2800" dirty="0" smtClean="0">
                <a:solidFill>
                  <a:srgbClr val="101112"/>
                </a:solidFill>
                <a:latin typeface="Arial Narrow" pitchFamily="34" charset="0"/>
              </a:rPr>
              <a:t>India's </a:t>
            </a:r>
            <a:r>
              <a:rPr lang="en-US" sz="2800" dirty="0">
                <a:solidFill>
                  <a:srgbClr val="101112"/>
                </a:solidFill>
                <a:latin typeface="Arial Narrow" pitchFamily="34" charset="0"/>
              </a:rPr>
              <a:t>universalization of elementary education has made progress, but challenges persist. </a:t>
            </a:r>
            <a:endParaRPr lang="en-US" sz="2800" dirty="0" smtClean="0">
              <a:solidFill>
                <a:srgbClr val="101112"/>
              </a:solidFill>
              <a:latin typeface="Arial Narrow" pitchFamily="34" charset="0"/>
            </a:endParaRPr>
          </a:p>
          <a:p>
            <a:pPr algn="just">
              <a:buFont typeface="Wingdings" pitchFamily="2" charset="2"/>
              <a:buChar char="q"/>
            </a:pPr>
            <a:endParaRPr lang="en-US" sz="2800" dirty="0" smtClean="0">
              <a:solidFill>
                <a:srgbClr val="101112"/>
              </a:solidFill>
              <a:latin typeface="Arial Narrow" pitchFamily="34" charset="0"/>
            </a:endParaRPr>
          </a:p>
          <a:p>
            <a:pPr algn="just">
              <a:buFont typeface="Wingdings" pitchFamily="2" charset="2"/>
              <a:buChar char="q"/>
            </a:pPr>
            <a:r>
              <a:rPr lang="en-US" sz="2800" dirty="0" smtClean="0">
                <a:solidFill>
                  <a:srgbClr val="101112"/>
                </a:solidFill>
                <a:latin typeface="Arial Narrow" pitchFamily="34" charset="0"/>
              </a:rPr>
              <a:t>While </a:t>
            </a:r>
            <a:r>
              <a:rPr lang="en-US" sz="2800" dirty="0">
                <a:solidFill>
                  <a:srgbClr val="101112"/>
                </a:solidFill>
                <a:latin typeface="Arial Narrow" pitchFamily="34" charset="0"/>
              </a:rPr>
              <a:t>enrollment is near-universal and gender parity has improved, learning outcomes remain poor, teacher shortages are significant, and dropout rates are high, particularly in rural areas. </a:t>
            </a:r>
            <a:endParaRPr lang="en-US" sz="2800" dirty="0" smtClean="0">
              <a:solidFill>
                <a:srgbClr val="101112"/>
              </a:solidFill>
              <a:latin typeface="Arial Narrow" pitchFamily="34" charset="0"/>
            </a:endParaRPr>
          </a:p>
          <a:p>
            <a:pPr marL="109728" indent="0" algn="just">
              <a:buNone/>
            </a:pPr>
            <a:endParaRPr lang="en-US" sz="2800" dirty="0" smtClean="0">
              <a:solidFill>
                <a:srgbClr val="101112"/>
              </a:solidFill>
              <a:latin typeface="Arial Narrow" pitchFamily="34" charset="0"/>
            </a:endParaRPr>
          </a:p>
          <a:p>
            <a:pPr algn="just">
              <a:buFont typeface="Wingdings" pitchFamily="2" charset="2"/>
              <a:buChar char="q"/>
            </a:pPr>
            <a:r>
              <a:rPr lang="en-US" sz="2800" dirty="0" smtClean="0">
                <a:solidFill>
                  <a:srgbClr val="101112"/>
                </a:solidFill>
                <a:latin typeface="Arial Narrow" pitchFamily="34" charset="0"/>
              </a:rPr>
              <a:t>Government </a:t>
            </a:r>
            <a:r>
              <a:rPr lang="en-US" sz="2800" dirty="0">
                <a:solidFill>
                  <a:srgbClr val="101112"/>
                </a:solidFill>
                <a:latin typeface="Arial Narrow" pitchFamily="34" charset="0"/>
              </a:rPr>
              <a:t>initiatives like SSA and RTE have helped, but more efforts are needed to improve quality, address disparities, and reduce dropouts to achieve universal elementary education.</a:t>
            </a:r>
            <a:endParaRPr lang="en-US" sz="2800" dirty="0">
              <a:latin typeface="Arial Narrow" pitchFamily="34" charset="0"/>
            </a:endParaRPr>
          </a:p>
        </p:txBody>
      </p:sp>
      <p:sp>
        <p:nvSpPr>
          <p:cNvPr id="3" name="Title 2"/>
          <p:cNvSpPr>
            <a:spLocks noGrp="1"/>
          </p:cNvSpPr>
          <p:nvPr>
            <p:ph type="title"/>
          </p:nvPr>
        </p:nvSpPr>
        <p:spPr>
          <a:xfrm>
            <a:off x="76200" y="152400"/>
            <a:ext cx="9067800" cy="1143000"/>
          </a:xfrm>
        </p:spPr>
        <p:style>
          <a:lnRef idx="3">
            <a:schemeClr val="lt1"/>
          </a:lnRef>
          <a:fillRef idx="1">
            <a:schemeClr val="accent1"/>
          </a:fillRef>
          <a:effectRef idx="1">
            <a:schemeClr val="accent1"/>
          </a:effectRef>
          <a:fontRef idx="minor">
            <a:schemeClr val="lt1"/>
          </a:fontRef>
        </p:style>
        <p:txBody>
          <a:bodyPr/>
          <a:lstStyle/>
          <a:p>
            <a:pPr algn="ctr"/>
            <a:r>
              <a:rPr lang="en-US" dirty="0" smtClean="0"/>
              <a:t>CONCLUSION</a:t>
            </a:r>
            <a:endParaRPr lang="en-US" dirty="0"/>
          </a:p>
        </p:txBody>
      </p:sp>
    </p:spTree>
    <p:extLst>
      <p:ext uri="{BB962C8B-B14F-4D97-AF65-F5344CB8AC3E}">
        <p14:creationId xmlns:p14="http://schemas.microsoft.com/office/powerpoint/2010/main" val="132725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839200" cy="5181600"/>
          </a:xfrm>
        </p:spPr>
        <p:txBody>
          <a:bodyPr>
            <a:normAutofit/>
          </a:bodyPr>
          <a:lstStyle/>
          <a:p>
            <a:pPr algn="just">
              <a:buFont typeface="Wingdings" pitchFamily="2" charset="2"/>
              <a:buChar char="q"/>
            </a:pPr>
            <a:endParaRPr lang="en-US" dirty="0" smtClean="0">
              <a:latin typeface="Arial Narrow" pitchFamily="34" charset="0"/>
            </a:endParaRPr>
          </a:p>
          <a:p>
            <a:pPr algn="just">
              <a:buFont typeface="Wingdings" pitchFamily="2" charset="2"/>
              <a:buChar char="q"/>
            </a:pPr>
            <a:r>
              <a:rPr lang="en-US" dirty="0" smtClean="0">
                <a:latin typeface="Arial Narrow" pitchFamily="34" charset="0"/>
              </a:rPr>
              <a:t>Universalization </a:t>
            </a:r>
            <a:r>
              <a:rPr lang="en-US" dirty="0">
                <a:latin typeface="Arial Narrow" pitchFamily="34" charset="0"/>
              </a:rPr>
              <a:t>of elementary education refers to the provision of free, compulsory, and quality education to all children aged </a:t>
            </a:r>
            <a:r>
              <a:rPr lang="en-US" b="1" u="sng" dirty="0">
                <a:latin typeface="Arial Narrow" pitchFamily="34" charset="0"/>
              </a:rPr>
              <a:t>6-14 years</a:t>
            </a:r>
            <a:r>
              <a:rPr lang="en-US" u="sng" dirty="0" smtClean="0">
                <a:latin typeface="Arial Narrow" pitchFamily="34" charset="0"/>
              </a:rPr>
              <a:t>.</a:t>
            </a:r>
          </a:p>
          <a:p>
            <a:pPr algn="just">
              <a:buFont typeface="Wingdings" pitchFamily="2" charset="2"/>
              <a:buChar char="q"/>
            </a:pPr>
            <a:r>
              <a:rPr lang="en-US" dirty="0" smtClean="0">
                <a:latin typeface="Arial Narrow" pitchFamily="34" charset="0"/>
              </a:rPr>
              <a:t>Typically from classes </a:t>
            </a:r>
            <a:r>
              <a:rPr lang="en-US" b="1" u="sng" dirty="0" smtClean="0">
                <a:latin typeface="Arial Narrow" pitchFamily="34" charset="0"/>
              </a:rPr>
              <a:t>I-VIII.</a:t>
            </a:r>
          </a:p>
          <a:p>
            <a:pPr algn="just">
              <a:buFont typeface="Wingdings" pitchFamily="2" charset="2"/>
              <a:buChar char="q"/>
            </a:pPr>
            <a:r>
              <a:rPr lang="en-US" u="sng" dirty="0">
                <a:latin typeface="Arial Narrow" pitchFamily="34" charset="0"/>
              </a:rPr>
              <a:t>Enroll</a:t>
            </a:r>
            <a:r>
              <a:rPr lang="en-US" dirty="0">
                <a:latin typeface="Arial Narrow" pitchFamily="34" charset="0"/>
              </a:rPr>
              <a:t> all children in schools and ensure their </a:t>
            </a:r>
            <a:r>
              <a:rPr lang="en-US" u="sng" dirty="0">
                <a:latin typeface="Arial Narrow" pitchFamily="34" charset="0"/>
              </a:rPr>
              <a:t>retention </a:t>
            </a:r>
            <a:r>
              <a:rPr lang="en-US" dirty="0">
                <a:latin typeface="Arial Narrow" pitchFamily="34" charset="0"/>
              </a:rPr>
              <a:t>until the completion of elementary education.</a:t>
            </a:r>
          </a:p>
          <a:p>
            <a:pPr algn="just">
              <a:buFont typeface="Wingdings" pitchFamily="2" charset="2"/>
              <a:buChar char="q"/>
            </a:pPr>
            <a:r>
              <a:rPr lang="en-US" dirty="0">
                <a:latin typeface="Arial Narrow" pitchFamily="34" charset="0"/>
              </a:rPr>
              <a:t>Bridge gender, regional, and social </a:t>
            </a:r>
            <a:r>
              <a:rPr lang="en-US" u="sng" dirty="0">
                <a:latin typeface="Arial Narrow" pitchFamily="34" charset="0"/>
              </a:rPr>
              <a:t>disparities</a:t>
            </a:r>
            <a:r>
              <a:rPr lang="en-US" dirty="0">
                <a:latin typeface="Arial Narrow" pitchFamily="34" charset="0"/>
              </a:rPr>
              <a:t> in education.</a:t>
            </a:r>
          </a:p>
          <a:p>
            <a:pPr algn="just">
              <a:buFont typeface="Wingdings" pitchFamily="2" charset="2"/>
              <a:buChar char="q"/>
            </a:pPr>
            <a:r>
              <a:rPr lang="en-US" dirty="0">
                <a:latin typeface="Arial Narrow" pitchFamily="34" charset="0"/>
              </a:rPr>
              <a:t>Improve the </a:t>
            </a:r>
            <a:r>
              <a:rPr lang="en-US" u="sng" dirty="0">
                <a:latin typeface="Arial Narrow" pitchFamily="34" charset="0"/>
              </a:rPr>
              <a:t>quality</a:t>
            </a:r>
            <a:r>
              <a:rPr lang="en-US" dirty="0">
                <a:latin typeface="Arial Narrow" pitchFamily="34" charset="0"/>
              </a:rPr>
              <a:t> of education to meet global standards.</a:t>
            </a:r>
          </a:p>
          <a:p>
            <a:pPr algn="just">
              <a:buFont typeface="Wingdings" pitchFamily="2" charset="2"/>
              <a:buChar char="q"/>
            </a:pPr>
            <a:endParaRPr lang="en-US" dirty="0">
              <a:latin typeface="Arial Narrow" pitchFamily="34"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9144000" cy="218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11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02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067800" cy="6007291"/>
          </a:xfrm>
        </p:spPr>
        <p:txBody>
          <a:bodyPr>
            <a:normAutofit/>
          </a:bodyPr>
          <a:lstStyle/>
          <a:p>
            <a:pPr marL="109728" indent="0">
              <a:buNone/>
            </a:pPr>
            <a:r>
              <a:rPr lang="en-US" u="sng" dirty="0" smtClean="0"/>
              <a:t>Major Goals of UEE are:</a:t>
            </a:r>
          </a:p>
          <a:p>
            <a:pPr marL="109728" indent="0">
              <a:buNone/>
            </a:pPr>
            <a:r>
              <a:rPr lang="en-US" sz="2000" dirty="0" smtClean="0"/>
              <a:t>There are 3 major goals of UEE</a:t>
            </a:r>
          </a:p>
          <a:p>
            <a:pPr marL="624078" indent="-514350" algn="just">
              <a:buFont typeface="+mj-lt"/>
              <a:buAutoNum type="arabicPeriod"/>
            </a:pPr>
            <a:r>
              <a:rPr lang="en-US" b="1" dirty="0" smtClean="0">
                <a:latin typeface="Arial Narrow" pitchFamily="34" charset="0"/>
              </a:rPr>
              <a:t>Universalization of Provision:</a:t>
            </a:r>
            <a:r>
              <a:rPr lang="en-US" dirty="0" smtClean="0">
                <a:latin typeface="Arial Narrow" pitchFamily="34" charset="0"/>
              </a:rPr>
              <a:t> facilities should be provided to all the children (within </a:t>
            </a:r>
            <a:r>
              <a:rPr lang="en-US" dirty="0">
                <a:latin typeface="Arial Narrow" pitchFamily="34" charset="0"/>
              </a:rPr>
              <a:t>accessible </a:t>
            </a:r>
            <a:r>
              <a:rPr lang="en-US" dirty="0" smtClean="0">
                <a:latin typeface="Arial Narrow" pitchFamily="34" charset="0"/>
              </a:rPr>
              <a:t>distances) between the age of 6 to 14 years.</a:t>
            </a:r>
            <a:endParaRPr lang="en-US" b="1" dirty="0">
              <a:latin typeface="Arial Narrow" pitchFamily="34" charset="0"/>
            </a:endParaRPr>
          </a:p>
          <a:p>
            <a:pPr marL="624078" indent="-514350" algn="just">
              <a:buFont typeface="+mj-lt"/>
              <a:buAutoNum type="arabicPeriod"/>
            </a:pPr>
            <a:r>
              <a:rPr lang="en-US" b="1" dirty="0" smtClean="0">
                <a:latin typeface="Arial Narrow" pitchFamily="34" charset="0"/>
              </a:rPr>
              <a:t>Universalization of Enrollment: </a:t>
            </a:r>
            <a:r>
              <a:rPr lang="en-US" dirty="0" smtClean="0">
                <a:latin typeface="Arial Narrow" pitchFamily="34" charset="0"/>
              </a:rPr>
              <a:t>all children between the age of 6-14 years must be enrolled at elementary schools.</a:t>
            </a:r>
            <a:endParaRPr lang="en-US" b="1" dirty="0" smtClean="0">
              <a:latin typeface="Arial Narrow" pitchFamily="34" charset="0"/>
            </a:endParaRPr>
          </a:p>
          <a:p>
            <a:pPr marL="624078" indent="-514350" algn="just">
              <a:buFont typeface="+mj-lt"/>
              <a:buAutoNum type="arabicPeriod"/>
            </a:pPr>
            <a:r>
              <a:rPr lang="en-US" b="1" dirty="0" smtClean="0">
                <a:latin typeface="Arial Narrow" pitchFamily="34" charset="0"/>
              </a:rPr>
              <a:t>Universalization of Retention: </a:t>
            </a:r>
            <a:r>
              <a:rPr lang="en-US" dirty="0" smtClean="0">
                <a:latin typeface="Arial Narrow" pitchFamily="34" charset="0"/>
              </a:rPr>
              <a:t>A child joined at primary level must remain there until its completion, achieving </a:t>
            </a:r>
            <a:r>
              <a:rPr lang="en-US" dirty="0">
                <a:latin typeface="Arial Narrow" pitchFamily="34" charset="0"/>
              </a:rPr>
              <a:t>a satisfactory </a:t>
            </a:r>
            <a:r>
              <a:rPr lang="en-US" dirty="0" smtClean="0">
                <a:latin typeface="Arial Narrow" pitchFamily="34" charset="0"/>
              </a:rPr>
              <a:t>level of quality education and a </a:t>
            </a:r>
            <a:r>
              <a:rPr lang="en-US" dirty="0">
                <a:latin typeface="Arial Narrow" pitchFamily="34" charset="0"/>
              </a:rPr>
              <a:t>Minimum Level of Learning (MLL</a:t>
            </a:r>
            <a:r>
              <a:rPr lang="en-US" dirty="0" smtClean="0">
                <a:latin typeface="Arial Narrow" pitchFamily="34" charset="0"/>
              </a:rPr>
              <a:t>).</a:t>
            </a:r>
          </a:p>
          <a:p>
            <a:pPr marL="109728"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9144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95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839200" cy="5257800"/>
          </a:xfrm>
        </p:spPr>
        <p:txBody>
          <a:bodyPr>
            <a:normAutofit fontScale="85000" lnSpcReduction="20000"/>
          </a:bodyPr>
          <a:lstStyle/>
          <a:p>
            <a:pPr marL="457200" indent="-457200" algn="just">
              <a:buFont typeface="Wingdings" pitchFamily="2" charset="2"/>
              <a:buChar char="q"/>
            </a:pPr>
            <a:r>
              <a:rPr lang="en-US" dirty="0" smtClean="0">
                <a:latin typeface="Arial Narrow" pitchFamily="34" charset="0"/>
              </a:rPr>
              <a:t>It is the birth right of the every </a:t>
            </a:r>
          </a:p>
          <a:p>
            <a:pPr marL="0" indent="0" algn="just">
              <a:buNone/>
            </a:pPr>
            <a:r>
              <a:rPr lang="en-US" dirty="0" smtClean="0">
                <a:latin typeface="Arial Narrow" pitchFamily="34" charset="0"/>
              </a:rPr>
              <a:t>children to get the education.</a:t>
            </a:r>
          </a:p>
          <a:p>
            <a:pPr marL="457200" indent="-457200" algn="just">
              <a:buFont typeface="Wingdings" pitchFamily="2" charset="2"/>
              <a:buChar char="q"/>
            </a:pPr>
            <a:endParaRPr lang="en-US" dirty="0" smtClean="0">
              <a:latin typeface="Arial Narrow" pitchFamily="34" charset="0"/>
            </a:endParaRPr>
          </a:p>
          <a:p>
            <a:pPr marL="457200" indent="-457200" algn="just">
              <a:buFont typeface="Wingdings" pitchFamily="2" charset="2"/>
              <a:buChar char="q"/>
            </a:pPr>
            <a:r>
              <a:rPr lang="en-US" dirty="0" smtClean="0">
                <a:latin typeface="Arial Narrow" pitchFamily="34" charset="0"/>
              </a:rPr>
              <a:t>To impart the knowledge of </a:t>
            </a:r>
          </a:p>
          <a:p>
            <a:pPr marL="0" indent="0" algn="just">
              <a:buNone/>
            </a:pPr>
            <a:r>
              <a:rPr lang="en-US" dirty="0" smtClean="0">
                <a:latin typeface="Arial Narrow" pitchFamily="34" charset="0"/>
              </a:rPr>
              <a:t>reading, writing and solving </a:t>
            </a:r>
          </a:p>
          <a:p>
            <a:pPr marL="0" indent="0" algn="just">
              <a:buNone/>
            </a:pPr>
            <a:r>
              <a:rPr lang="en-US" dirty="0" smtClean="0">
                <a:latin typeface="Arial Narrow" pitchFamily="34" charset="0"/>
              </a:rPr>
              <a:t>arithmetic problems.</a:t>
            </a:r>
          </a:p>
          <a:p>
            <a:pPr marL="457200" indent="-457200" algn="just">
              <a:buFont typeface="Wingdings" pitchFamily="2" charset="2"/>
              <a:buChar char="q"/>
            </a:pPr>
            <a:endParaRPr lang="en-US" dirty="0" smtClean="0">
              <a:latin typeface="Arial Narrow" pitchFamily="34" charset="0"/>
            </a:endParaRPr>
          </a:p>
          <a:p>
            <a:pPr marL="457200" indent="-457200" algn="just">
              <a:buFont typeface="Wingdings" pitchFamily="2" charset="2"/>
              <a:buChar char="q"/>
            </a:pPr>
            <a:r>
              <a:rPr lang="en-US" dirty="0" smtClean="0">
                <a:latin typeface="Arial Narrow" pitchFamily="34" charset="0"/>
              </a:rPr>
              <a:t>To improve the Socio economic </a:t>
            </a:r>
          </a:p>
          <a:p>
            <a:pPr marL="0" indent="0" algn="just">
              <a:buNone/>
            </a:pPr>
            <a:r>
              <a:rPr lang="en-US" dirty="0" smtClean="0">
                <a:latin typeface="Arial Narrow" pitchFamily="34" charset="0"/>
              </a:rPr>
              <a:t>condition of the people.</a:t>
            </a:r>
          </a:p>
          <a:p>
            <a:pPr marL="0" indent="0" algn="just">
              <a:buNone/>
            </a:pPr>
            <a:endParaRPr lang="en-US" dirty="0" smtClean="0">
              <a:latin typeface="Arial Narrow" pitchFamily="34" charset="0"/>
            </a:endParaRPr>
          </a:p>
          <a:p>
            <a:pPr marL="457200" indent="-457200" algn="just">
              <a:buFont typeface="Wingdings" pitchFamily="2" charset="2"/>
              <a:buChar char="q"/>
            </a:pPr>
            <a:r>
              <a:rPr lang="en-US" dirty="0" smtClean="0">
                <a:latin typeface="Arial Narrow" pitchFamily="34" charset="0"/>
              </a:rPr>
              <a:t>To make the young people </a:t>
            </a:r>
          </a:p>
          <a:p>
            <a:pPr marL="0" indent="0" algn="just">
              <a:buNone/>
            </a:pPr>
            <a:r>
              <a:rPr lang="en-US" dirty="0" smtClean="0">
                <a:latin typeface="Arial Narrow" pitchFamily="34" charset="0"/>
              </a:rPr>
              <a:t>economically productive.</a:t>
            </a:r>
          </a:p>
          <a:p>
            <a:pPr marL="0" indent="0" algn="just">
              <a:buNone/>
            </a:pPr>
            <a:endParaRPr lang="en-US" dirty="0" smtClean="0">
              <a:latin typeface="Arial Narrow" pitchFamily="34" charset="0"/>
            </a:endParaRPr>
          </a:p>
          <a:p>
            <a:pPr marL="457200" indent="-457200" algn="just">
              <a:buFont typeface="Wingdings" pitchFamily="2" charset="2"/>
              <a:buChar char="q"/>
            </a:pPr>
            <a:r>
              <a:rPr lang="en-US" dirty="0" smtClean="0">
                <a:latin typeface="Arial Narrow" pitchFamily="34" charset="0"/>
              </a:rPr>
              <a:t>To reduce social discrimination</a:t>
            </a:r>
          </a:p>
          <a:p>
            <a:pPr marL="0" indent="0" algn="just">
              <a:buNone/>
            </a:pPr>
            <a:r>
              <a:rPr lang="en-US" dirty="0" smtClean="0">
                <a:latin typeface="Arial Narrow" pitchFamily="34" charset="0"/>
              </a:rPr>
              <a:t>inequality and injustice.</a:t>
            </a:r>
          </a:p>
          <a:p>
            <a:endParaRPr lang="en-US" dirty="0"/>
          </a:p>
        </p:txBody>
      </p:sp>
      <p:sp>
        <p:nvSpPr>
          <p:cNvPr id="2" name="Title 1"/>
          <p:cNvSpPr>
            <a:spLocks noGrp="1"/>
          </p:cNvSpPr>
          <p:nvPr>
            <p:ph type="title"/>
          </p:nvPr>
        </p:nvSpPr>
        <p:spPr>
          <a:xfrm>
            <a:off x="76200" y="152400"/>
            <a:ext cx="9067800" cy="9906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dirty="0">
                <a:latin typeface="Berlin Sans FB Demi" pitchFamily="34" charset="0"/>
              </a:rPr>
              <a:t>Significance/Importance of </a:t>
            </a:r>
            <a:r>
              <a:rPr lang="en-US" dirty="0" smtClean="0">
                <a:latin typeface="Berlin Sans FB Demi" pitchFamily="34" charset="0"/>
              </a:rPr>
              <a:t>UEE</a:t>
            </a:r>
            <a:r>
              <a:rPr lang="en-US" dirty="0">
                <a:latin typeface="Berlin Sans FB Demi" pitchFamily="34" charset="0"/>
              </a:rPr>
              <a:t/>
            </a:r>
            <a:br>
              <a:rPr lang="en-US" dirty="0">
                <a:latin typeface="Berlin Sans FB Demi" pitchFamily="34" charset="0"/>
              </a:rPr>
            </a:br>
            <a:endParaRPr lang="en-US" dirty="0">
              <a:latin typeface="Berlin Sans FB Dem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3000"/>
            <a:ext cx="5029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02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6096000"/>
          </a:xfrm>
        </p:spPr>
        <p:txBody>
          <a:bodyPr>
            <a:normAutofit/>
          </a:bodyPr>
          <a:lstStyle/>
          <a:p>
            <a:pPr marL="0" lvl="0" indent="0">
              <a:lnSpc>
                <a:spcPct val="150000"/>
              </a:lnSpc>
              <a:buNone/>
            </a:pPr>
            <a:r>
              <a:rPr lang="en-US" dirty="0" smtClean="0">
                <a:latin typeface="Arial Narrow" pitchFamily="34" charset="0"/>
              </a:rPr>
              <a:t>6. </a:t>
            </a:r>
            <a:r>
              <a:rPr lang="en-US" dirty="0" smtClean="0">
                <a:solidFill>
                  <a:prstClr val="black"/>
                </a:solidFill>
                <a:latin typeface="Arial Narrow" pitchFamily="34" charset="0"/>
              </a:rPr>
              <a:t>To </a:t>
            </a:r>
            <a:r>
              <a:rPr lang="en-US" dirty="0">
                <a:solidFill>
                  <a:prstClr val="black"/>
                </a:solidFill>
                <a:latin typeface="Arial Narrow" pitchFamily="34" charset="0"/>
              </a:rPr>
              <a:t>overcome different social problems like early marriage, child </a:t>
            </a:r>
            <a:r>
              <a:rPr lang="en-US" dirty="0" err="1">
                <a:solidFill>
                  <a:prstClr val="black"/>
                </a:solidFill>
                <a:latin typeface="Arial Narrow" pitchFamily="34" charset="0"/>
              </a:rPr>
              <a:t>labour</a:t>
            </a:r>
            <a:r>
              <a:rPr lang="en-US" dirty="0">
                <a:solidFill>
                  <a:prstClr val="black"/>
                </a:solidFill>
                <a:latin typeface="Arial Narrow" pitchFamily="34" charset="0"/>
              </a:rPr>
              <a:t>, disparity in the education of boys and </a:t>
            </a:r>
            <a:r>
              <a:rPr lang="en-US" dirty="0" smtClean="0">
                <a:solidFill>
                  <a:prstClr val="black"/>
                </a:solidFill>
                <a:latin typeface="Arial Narrow" pitchFamily="34" charset="0"/>
              </a:rPr>
              <a:t>girls.</a:t>
            </a:r>
            <a:endParaRPr lang="en-US" dirty="0">
              <a:latin typeface="Arial Narrow" pitchFamily="34" charset="0"/>
            </a:endParaRPr>
          </a:p>
          <a:p>
            <a:pPr marL="0" lvl="0" indent="0">
              <a:lnSpc>
                <a:spcPct val="150000"/>
              </a:lnSpc>
              <a:buNone/>
            </a:pPr>
            <a:r>
              <a:rPr lang="en-US" dirty="0" smtClean="0">
                <a:latin typeface="Arial Narrow" pitchFamily="34" charset="0"/>
              </a:rPr>
              <a:t>7. To make proper adjustment and progressive development with society.</a:t>
            </a:r>
          </a:p>
          <a:p>
            <a:pPr marL="0" lvl="0" indent="0">
              <a:lnSpc>
                <a:spcPct val="150000"/>
              </a:lnSpc>
              <a:buNone/>
            </a:pPr>
            <a:r>
              <a:rPr lang="en-US" dirty="0">
                <a:latin typeface="Arial Narrow" pitchFamily="34" charset="0"/>
              </a:rPr>
              <a:t>8</a:t>
            </a:r>
            <a:r>
              <a:rPr lang="en-US" dirty="0" smtClean="0">
                <a:latin typeface="Arial Narrow" pitchFamily="34" charset="0"/>
              </a:rPr>
              <a:t>. Effective use of Human and Natural resources.</a:t>
            </a:r>
          </a:p>
          <a:p>
            <a:pPr marL="0" indent="0">
              <a:lnSpc>
                <a:spcPct val="150000"/>
              </a:lnSpc>
              <a:buNone/>
            </a:pPr>
            <a:r>
              <a:rPr lang="en-US" dirty="0" smtClean="0">
                <a:latin typeface="Arial Narrow" pitchFamily="34" charset="0"/>
              </a:rPr>
              <a:t>9. To make all people aware of their rights and duties.</a:t>
            </a:r>
          </a:p>
          <a:p>
            <a:pPr marL="0" indent="0">
              <a:lnSpc>
                <a:spcPct val="150000"/>
              </a:lnSpc>
              <a:buNone/>
            </a:pPr>
            <a:r>
              <a:rPr lang="en-US" dirty="0" smtClean="0">
                <a:latin typeface="Arial Narrow" pitchFamily="34" charset="0"/>
              </a:rPr>
              <a:t>10. To make aware about population Problems of the country.</a:t>
            </a:r>
          </a:p>
          <a:p>
            <a:pPr>
              <a:buFont typeface="Wingdings" pitchFamily="2" charset="2"/>
              <a:buChar char="Ø"/>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181600"/>
            <a:ext cx="4495800" cy="164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40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63000" cy="5257800"/>
          </a:xfrm>
        </p:spPr>
        <p:txBody>
          <a:bodyPr>
            <a:normAutofit/>
          </a:bodyPr>
          <a:lstStyle/>
          <a:p>
            <a:pPr marL="514350" indent="-514350">
              <a:buFont typeface="+mj-lt"/>
              <a:buAutoNum type="arabicPeriod"/>
            </a:pPr>
            <a:r>
              <a:rPr lang="en-US" b="1" u="sng" dirty="0"/>
              <a:t>The Constitution and Legal </a:t>
            </a:r>
            <a:r>
              <a:rPr lang="en-US" b="1" u="sng" dirty="0" smtClean="0"/>
              <a:t>Framework:</a:t>
            </a:r>
          </a:p>
          <a:p>
            <a:pPr algn="just">
              <a:buFont typeface="Wingdings" pitchFamily="2" charset="2"/>
              <a:buChar char="Ø"/>
            </a:pPr>
            <a:r>
              <a:rPr lang="en-US" b="1" u="sng" dirty="0">
                <a:latin typeface="Arial Narrow" pitchFamily="34" charset="0"/>
              </a:rPr>
              <a:t>Article 45</a:t>
            </a:r>
            <a:r>
              <a:rPr lang="en-US" b="1" dirty="0">
                <a:latin typeface="Arial Narrow" pitchFamily="34" charset="0"/>
              </a:rPr>
              <a:t> </a:t>
            </a:r>
            <a:r>
              <a:rPr lang="en-US" dirty="0">
                <a:latin typeface="Arial Narrow" pitchFamily="34" charset="0"/>
              </a:rPr>
              <a:t>of the Directive Principles of State Policy originally mandated </a:t>
            </a:r>
            <a:r>
              <a:rPr lang="en-US" dirty="0" smtClean="0">
                <a:latin typeface="Arial Narrow" pitchFamily="34" charset="0"/>
              </a:rPr>
              <a:t>free and </a:t>
            </a:r>
            <a:r>
              <a:rPr lang="en-US" dirty="0">
                <a:latin typeface="Arial Narrow" pitchFamily="34" charset="0"/>
              </a:rPr>
              <a:t>compulsory education for all children up to the age of </a:t>
            </a:r>
            <a:r>
              <a:rPr lang="en-US" dirty="0" smtClean="0">
                <a:latin typeface="Arial Narrow" pitchFamily="34" charset="0"/>
              </a:rPr>
              <a:t>14.(</a:t>
            </a:r>
            <a:r>
              <a:rPr lang="en-US" u="sng" dirty="0" smtClean="0">
                <a:latin typeface="Arial Narrow" pitchFamily="34" charset="0"/>
              </a:rPr>
              <a:t>DPSP-1950)</a:t>
            </a:r>
          </a:p>
          <a:p>
            <a:pPr marL="109728" indent="0" algn="just">
              <a:buNone/>
            </a:pPr>
            <a:endParaRPr lang="en-US" dirty="0" smtClean="0">
              <a:latin typeface="Arial Narrow" pitchFamily="34" charset="0"/>
            </a:endParaRPr>
          </a:p>
          <a:p>
            <a:pPr algn="just">
              <a:buFont typeface="Wingdings" pitchFamily="2" charset="2"/>
              <a:buChar char="Ø"/>
            </a:pPr>
            <a:r>
              <a:rPr lang="en-US" b="1" u="sng" dirty="0" smtClean="0">
                <a:latin typeface="Arial Narrow" pitchFamily="34" charset="0"/>
              </a:rPr>
              <a:t>Article </a:t>
            </a:r>
            <a:r>
              <a:rPr lang="en-US" b="1" u="sng" dirty="0">
                <a:latin typeface="Arial Narrow" pitchFamily="34" charset="0"/>
              </a:rPr>
              <a:t>21A, </a:t>
            </a:r>
            <a:r>
              <a:rPr lang="en-US" dirty="0" smtClean="0">
                <a:latin typeface="Arial Narrow" pitchFamily="34" charset="0"/>
              </a:rPr>
              <a:t>inserted by </a:t>
            </a:r>
            <a:r>
              <a:rPr lang="en-US" dirty="0">
                <a:latin typeface="Arial Narrow" pitchFamily="34" charset="0"/>
              </a:rPr>
              <a:t>the </a:t>
            </a:r>
            <a:r>
              <a:rPr lang="en-US" u="sng" dirty="0">
                <a:latin typeface="Arial Narrow" pitchFamily="34" charset="0"/>
              </a:rPr>
              <a:t>86th Amendment </a:t>
            </a:r>
            <a:r>
              <a:rPr lang="en-US" dirty="0">
                <a:latin typeface="Arial Narrow" pitchFamily="34" charset="0"/>
              </a:rPr>
              <a:t>in 2002, made education a </a:t>
            </a:r>
            <a:r>
              <a:rPr lang="en-US" u="sng" dirty="0">
                <a:latin typeface="Arial Narrow" pitchFamily="34" charset="0"/>
              </a:rPr>
              <a:t>fundamental right</a:t>
            </a:r>
            <a:r>
              <a:rPr lang="en-US" dirty="0">
                <a:latin typeface="Arial Narrow" pitchFamily="34" charset="0"/>
              </a:rPr>
              <a:t> for children aged </a:t>
            </a:r>
            <a:r>
              <a:rPr lang="en-US" dirty="0" smtClean="0">
                <a:latin typeface="Arial Narrow" pitchFamily="34" charset="0"/>
              </a:rPr>
              <a:t>6-14 years</a:t>
            </a:r>
            <a:r>
              <a:rPr lang="en-US" dirty="0">
                <a:latin typeface="Arial Narrow" pitchFamily="34" charset="0"/>
              </a:rPr>
              <a:t>, obligating the state to provide free and </a:t>
            </a:r>
            <a:r>
              <a:rPr lang="en-US" dirty="0" smtClean="0">
                <a:latin typeface="Arial Narrow" pitchFamily="34" charset="0"/>
              </a:rPr>
              <a:t>compulsory education.</a:t>
            </a:r>
            <a:endParaRPr lang="en-US" dirty="0">
              <a:latin typeface="Arial Narrow" pitchFamily="34" charset="0"/>
            </a:endParaRPr>
          </a:p>
        </p:txBody>
      </p:sp>
      <p:sp>
        <p:nvSpPr>
          <p:cNvPr id="2" name="Title 1"/>
          <p:cNvSpPr>
            <a:spLocks noGrp="1"/>
          </p:cNvSpPr>
          <p:nvPr>
            <p:ph type="title"/>
          </p:nvPr>
        </p:nvSpPr>
        <p:spPr>
          <a:xfrm>
            <a:off x="152400" y="274638"/>
            <a:ext cx="8763000" cy="9445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b="1" dirty="0" smtClean="0">
                <a:latin typeface="Arial Narrow" pitchFamily="34" charset="0"/>
              </a:rPr>
              <a:t>Government Initiatives To Implement UEE:</a:t>
            </a:r>
            <a:endParaRPr lang="en-US" sz="3600" b="1" dirty="0">
              <a:latin typeface="Arial Narrow"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77257"/>
            <a:ext cx="4191000" cy="178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99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fontScale="85000" lnSpcReduction="20000"/>
          </a:bodyPr>
          <a:lstStyle/>
          <a:p>
            <a:pPr marL="0" indent="0">
              <a:buNone/>
            </a:pPr>
            <a:r>
              <a:rPr lang="en-US" sz="3800" b="1" u="sng" dirty="0" smtClean="0">
                <a:latin typeface="Arial Narrow" pitchFamily="34" charset="0"/>
              </a:rPr>
              <a:t>The </a:t>
            </a:r>
            <a:r>
              <a:rPr lang="en-US" sz="3800" b="1" u="sng" dirty="0">
                <a:latin typeface="Arial Narrow" pitchFamily="34" charset="0"/>
              </a:rPr>
              <a:t>Right to Education Act (RTE) </a:t>
            </a:r>
            <a:r>
              <a:rPr lang="en-US" sz="3800" b="1" u="sng" dirty="0" smtClean="0">
                <a:latin typeface="Arial Narrow" pitchFamily="34" charset="0"/>
              </a:rPr>
              <a:t>2009:</a:t>
            </a:r>
          </a:p>
          <a:p>
            <a:pPr algn="just">
              <a:buFont typeface="Wingdings" pitchFamily="2" charset="2"/>
              <a:buChar char="Ø"/>
            </a:pPr>
            <a:r>
              <a:rPr lang="en-US" sz="2800" dirty="0" smtClean="0">
                <a:latin typeface="Arial Narrow" pitchFamily="34" charset="0"/>
              </a:rPr>
              <a:t>This act was passed </a:t>
            </a:r>
            <a:r>
              <a:rPr lang="en-US" sz="2800" dirty="0">
                <a:latin typeface="Arial Narrow" pitchFamily="34" charset="0"/>
              </a:rPr>
              <a:t>on </a:t>
            </a:r>
            <a:r>
              <a:rPr lang="en-US" sz="2800" u="sng" dirty="0">
                <a:latin typeface="Arial Narrow" pitchFamily="34" charset="0"/>
              </a:rPr>
              <a:t>August 4, 2009</a:t>
            </a:r>
            <a:r>
              <a:rPr lang="en-US" sz="2800" dirty="0">
                <a:latin typeface="Arial Narrow" pitchFamily="34" charset="0"/>
              </a:rPr>
              <a:t>, and made free and compulsory education a fundamental right for children aged </a:t>
            </a:r>
            <a:r>
              <a:rPr lang="en-US" sz="2800" u="sng" dirty="0">
                <a:latin typeface="Arial Narrow" pitchFamily="34" charset="0"/>
              </a:rPr>
              <a:t>6 to 14 </a:t>
            </a:r>
            <a:r>
              <a:rPr lang="en-US" sz="2800" dirty="0">
                <a:latin typeface="Arial Narrow" pitchFamily="34" charset="0"/>
              </a:rPr>
              <a:t>in India under </a:t>
            </a:r>
            <a:r>
              <a:rPr lang="en-US" sz="2800" u="sng" dirty="0">
                <a:latin typeface="Arial Narrow" pitchFamily="34" charset="0"/>
              </a:rPr>
              <a:t>Article 21A </a:t>
            </a:r>
            <a:r>
              <a:rPr lang="en-US" sz="2800" dirty="0">
                <a:latin typeface="Arial Narrow" pitchFamily="34" charset="0"/>
              </a:rPr>
              <a:t>of the Constitution. </a:t>
            </a:r>
            <a:endParaRPr lang="en-US" sz="2800" dirty="0" smtClean="0">
              <a:latin typeface="Arial Narrow" pitchFamily="34" charset="0"/>
            </a:endParaRPr>
          </a:p>
          <a:p>
            <a:pPr algn="just">
              <a:buFont typeface="Wingdings" pitchFamily="2" charset="2"/>
              <a:buChar char="Ø"/>
            </a:pPr>
            <a:endParaRPr lang="en-US" sz="2800" dirty="0" smtClean="0">
              <a:latin typeface="Arial Narrow" pitchFamily="34" charset="0"/>
            </a:endParaRPr>
          </a:p>
          <a:p>
            <a:pPr algn="just">
              <a:buFont typeface="Wingdings" pitchFamily="2" charset="2"/>
              <a:buChar char="Ø"/>
            </a:pPr>
            <a:r>
              <a:rPr lang="en-US" sz="2800" dirty="0" smtClean="0">
                <a:latin typeface="Arial Narrow" pitchFamily="34" charset="0"/>
              </a:rPr>
              <a:t>The </a:t>
            </a:r>
            <a:r>
              <a:rPr lang="en-US" sz="2800" dirty="0">
                <a:latin typeface="Arial Narrow" pitchFamily="34" charset="0"/>
              </a:rPr>
              <a:t>Act came into force on April 1, </a:t>
            </a:r>
            <a:r>
              <a:rPr lang="en-US" sz="2800" dirty="0" smtClean="0">
                <a:latin typeface="Arial Narrow" pitchFamily="34" charset="0"/>
              </a:rPr>
              <a:t>2010</a:t>
            </a:r>
          </a:p>
          <a:p>
            <a:pPr algn="just">
              <a:buFont typeface="Wingdings" pitchFamily="2" charset="2"/>
              <a:buChar char="Ø"/>
            </a:pPr>
            <a:endParaRPr lang="en-US" sz="2800" dirty="0" smtClean="0">
              <a:latin typeface="Arial Narrow" pitchFamily="34" charset="0"/>
            </a:endParaRPr>
          </a:p>
          <a:p>
            <a:pPr algn="just">
              <a:buFont typeface="Wingdings" pitchFamily="2" charset="2"/>
              <a:buChar char="Ø"/>
            </a:pPr>
            <a:r>
              <a:rPr lang="en-US" sz="2800" dirty="0">
                <a:latin typeface="Arial Narrow" pitchFamily="34" charset="0"/>
              </a:rPr>
              <a:t>The Act includes provisions to ensure children from </a:t>
            </a:r>
            <a:r>
              <a:rPr lang="en-US" sz="2800" u="sng" dirty="0">
                <a:latin typeface="Arial Narrow" pitchFamily="34" charset="0"/>
              </a:rPr>
              <a:t>weaker and disadvantaged sections</a:t>
            </a:r>
            <a:r>
              <a:rPr lang="en-US" sz="2800" dirty="0">
                <a:latin typeface="Arial Narrow" pitchFamily="34" charset="0"/>
              </a:rPr>
              <a:t>, including child laborers and those with disabilities, are not discriminated against and have access to quality education. </a:t>
            </a:r>
            <a:endParaRPr lang="en-US" sz="2800" dirty="0" smtClean="0">
              <a:latin typeface="Arial Narrow" pitchFamily="34" charset="0"/>
            </a:endParaRPr>
          </a:p>
          <a:p>
            <a:pPr algn="just">
              <a:buFont typeface="Wingdings" pitchFamily="2" charset="2"/>
              <a:buChar char="Ø"/>
            </a:pPr>
            <a:endParaRPr lang="en-US" sz="2800" dirty="0" smtClean="0">
              <a:latin typeface="Arial Narrow" pitchFamily="34" charset="0"/>
            </a:endParaRPr>
          </a:p>
          <a:p>
            <a:pPr algn="just">
              <a:buFont typeface="Wingdings" pitchFamily="2" charset="2"/>
              <a:buChar char="Ø"/>
            </a:pPr>
            <a:r>
              <a:rPr lang="en-US" sz="2800" dirty="0" smtClean="0">
                <a:latin typeface="Arial Narrow" pitchFamily="34" charset="0"/>
              </a:rPr>
              <a:t>Standards of education should </a:t>
            </a:r>
            <a:r>
              <a:rPr lang="en-US" sz="2800" dirty="0">
                <a:latin typeface="Arial Narrow" pitchFamily="34" charset="0"/>
              </a:rPr>
              <a:t>be </a:t>
            </a:r>
            <a:r>
              <a:rPr lang="en-US" sz="2800" dirty="0" smtClean="0">
                <a:latin typeface="Arial Narrow" pitchFamily="34" charset="0"/>
              </a:rPr>
              <a:t>maintained(like pupil-teacher </a:t>
            </a:r>
            <a:r>
              <a:rPr lang="en-US" sz="2800" dirty="0">
                <a:latin typeface="Arial Narrow" pitchFamily="34" charset="0"/>
              </a:rPr>
              <a:t>ratios, infrastructure, and teacher </a:t>
            </a:r>
            <a:r>
              <a:rPr lang="en-US" sz="2800" dirty="0" smtClean="0">
                <a:latin typeface="Arial Narrow" pitchFamily="34" charset="0"/>
              </a:rPr>
              <a:t>qualifications</a:t>
            </a:r>
            <a:r>
              <a:rPr lang="en-US" sz="2800" dirty="0">
                <a:latin typeface="Arial Narrow" pitchFamily="34" charset="0"/>
              </a:rPr>
              <a:t> </a:t>
            </a:r>
            <a:r>
              <a:rPr lang="en-US" sz="2800" dirty="0" smtClean="0">
                <a:latin typeface="Arial Narrow" pitchFamily="34" charset="0"/>
              </a:rPr>
              <a:t>etc.)</a:t>
            </a:r>
          </a:p>
          <a:p>
            <a:pPr algn="just">
              <a:buFont typeface="Wingdings" pitchFamily="2" charset="2"/>
              <a:buChar char="Ø"/>
            </a:pPr>
            <a:endParaRPr lang="en-US" sz="2800" dirty="0" smtClean="0">
              <a:latin typeface="Arial Narrow" pitchFamily="34" charset="0"/>
            </a:endParaRPr>
          </a:p>
          <a:p>
            <a:pPr algn="just">
              <a:buFont typeface="Wingdings" pitchFamily="2" charset="2"/>
              <a:buChar char="Ø"/>
            </a:pPr>
            <a:r>
              <a:rPr lang="en-US" sz="2800" dirty="0" smtClean="0">
                <a:latin typeface="Arial Narrow" pitchFamily="34" charset="0"/>
              </a:rPr>
              <a:t>Prohibition </a:t>
            </a:r>
            <a:r>
              <a:rPr lang="en-US" sz="2800" dirty="0">
                <a:latin typeface="Arial Narrow" pitchFamily="34" charset="0"/>
              </a:rPr>
              <a:t>of </a:t>
            </a:r>
            <a:r>
              <a:rPr lang="en-US" sz="2800" dirty="0" smtClean="0">
                <a:latin typeface="Arial Narrow" pitchFamily="34" charset="0"/>
              </a:rPr>
              <a:t>mental or physical harassment of students.</a:t>
            </a:r>
          </a:p>
          <a:p>
            <a:pPr marL="109728" indent="0" algn="just">
              <a:buNone/>
            </a:pPr>
            <a:endParaRPr lang="en-US" sz="2800" dirty="0" smtClean="0">
              <a:latin typeface="Arial Narrow" pitchFamily="34" charset="0"/>
            </a:endParaRPr>
          </a:p>
        </p:txBody>
      </p:sp>
    </p:spTree>
    <p:extLst>
      <p:ext uri="{BB962C8B-B14F-4D97-AF65-F5344CB8AC3E}">
        <p14:creationId xmlns:p14="http://schemas.microsoft.com/office/powerpoint/2010/main" val="295625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lgn="just">
              <a:buFont typeface="Wingdings" pitchFamily="2" charset="2"/>
              <a:buChar char="Ø"/>
            </a:pPr>
            <a:r>
              <a:rPr lang="en-US" dirty="0" smtClean="0">
                <a:latin typeface="Arial Narrow" pitchFamily="34" charset="0"/>
              </a:rPr>
              <a:t>In </a:t>
            </a:r>
            <a:r>
              <a:rPr lang="en-US" dirty="0">
                <a:latin typeface="Arial Narrow" pitchFamily="34" charset="0"/>
              </a:rPr>
              <a:t>1968 and revised in 1986 </a:t>
            </a:r>
            <a:r>
              <a:rPr lang="en-US" dirty="0" smtClean="0">
                <a:latin typeface="Arial Narrow" pitchFamily="34" charset="0"/>
              </a:rPr>
              <a:t>and 1992</a:t>
            </a:r>
            <a:r>
              <a:rPr lang="en-US" dirty="0">
                <a:latin typeface="Arial Narrow" pitchFamily="34" charset="0"/>
              </a:rPr>
              <a:t>, played a crucial role in shaping India's approach to UEE</a:t>
            </a:r>
            <a:r>
              <a:rPr lang="en-US" dirty="0" smtClean="0">
                <a:latin typeface="Arial Narrow" pitchFamily="34" charset="0"/>
              </a:rPr>
              <a:t>.</a:t>
            </a:r>
          </a:p>
          <a:p>
            <a:pPr algn="just">
              <a:buFont typeface="Wingdings" pitchFamily="2" charset="2"/>
              <a:buChar char="Ø"/>
            </a:pPr>
            <a:endParaRPr lang="en-US" dirty="0" smtClean="0">
              <a:latin typeface="Arial Narrow" pitchFamily="34" charset="0"/>
            </a:endParaRPr>
          </a:p>
          <a:p>
            <a:pPr algn="just">
              <a:buFont typeface="Wingdings" pitchFamily="2" charset="2"/>
              <a:buChar char="Ø"/>
            </a:pPr>
            <a:r>
              <a:rPr lang="en-US" dirty="0">
                <a:latin typeface="Arial Narrow" pitchFamily="34" charset="0"/>
              </a:rPr>
              <a:t>The policy emphasized the need </a:t>
            </a:r>
            <a:r>
              <a:rPr lang="en-US" dirty="0" smtClean="0">
                <a:latin typeface="Arial Narrow" pitchFamily="34" charset="0"/>
              </a:rPr>
              <a:t>to promote </a:t>
            </a:r>
            <a:r>
              <a:rPr lang="en-US" dirty="0">
                <a:latin typeface="Arial Narrow" pitchFamily="34" charset="0"/>
              </a:rPr>
              <a:t>quality education, remove social disparities, and ensure access to education for </a:t>
            </a:r>
            <a:r>
              <a:rPr lang="en-US" dirty="0" smtClean="0">
                <a:latin typeface="Arial Narrow" pitchFamily="34" charset="0"/>
              </a:rPr>
              <a:t>all, including </a:t>
            </a:r>
            <a:r>
              <a:rPr lang="en-US" dirty="0">
                <a:latin typeface="Arial Narrow" pitchFamily="34" charset="0"/>
              </a:rPr>
              <a:t>marginalized groups</a:t>
            </a:r>
            <a:r>
              <a:rPr lang="en-US" dirty="0" smtClean="0">
                <a:latin typeface="Arial Narrow" pitchFamily="34" charset="0"/>
              </a:rPr>
              <a:t>.</a:t>
            </a:r>
          </a:p>
          <a:p>
            <a:pPr marL="109728" indent="0" algn="just">
              <a:buNone/>
            </a:pPr>
            <a:endParaRPr lang="en-US" dirty="0" smtClean="0">
              <a:latin typeface="Arial Narrow" pitchFamily="34" charset="0"/>
            </a:endParaRPr>
          </a:p>
          <a:p>
            <a:pPr algn="just">
              <a:buFont typeface="Wingdings" pitchFamily="2" charset="2"/>
              <a:buChar char="Ø"/>
            </a:pPr>
            <a:r>
              <a:rPr lang="en-US" dirty="0">
                <a:latin typeface="Arial Narrow" pitchFamily="34" charset="0"/>
              </a:rPr>
              <a:t>The 1986 </a:t>
            </a:r>
            <a:r>
              <a:rPr lang="en-US" dirty="0" smtClean="0">
                <a:latin typeface="Arial Narrow" pitchFamily="34" charset="0"/>
              </a:rPr>
              <a:t>policy highlighted </a:t>
            </a:r>
            <a:r>
              <a:rPr lang="en-US" dirty="0">
                <a:latin typeface="Arial Narrow" pitchFamily="34" charset="0"/>
              </a:rPr>
              <a:t>the need for </a:t>
            </a:r>
            <a:r>
              <a:rPr lang="en-US" dirty="0" smtClean="0">
                <a:latin typeface="Arial Narrow" pitchFamily="34" charset="0"/>
              </a:rPr>
              <a:t>a community-based </a:t>
            </a:r>
            <a:r>
              <a:rPr lang="en-US" dirty="0">
                <a:latin typeface="Arial Narrow" pitchFamily="34" charset="0"/>
              </a:rPr>
              <a:t>approach and a focus on female literacy, especially </a:t>
            </a:r>
            <a:r>
              <a:rPr lang="en-US" dirty="0" smtClean="0">
                <a:latin typeface="Arial Narrow" pitchFamily="34" charset="0"/>
              </a:rPr>
              <a:t>in rural </a:t>
            </a:r>
            <a:r>
              <a:rPr lang="en-US" dirty="0">
                <a:latin typeface="Arial Narrow" pitchFamily="34" charset="0"/>
              </a:rPr>
              <a:t>areas.</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
        <p:nvSpPr>
          <p:cNvPr id="2" name="Title 1"/>
          <p:cNvSpPr>
            <a:spLocks noGrp="1"/>
          </p:cNvSpPr>
          <p:nvPr>
            <p:ph type="title"/>
          </p:nvPr>
        </p:nvSpPr>
        <p:spPr>
          <a:xfrm>
            <a:off x="304800" y="152400"/>
            <a:ext cx="8382000" cy="1036638"/>
          </a:xfrm>
        </p:spPr>
        <p:txBody>
          <a:bodyPr>
            <a:normAutofit/>
          </a:bodyPr>
          <a:lstStyle/>
          <a:p>
            <a:r>
              <a:rPr lang="en-US" sz="3600" u="sng" dirty="0" smtClean="0">
                <a:solidFill>
                  <a:schemeClr val="tx1"/>
                </a:solidFill>
                <a:latin typeface="Arial Narrow" pitchFamily="34" charset="0"/>
              </a:rPr>
              <a:t>National </a:t>
            </a:r>
            <a:r>
              <a:rPr lang="en-US" sz="3600" u="sng" dirty="0">
                <a:solidFill>
                  <a:schemeClr val="tx1"/>
                </a:solidFill>
                <a:latin typeface="Arial Narrow" pitchFamily="34" charset="0"/>
              </a:rPr>
              <a:t>Policy on Education (NPE)</a:t>
            </a:r>
          </a:p>
        </p:txBody>
      </p:sp>
    </p:spTree>
    <p:extLst>
      <p:ext uri="{BB962C8B-B14F-4D97-AF65-F5344CB8AC3E}">
        <p14:creationId xmlns:p14="http://schemas.microsoft.com/office/powerpoint/2010/main" val="114600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838200"/>
          </a:xfrm>
        </p:spPr>
        <p:style>
          <a:lnRef idx="1">
            <a:schemeClr val="accent6"/>
          </a:lnRef>
          <a:fillRef idx="2">
            <a:schemeClr val="accent6"/>
          </a:fillRef>
          <a:effectRef idx="1">
            <a:schemeClr val="accent6"/>
          </a:effectRef>
          <a:fontRef idx="minor">
            <a:schemeClr val="dk1"/>
          </a:fontRef>
        </p:style>
        <p:txBody>
          <a:bodyPr>
            <a:normAutofit/>
          </a:bodyPr>
          <a:lstStyle/>
          <a:p>
            <a:r>
              <a:rPr lang="en-US" sz="3200" dirty="0" smtClean="0">
                <a:solidFill>
                  <a:schemeClr val="tx1"/>
                </a:solidFill>
                <a:effectLst/>
              </a:rPr>
              <a:t>Operation Blackboard:</a:t>
            </a:r>
            <a:endParaRPr lang="en-US" sz="3200" dirty="0">
              <a:solidFill>
                <a:schemeClr val="tx1"/>
              </a:solidFill>
              <a:effectLst/>
            </a:endParaRPr>
          </a:p>
        </p:txBody>
      </p:sp>
      <p:sp>
        <p:nvSpPr>
          <p:cNvPr id="4" name="Content Placeholder 3"/>
          <p:cNvSpPr>
            <a:spLocks noGrp="1"/>
          </p:cNvSpPr>
          <p:nvPr>
            <p:ph idx="1"/>
          </p:nvPr>
        </p:nvSpPr>
        <p:spPr>
          <a:xfrm>
            <a:off x="152400" y="1143000"/>
            <a:ext cx="8839200" cy="5105400"/>
          </a:xfrm>
        </p:spPr>
        <p:txBody>
          <a:bodyPr>
            <a:normAutofit fontScale="92500" lnSpcReduction="10000"/>
          </a:bodyPr>
          <a:lstStyle/>
          <a:p>
            <a:pPr algn="just"/>
            <a:r>
              <a:rPr lang="en-US" dirty="0">
                <a:latin typeface="Arial Narrow" pitchFamily="34" charset="0"/>
              </a:rPr>
              <a:t>Operation Blackboard is a scheme undertaken by the Indian government in </a:t>
            </a:r>
            <a:r>
              <a:rPr lang="en-US" dirty="0" smtClean="0">
                <a:latin typeface="Arial Narrow" pitchFamily="34" charset="0"/>
              </a:rPr>
              <a:t>1987</a:t>
            </a:r>
          </a:p>
          <a:p>
            <a:pPr algn="just"/>
            <a:endParaRPr lang="en-US" dirty="0" smtClean="0">
              <a:latin typeface="Arial Narrow" pitchFamily="34" charset="0"/>
            </a:endParaRPr>
          </a:p>
          <a:p>
            <a:pPr algn="just"/>
            <a:r>
              <a:rPr lang="en-US" dirty="0">
                <a:latin typeface="Arial Narrow" pitchFamily="34" charset="0"/>
              </a:rPr>
              <a:t>The scheme began under the Rajiv Gandhi government as part of the National Policy on Education (NPE) of 1986. </a:t>
            </a:r>
            <a:endParaRPr lang="en-US" dirty="0" smtClean="0">
              <a:latin typeface="Arial Narrow" pitchFamily="34" charset="0"/>
            </a:endParaRPr>
          </a:p>
          <a:p>
            <a:pPr algn="just"/>
            <a:endParaRPr lang="en-US" dirty="0" smtClean="0">
              <a:latin typeface="Arial Narrow" pitchFamily="34" charset="0"/>
            </a:endParaRPr>
          </a:p>
          <a:p>
            <a:pPr algn="just"/>
            <a:r>
              <a:rPr lang="en-US" dirty="0" smtClean="0">
                <a:latin typeface="Arial Narrow" pitchFamily="34" charset="0"/>
              </a:rPr>
              <a:t>To </a:t>
            </a:r>
            <a:r>
              <a:rPr lang="en-US" dirty="0">
                <a:latin typeface="Arial Narrow" pitchFamily="34" charset="0"/>
              </a:rPr>
              <a:t>improve primary education by providing minimum essential facilities and resources to schools, such as buildings, teachers, teaching materials, and separate sanitation facilities for girls, in line with the National Policy on Education (NPE) of </a:t>
            </a:r>
            <a:r>
              <a:rPr lang="en-US" dirty="0" smtClean="0">
                <a:latin typeface="Arial Narrow" pitchFamily="34" charset="0"/>
              </a:rPr>
              <a:t>1986.</a:t>
            </a:r>
          </a:p>
          <a:p>
            <a:pPr marL="109728" indent="0" algn="just">
              <a:buNone/>
            </a:pPr>
            <a:endParaRPr lang="en-US" dirty="0" smtClean="0">
              <a:latin typeface="Arial Narrow" pitchFamily="34" charset="0"/>
            </a:endParaRPr>
          </a:p>
          <a:p>
            <a:pPr algn="just"/>
            <a:r>
              <a:rPr lang="en-US" dirty="0">
                <a:latin typeface="Arial Narrow" pitchFamily="34" charset="0"/>
              </a:rPr>
              <a:t>To ensure every primary school had at least two classrooms, two teachers, and a separate women's toilet. </a:t>
            </a:r>
          </a:p>
        </p:txBody>
      </p:sp>
    </p:spTree>
    <p:extLst>
      <p:ext uri="{BB962C8B-B14F-4D97-AF65-F5344CB8AC3E}">
        <p14:creationId xmlns:p14="http://schemas.microsoft.com/office/powerpoint/2010/main" val="3129006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1301</TotalTime>
  <Words>1223</Words>
  <Application>Microsoft Office PowerPoint</Application>
  <PresentationFormat>On-screen Show (4:3)</PresentationFormat>
  <Paragraphs>146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PowerPoint Presentation</vt:lpstr>
      <vt:lpstr>PowerPoint Presentation</vt:lpstr>
      <vt:lpstr>PowerPoint Presentation</vt:lpstr>
      <vt:lpstr>Significance/Importance of UEE </vt:lpstr>
      <vt:lpstr>PowerPoint Presentation</vt:lpstr>
      <vt:lpstr>Government Initiatives To Implement UEE:</vt:lpstr>
      <vt:lpstr>PowerPoint Presentation</vt:lpstr>
      <vt:lpstr>National Policy on Education (NPE)</vt:lpstr>
      <vt:lpstr>Operation Blackboard:</vt:lpstr>
      <vt:lpstr>PowerPoint Presentation</vt:lpstr>
      <vt:lpstr>The District Primary Education Programme (DPEP):</vt:lpstr>
      <vt:lpstr>PowerPoint Presentation</vt:lpstr>
      <vt:lpstr>PowerPoint Presentation</vt:lpstr>
      <vt:lpstr>Sarva Shiksha Abhiyan (SSA):</vt:lpstr>
      <vt:lpstr>PowerPoint Presentation</vt:lpstr>
      <vt:lpstr>Mid-Day Meal Scheme:</vt:lpstr>
      <vt:lpstr>PowerPoint Presentation</vt:lpstr>
      <vt:lpstr>Challenges in Universalizing Elementary Education: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UNIVERSALZATION OF ELEMENTARY EDUCATION</dc:title>
  <dc:creator>kk</dc:creator>
  <cp:lastModifiedBy>kk</cp:lastModifiedBy>
  <cp:revision>71</cp:revision>
  <dcterms:created xsi:type="dcterms:W3CDTF">2025-09-20T02:15:27Z</dcterms:created>
  <dcterms:modified xsi:type="dcterms:W3CDTF">2025-10-10T04:20:48Z</dcterms:modified>
</cp:coreProperties>
</file>