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C93171-CB01-4931-8575-F05E5061663A}" v="1" dt="2025-11-05T14:09:36.6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02D74-FB79-6186-B447-07BA9E735E13}"/>
              </a:ext>
            </a:extLst>
          </p:cNvPr>
          <p:cNvSpPr>
            <a:spLocks noGrp="1"/>
          </p:cNvSpPr>
          <p:nvPr>
            <p:ph type="ctrTitle"/>
          </p:nvPr>
        </p:nvSpPr>
        <p:spPr>
          <a:xfrm>
            <a:off x="353960" y="335782"/>
            <a:ext cx="11464413" cy="1542179"/>
          </a:xfrm>
        </p:spPr>
        <p:txBody>
          <a:bodyPr/>
          <a:lstStyle/>
          <a:p>
            <a:r>
              <a:rPr lang="en-IN" dirty="0">
                <a:latin typeface="Times New Roman" panose="02020603050405020304" pitchFamily="18" charset="0"/>
                <a:cs typeface="Times New Roman" panose="02020603050405020304" pitchFamily="18" charset="0"/>
              </a:rPr>
              <a:t>STRATEGIES OF VALUE ORIENTED EDUCATION IN SCHOOLS</a:t>
            </a:r>
          </a:p>
        </p:txBody>
      </p:sp>
      <p:sp>
        <p:nvSpPr>
          <p:cNvPr id="3" name="Subtitle 2">
            <a:extLst>
              <a:ext uri="{FF2B5EF4-FFF2-40B4-BE49-F238E27FC236}">
                <a16:creationId xmlns:a16="http://schemas.microsoft.com/office/drawing/2014/main" id="{A135701C-6F20-3D31-7514-45FB9E359770}"/>
              </a:ext>
            </a:extLst>
          </p:cNvPr>
          <p:cNvSpPr>
            <a:spLocks noGrp="1"/>
          </p:cNvSpPr>
          <p:nvPr>
            <p:ph type="subTitle" idx="1"/>
          </p:nvPr>
        </p:nvSpPr>
        <p:spPr>
          <a:xfrm>
            <a:off x="1988559" y="4221470"/>
            <a:ext cx="9001462" cy="1655762"/>
          </a:xfrm>
        </p:spPr>
        <p:txBody>
          <a:bodyPr/>
          <a:lstStyle/>
          <a:p>
            <a:pPr algn="r"/>
            <a:r>
              <a:rPr lang="en-IN" dirty="0">
                <a:latin typeface="Times New Roman" panose="02020603050405020304" pitchFamily="18" charset="0"/>
                <a:cs typeface="Times New Roman" panose="02020603050405020304" pitchFamily="18" charset="0"/>
              </a:rPr>
              <a:t>PREPARED BY: ANGKANA GOGOI</a:t>
            </a:r>
          </a:p>
          <a:p>
            <a:pPr algn="r"/>
            <a:r>
              <a:rPr lang="en-IN" dirty="0">
                <a:latin typeface="Times New Roman" panose="02020603050405020304" pitchFamily="18" charset="0"/>
                <a:cs typeface="Times New Roman" panose="02020603050405020304" pitchFamily="18" charset="0"/>
              </a:rPr>
              <a:t>ASSISTANT PROFESSOR, NAMCE</a:t>
            </a:r>
          </a:p>
        </p:txBody>
      </p:sp>
    </p:spTree>
    <p:extLst>
      <p:ext uri="{BB962C8B-B14F-4D97-AF65-F5344CB8AC3E}">
        <p14:creationId xmlns:p14="http://schemas.microsoft.com/office/powerpoint/2010/main" val="1281832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B4036-FE5B-34AE-1137-4FF619D7331A}"/>
              </a:ext>
            </a:extLst>
          </p:cNvPr>
          <p:cNvSpPr>
            <a:spLocks noGrp="1"/>
          </p:cNvSpPr>
          <p:nvPr>
            <p:ph type="title"/>
          </p:nvPr>
        </p:nvSpPr>
        <p:spPr>
          <a:xfrm>
            <a:off x="746646" y="176981"/>
            <a:ext cx="10353761" cy="1326321"/>
          </a:xfrm>
        </p:spPr>
        <p:txBody>
          <a:bodyPr/>
          <a:lstStyle/>
          <a:p>
            <a:r>
              <a:rPr lang="en-IN"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17FEAB5B-E8B6-FD62-3908-57BE8E6E4BF3}"/>
              </a:ext>
            </a:extLst>
          </p:cNvPr>
          <p:cNvSpPr>
            <a:spLocks noGrp="1"/>
          </p:cNvSpPr>
          <p:nvPr>
            <p:ph idx="1"/>
          </p:nvPr>
        </p:nvSpPr>
        <p:spPr>
          <a:xfrm>
            <a:off x="363794" y="1574953"/>
            <a:ext cx="11543071" cy="5106065"/>
          </a:xfrm>
        </p:spPr>
        <p:txBody>
          <a:bodyPr>
            <a:noAutofit/>
          </a:bodyPr>
          <a:lstStyle/>
          <a:p>
            <a:pPr algn="just"/>
            <a:r>
              <a:rPr lang="en-US" sz="2200" dirty="0">
                <a:latin typeface="Times New Roman" panose="02020603050405020304" pitchFamily="18" charset="0"/>
                <a:cs typeface="Times New Roman" panose="02020603050405020304" pitchFamily="18" charset="0"/>
              </a:rPr>
              <a:t>“Values are not taught but caught” means that we learn values by seeing how others behave, not just by being told what is right or wrong. Children pick up values by watching parents, teachers, and elders. So, it’s the example we set that teaches values more than words.</a:t>
            </a:r>
          </a:p>
          <a:p>
            <a:pPr algn="just"/>
            <a:r>
              <a:rPr lang="en-US" sz="2200" dirty="0">
                <a:latin typeface="Times New Roman" panose="02020603050405020304" pitchFamily="18" charset="0"/>
                <a:cs typeface="Times New Roman" panose="02020603050405020304" pitchFamily="18" charset="0"/>
              </a:rPr>
              <a:t>Teaching values to children is not always easy because values are not something that can be learned instantly. Children learn from what they see more than from what they are told. If there is a difference between what adults say and what they do, children may get confused. Also, children today are influenced by many sources—such as television, social media, friends, and society—which may not always reflect positive values. Every child has a different personality and background, so one method does not work for all. Therefore, imparting values requires consistent guidance, patience, positive role-modeling, and everyday practice, not just lectures or instructions.</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756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C16F0-A4A1-92A9-631B-2463704F5326}"/>
              </a:ext>
            </a:extLst>
          </p:cNvPr>
          <p:cNvSpPr>
            <a:spLocks noGrp="1"/>
          </p:cNvSpPr>
          <p:nvPr>
            <p:ph type="title"/>
          </p:nvPr>
        </p:nvSpPr>
        <p:spPr>
          <a:xfrm>
            <a:off x="835743" y="0"/>
            <a:ext cx="10431814" cy="1258528"/>
          </a:xfrm>
        </p:spPr>
        <p:txBody>
          <a:bodyPr/>
          <a:lstStyle/>
          <a:p>
            <a:r>
              <a:rPr lang="en-IN" dirty="0">
                <a:latin typeface="Times New Roman" panose="02020603050405020304" pitchFamily="18" charset="0"/>
                <a:cs typeface="Times New Roman" panose="02020603050405020304" pitchFamily="18" charset="0"/>
              </a:rPr>
              <a:t>METHODS OF INCULCATING VALUES</a:t>
            </a:r>
          </a:p>
        </p:txBody>
      </p:sp>
      <p:sp>
        <p:nvSpPr>
          <p:cNvPr id="3" name="Content Placeholder 2">
            <a:extLst>
              <a:ext uri="{FF2B5EF4-FFF2-40B4-BE49-F238E27FC236}">
                <a16:creationId xmlns:a16="http://schemas.microsoft.com/office/drawing/2014/main" id="{C521C1F4-4462-F7EE-FB80-A12A47438F1D}"/>
              </a:ext>
            </a:extLst>
          </p:cNvPr>
          <p:cNvSpPr>
            <a:spLocks noGrp="1"/>
          </p:cNvSpPr>
          <p:nvPr>
            <p:ph idx="1"/>
          </p:nvPr>
        </p:nvSpPr>
        <p:spPr>
          <a:xfrm>
            <a:off x="319444" y="1258528"/>
            <a:ext cx="11464411" cy="5250427"/>
          </a:xfrm>
        </p:spPr>
        <p:txBody>
          <a:bodyPr>
            <a:noAutofit/>
          </a:bodyPr>
          <a:lstStyle/>
          <a:p>
            <a:pPr marL="0" indent="0" algn="just">
              <a:buNone/>
            </a:pPr>
            <a:r>
              <a:rPr lang="en-IN" sz="2200" dirty="0">
                <a:latin typeface="Times New Roman" panose="02020603050405020304" pitchFamily="18" charset="0"/>
                <a:cs typeface="Times New Roman" panose="02020603050405020304" pitchFamily="18" charset="0"/>
              </a:rPr>
              <a:t>	There are three methods or approaches for inculcating values, they are such as-</a:t>
            </a:r>
          </a:p>
          <a:p>
            <a:pPr marL="0" indent="0" algn="just">
              <a:buNone/>
            </a:pPr>
            <a:r>
              <a:rPr lang="en-IN" sz="2200" b="1" dirty="0">
                <a:latin typeface="Times New Roman" panose="02020603050405020304" pitchFamily="18" charset="0"/>
                <a:cs typeface="Times New Roman" panose="02020603050405020304" pitchFamily="18" charset="0"/>
              </a:rPr>
              <a:t>	a) DIRECT METHOD: </a:t>
            </a:r>
            <a:r>
              <a:rPr lang="en-IN" sz="2200" dirty="0">
                <a:latin typeface="Times New Roman" panose="02020603050405020304" pitchFamily="18" charset="0"/>
                <a:cs typeface="Times New Roman" panose="02020603050405020304" pitchFamily="18" charset="0"/>
              </a:rPr>
              <a:t>The systematic and orderly instruction are provided to impart value in and within the school time-table is known as direct method of value education.</a:t>
            </a:r>
          </a:p>
          <a:p>
            <a:pPr lvl="1" algn="just"/>
            <a:endParaRPr lang="en-IN" sz="2200" dirty="0">
              <a:latin typeface="Times New Roman" panose="02020603050405020304" pitchFamily="18" charset="0"/>
              <a:cs typeface="Times New Roman" panose="02020603050405020304" pitchFamily="18" charset="0"/>
            </a:endParaRPr>
          </a:p>
          <a:p>
            <a:pPr lvl="1" algn="just"/>
            <a:r>
              <a:rPr lang="en-IN" sz="2200" b="1" dirty="0">
                <a:solidFill>
                  <a:srgbClr val="00B0F0"/>
                </a:solidFill>
                <a:latin typeface="Times New Roman" panose="02020603050405020304" pitchFamily="18" charset="0"/>
                <a:cs typeface="Times New Roman" panose="02020603050405020304" pitchFamily="18" charset="0"/>
              </a:rPr>
              <a:t>Silent Sitting: </a:t>
            </a:r>
            <a:r>
              <a:rPr lang="en-IN" sz="2200" dirty="0">
                <a:latin typeface="Times New Roman" panose="02020603050405020304" pitchFamily="18" charset="0"/>
                <a:cs typeface="Times New Roman" panose="02020603050405020304" pitchFamily="18" charset="0"/>
              </a:rPr>
              <a:t>Simply it means being quiet. In educational setting, silent sitting involves motivation, which is an encouragement for the students to sit silently everyday. Silence is essential for attainment of wisdom. Through this strategy, students can make their mind free from the distraction of daily living and the forces which determine the meaning and value of life.</a:t>
            </a:r>
          </a:p>
          <a:p>
            <a:pPr lvl="1" algn="just"/>
            <a:r>
              <a:rPr lang="en-IN" sz="2200" dirty="0">
                <a:latin typeface="Times New Roman" panose="02020603050405020304" pitchFamily="18" charset="0"/>
                <a:cs typeface="Times New Roman" panose="02020603050405020304" pitchFamily="18" charset="0"/>
              </a:rPr>
              <a:t> </a:t>
            </a:r>
            <a:r>
              <a:rPr lang="en-IN" sz="2200" b="1" dirty="0">
                <a:solidFill>
                  <a:srgbClr val="00B0F0"/>
                </a:solidFill>
                <a:latin typeface="Times New Roman" panose="02020603050405020304" pitchFamily="18" charset="0"/>
                <a:cs typeface="Times New Roman" panose="02020603050405020304" pitchFamily="18" charset="0"/>
              </a:rPr>
              <a:t>Prayers/Prathana: </a:t>
            </a:r>
            <a:r>
              <a:rPr lang="en-IN" sz="2200" dirty="0">
                <a:latin typeface="Times New Roman" panose="02020603050405020304" pitchFamily="18" charset="0"/>
                <a:cs typeface="Times New Roman" panose="02020603050405020304" pitchFamily="18" charset="0"/>
              </a:rPr>
              <a:t>Prayer is one of the important means of inculcation of spiritual value. Prayers develop strong positive outlook toward one’s life, situation and others. Prayer should reveal the essential unity of all faiths and it should be sung with music and rhythm.</a:t>
            </a:r>
          </a:p>
          <a:p>
            <a:pPr marL="457200" lvl="1" indent="0" algn="just">
              <a:buNone/>
            </a:pPr>
            <a:endParaRPr lang="en-IN" sz="2200" dirty="0">
              <a:latin typeface="Times New Roman" panose="02020603050405020304" pitchFamily="18" charset="0"/>
              <a:cs typeface="Times New Roman" panose="02020603050405020304" pitchFamily="18" charset="0"/>
            </a:endParaRPr>
          </a:p>
          <a:p>
            <a:pPr algn="just"/>
            <a:endParaRPr lang="en-IN" sz="2200" dirty="0">
              <a:latin typeface="Times New Roman" panose="02020603050405020304" pitchFamily="18" charset="0"/>
              <a:cs typeface="Times New Roman" panose="02020603050405020304" pitchFamily="18" charset="0"/>
            </a:endParaRPr>
          </a:p>
          <a:p>
            <a:pPr algn="just"/>
            <a:endParaRPr lang="en-IN" sz="2200" dirty="0">
              <a:effectLst/>
            </a:endParaRPr>
          </a:p>
        </p:txBody>
      </p:sp>
    </p:spTree>
    <p:extLst>
      <p:ext uri="{BB962C8B-B14F-4D97-AF65-F5344CB8AC3E}">
        <p14:creationId xmlns:p14="http://schemas.microsoft.com/office/powerpoint/2010/main" val="44823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3A2053-82BD-30BE-DA27-6219BF7DEF08}"/>
              </a:ext>
            </a:extLst>
          </p:cNvPr>
          <p:cNvSpPr>
            <a:spLocks noGrp="1"/>
          </p:cNvSpPr>
          <p:nvPr>
            <p:ph idx="1"/>
          </p:nvPr>
        </p:nvSpPr>
        <p:spPr>
          <a:xfrm>
            <a:off x="520505" y="188606"/>
            <a:ext cx="11042230" cy="6300684"/>
          </a:xfrm>
        </p:spPr>
        <p:txBody>
          <a:bodyPr>
            <a:normAutofit/>
          </a:bodyPr>
          <a:lstStyle/>
          <a:p>
            <a:pPr algn="just"/>
            <a:r>
              <a:rPr lang="en-IN" sz="2200" dirty="0">
                <a:solidFill>
                  <a:srgbClr val="00B0F0"/>
                </a:solidFill>
                <a:latin typeface="Times New Roman" panose="02020603050405020304" pitchFamily="18" charset="0"/>
                <a:cs typeface="Times New Roman" panose="02020603050405020304" pitchFamily="18" charset="0"/>
              </a:rPr>
              <a:t>Group Singing: </a:t>
            </a:r>
            <a:r>
              <a:rPr lang="en-IN" sz="2200" dirty="0">
                <a:latin typeface="Times New Roman" panose="02020603050405020304" pitchFamily="18" charset="0"/>
                <a:cs typeface="Times New Roman" panose="02020603050405020304" pitchFamily="18" charset="0"/>
              </a:rPr>
              <a:t>Music is the best means of inculcation of aesthetic value. Music is the language of feeling at the heart having universal appeal. Singing in group provides more pleasure among children. Group singing accompanied by rhythm and music can improve learning ability of slow learners and emotional adjustment of the mal-adjusted students.</a:t>
            </a:r>
          </a:p>
          <a:p>
            <a:pPr algn="just"/>
            <a:r>
              <a:rPr lang="en-IN" sz="2200" dirty="0">
                <a:solidFill>
                  <a:srgbClr val="00B0F0"/>
                </a:solidFill>
                <a:latin typeface="Times New Roman" panose="02020603050405020304" pitchFamily="18" charset="0"/>
                <a:cs typeface="Times New Roman" panose="02020603050405020304" pitchFamily="18" charset="0"/>
              </a:rPr>
              <a:t>Story Telling: </a:t>
            </a:r>
            <a:r>
              <a:rPr lang="en-IN" sz="2200" dirty="0">
                <a:latin typeface="Times New Roman" panose="02020603050405020304" pitchFamily="18" charset="0"/>
                <a:cs typeface="Times New Roman" panose="02020603050405020304" pitchFamily="18" charset="0"/>
              </a:rPr>
              <a:t>Story telling is an another important strategy which the teacher can use for imparting value education. Stories of great person’s lives inspire the listeners for value realization. It is more useful for the students of elementary level.</a:t>
            </a:r>
          </a:p>
          <a:p>
            <a:pPr algn="just"/>
            <a:r>
              <a:rPr lang="en-IN" sz="2200" dirty="0">
                <a:solidFill>
                  <a:srgbClr val="00B0F0"/>
                </a:solidFill>
                <a:latin typeface="Times New Roman" panose="02020603050405020304" pitchFamily="18" charset="0"/>
                <a:cs typeface="Times New Roman" panose="02020603050405020304" pitchFamily="18" charset="0"/>
              </a:rPr>
              <a:t>Group Activity: </a:t>
            </a:r>
            <a:r>
              <a:rPr lang="en-IN" sz="2200" dirty="0">
                <a:latin typeface="Times New Roman" panose="02020603050405020304" pitchFamily="18" charset="0"/>
                <a:cs typeface="Times New Roman" panose="02020603050405020304" pitchFamily="18" charset="0"/>
              </a:rPr>
              <a:t>For secondary school students, group activities is one of the important strategy for imparting value education.  The group activities for imparting value education may be of various- role play, special project and exhibition, social service work, discussion activities etc.</a:t>
            </a:r>
          </a:p>
        </p:txBody>
      </p:sp>
    </p:spTree>
    <p:extLst>
      <p:ext uri="{BB962C8B-B14F-4D97-AF65-F5344CB8AC3E}">
        <p14:creationId xmlns:p14="http://schemas.microsoft.com/office/powerpoint/2010/main" val="643584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A355BE-3748-B001-9342-79D29677095F}"/>
              </a:ext>
            </a:extLst>
          </p:cNvPr>
          <p:cNvSpPr>
            <a:spLocks noGrp="1"/>
          </p:cNvSpPr>
          <p:nvPr>
            <p:ph idx="1"/>
          </p:nvPr>
        </p:nvSpPr>
        <p:spPr>
          <a:xfrm>
            <a:off x="403123" y="393290"/>
            <a:ext cx="11218606" cy="6233652"/>
          </a:xfrm>
        </p:spPr>
        <p:txBody>
          <a:bodyPr>
            <a:normAutofit/>
          </a:bodyPr>
          <a:lstStyle/>
          <a:p>
            <a:pPr marL="0" indent="0" algn="just">
              <a:buNone/>
            </a:pPr>
            <a:r>
              <a:rPr lang="en-IN" sz="2200" dirty="0">
                <a:latin typeface="Times New Roman" panose="02020603050405020304" pitchFamily="18" charset="0"/>
                <a:cs typeface="Times New Roman" panose="02020603050405020304" pitchFamily="18" charset="0"/>
              </a:rPr>
              <a:t>	b) INDIRECT METHOD: </a:t>
            </a:r>
            <a:r>
              <a:rPr lang="en-US" sz="2200" dirty="0">
                <a:latin typeface="Times New Roman" panose="02020603050405020304" pitchFamily="18" charset="0"/>
                <a:cs typeface="Times New Roman" panose="02020603050405020304" pitchFamily="18" charset="0"/>
              </a:rPr>
              <a:t>The indirect method refers to nurturing values in children subtly and naturally, rather than through formal lectures or direct instructions. In this approach, values are absorbed through the child’s everyday experiences, environment, and interactions. Children learn to internalize values when they observe them being practiced in real life. Thus, this method emphasizes living the values, not just teaching them. For example- suppose a teacher always speaks politely to students, even when correcting them. The teacher doesn’t say “You must be polite.” But the students observe the teacher’s behavior everyday. Gradually, they also start speaking politely to others. Here, politeness is learned indirectly- through observation, not by lecture. </a:t>
            </a:r>
          </a:p>
          <a:p>
            <a:pPr marL="0" indent="0" algn="just">
              <a:buNone/>
            </a:pPr>
            <a:r>
              <a:rPr lang="en-US" sz="2200" dirty="0">
                <a:latin typeface="Times New Roman" panose="02020603050405020304" pitchFamily="18" charset="0"/>
                <a:cs typeface="Times New Roman" panose="02020603050405020304" pitchFamily="18" charset="0"/>
              </a:rPr>
              <a:t>	c) INTEGRATED APPROACH: The Integrated Method of value education refers to the approach in which values are not taught as a separate subject, but are naturally infused into the entire teaching–learning process. In this method, values are embedded in all curricular and co-curricular activities, classroom interaction, school environment, and teacher’s behavior. The aim is to help students experience values in real contexts rather than just learning definitions.</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0061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2FA3F-15B7-2FAE-CA69-895C525CF2F7}"/>
              </a:ext>
            </a:extLst>
          </p:cNvPr>
          <p:cNvSpPr>
            <a:spLocks noGrp="1"/>
          </p:cNvSpPr>
          <p:nvPr>
            <p:ph type="title"/>
          </p:nvPr>
        </p:nvSpPr>
        <p:spPr>
          <a:xfrm>
            <a:off x="638492" y="0"/>
            <a:ext cx="10353761" cy="1326321"/>
          </a:xfrm>
        </p:spPr>
        <p:txBody>
          <a:bodyPr>
            <a:normAutofit/>
          </a:bodyPr>
          <a:lstStyle/>
          <a:p>
            <a:r>
              <a:rPr lang="en-IN" sz="2200" dirty="0">
                <a:latin typeface="Times New Roman" panose="02020603050405020304" pitchFamily="18" charset="0"/>
                <a:cs typeface="Times New Roman" panose="02020603050405020304" pitchFamily="18" charset="0"/>
              </a:rPr>
              <a:t>INTEGRATION OF VALUES IN CURRICULAR WORK</a:t>
            </a:r>
          </a:p>
        </p:txBody>
      </p:sp>
      <p:graphicFrame>
        <p:nvGraphicFramePr>
          <p:cNvPr id="4" name="Content Placeholder 3">
            <a:extLst>
              <a:ext uri="{FF2B5EF4-FFF2-40B4-BE49-F238E27FC236}">
                <a16:creationId xmlns:a16="http://schemas.microsoft.com/office/drawing/2014/main" id="{CC50D671-D1FF-8AB1-304C-70AD4F82F73D}"/>
              </a:ext>
            </a:extLst>
          </p:cNvPr>
          <p:cNvGraphicFramePr>
            <a:graphicFrameLocks noGrp="1"/>
          </p:cNvGraphicFramePr>
          <p:nvPr>
            <p:ph idx="1"/>
            <p:extLst>
              <p:ext uri="{D42A27DB-BD31-4B8C-83A1-F6EECF244321}">
                <p14:modId xmlns:p14="http://schemas.microsoft.com/office/powerpoint/2010/main" val="3573811306"/>
              </p:ext>
            </p:extLst>
          </p:nvPr>
        </p:nvGraphicFramePr>
        <p:xfrm>
          <a:off x="919164" y="1326321"/>
          <a:ext cx="10353672" cy="4937760"/>
        </p:xfrm>
        <a:graphic>
          <a:graphicData uri="http://schemas.openxmlformats.org/drawingml/2006/table">
            <a:tbl>
              <a:tblPr firstRow="1" bandRow="1">
                <a:tableStyleId>{F5AB1C69-6EDB-4FF4-983F-18BD219EF322}</a:tableStyleId>
              </a:tblPr>
              <a:tblGrid>
                <a:gridCol w="2585884">
                  <a:extLst>
                    <a:ext uri="{9D8B030D-6E8A-4147-A177-3AD203B41FA5}">
                      <a16:colId xmlns:a16="http://schemas.microsoft.com/office/drawing/2014/main" val="844576137"/>
                    </a:ext>
                  </a:extLst>
                </a:gridCol>
                <a:gridCol w="2590952">
                  <a:extLst>
                    <a:ext uri="{9D8B030D-6E8A-4147-A177-3AD203B41FA5}">
                      <a16:colId xmlns:a16="http://schemas.microsoft.com/office/drawing/2014/main" val="4083626969"/>
                    </a:ext>
                  </a:extLst>
                </a:gridCol>
                <a:gridCol w="2588418">
                  <a:extLst>
                    <a:ext uri="{9D8B030D-6E8A-4147-A177-3AD203B41FA5}">
                      <a16:colId xmlns:a16="http://schemas.microsoft.com/office/drawing/2014/main" val="1526873381"/>
                    </a:ext>
                  </a:extLst>
                </a:gridCol>
                <a:gridCol w="2588418">
                  <a:extLst>
                    <a:ext uri="{9D8B030D-6E8A-4147-A177-3AD203B41FA5}">
                      <a16:colId xmlns:a16="http://schemas.microsoft.com/office/drawing/2014/main" val="3285663062"/>
                    </a:ext>
                  </a:extLst>
                </a:gridCol>
              </a:tblGrid>
              <a:tr h="370840">
                <a:tc>
                  <a:txBody>
                    <a:bodyPr/>
                    <a:lstStyle/>
                    <a:p>
                      <a:pPr algn="ctr"/>
                      <a:r>
                        <a:rPr lang="en-IN" dirty="0"/>
                        <a:t>SUBJECT</a:t>
                      </a:r>
                    </a:p>
                  </a:txBody>
                  <a:tcPr/>
                </a:tc>
                <a:tc>
                  <a:txBody>
                    <a:bodyPr/>
                    <a:lstStyle/>
                    <a:p>
                      <a:pPr algn="ctr"/>
                      <a:r>
                        <a:rPr lang="en-IN" dirty="0"/>
                        <a:t>VALUES THAT CAN BE INTEGRATED</a:t>
                      </a:r>
                    </a:p>
                  </a:txBody>
                  <a:tcPr/>
                </a:tc>
                <a:tc>
                  <a:txBody>
                    <a:bodyPr/>
                    <a:lstStyle/>
                    <a:p>
                      <a:pPr algn="ctr"/>
                      <a:r>
                        <a:rPr lang="en-IN" dirty="0"/>
                        <a:t>PROCEDURE/STRATEGY</a:t>
                      </a:r>
                    </a:p>
                  </a:txBody>
                  <a:tcPr/>
                </a:tc>
                <a:tc>
                  <a:txBody>
                    <a:bodyPr/>
                    <a:lstStyle/>
                    <a:p>
                      <a:pPr algn="ctr"/>
                      <a:r>
                        <a:rPr lang="en-IN" dirty="0"/>
                        <a:t>EXAMPLE</a:t>
                      </a:r>
                    </a:p>
                  </a:txBody>
                  <a:tcPr/>
                </a:tc>
                <a:extLst>
                  <a:ext uri="{0D108BD9-81ED-4DB2-BD59-A6C34878D82A}">
                    <a16:rowId xmlns:a16="http://schemas.microsoft.com/office/drawing/2014/main" val="4230207272"/>
                  </a:ext>
                </a:extLst>
              </a:tr>
              <a:tr h="370840">
                <a:tc>
                  <a:txBody>
                    <a:bodyPr/>
                    <a:lstStyle/>
                    <a:p>
                      <a:r>
                        <a:rPr lang="en-IN" dirty="0"/>
                        <a:t>Mathematics</a:t>
                      </a:r>
                    </a:p>
                  </a:txBody>
                  <a:tcPr/>
                </a:tc>
                <a:tc>
                  <a:txBody>
                    <a:bodyPr/>
                    <a:lstStyle/>
                    <a:p>
                      <a:pPr algn="just"/>
                      <a:r>
                        <a:rPr lang="en-IN" dirty="0"/>
                        <a:t>Accuracy, discipline, logical thinking</a:t>
                      </a:r>
                    </a:p>
                  </a:txBody>
                  <a:tcPr/>
                </a:tc>
                <a:tc>
                  <a:txBody>
                    <a:bodyPr/>
                    <a:lstStyle/>
                    <a:p>
                      <a:r>
                        <a:rPr lang="en-IN" dirty="0"/>
                        <a:t>Problem-solving, systematic method</a:t>
                      </a:r>
                    </a:p>
                  </a:txBody>
                  <a:tcPr/>
                </a:tc>
                <a:tc>
                  <a:txBody>
                    <a:bodyPr/>
                    <a:lstStyle/>
                    <a:p>
                      <a:r>
                        <a:rPr lang="en-IN" dirty="0"/>
                        <a:t>Emphasizing accuracy in solving equations.</a:t>
                      </a:r>
                    </a:p>
                  </a:txBody>
                  <a:tcPr/>
                </a:tc>
                <a:extLst>
                  <a:ext uri="{0D108BD9-81ED-4DB2-BD59-A6C34878D82A}">
                    <a16:rowId xmlns:a16="http://schemas.microsoft.com/office/drawing/2014/main" val="3112949677"/>
                  </a:ext>
                </a:extLst>
              </a:tr>
              <a:tr h="370840">
                <a:tc>
                  <a:txBody>
                    <a:bodyPr/>
                    <a:lstStyle/>
                    <a:p>
                      <a:r>
                        <a:rPr lang="en-IN" dirty="0"/>
                        <a:t>Science </a:t>
                      </a:r>
                    </a:p>
                  </a:txBody>
                  <a:tcPr/>
                </a:tc>
                <a:tc>
                  <a:txBody>
                    <a:bodyPr/>
                    <a:lstStyle/>
                    <a:p>
                      <a:pPr algn="l"/>
                      <a:r>
                        <a:rPr lang="en-IN" dirty="0"/>
                        <a:t>Truthfulness, environmental awareness, responsibilities</a:t>
                      </a:r>
                    </a:p>
                  </a:txBody>
                  <a:tcPr/>
                </a:tc>
                <a:tc>
                  <a:txBody>
                    <a:bodyPr/>
                    <a:lstStyle/>
                    <a:p>
                      <a:r>
                        <a:rPr lang="en-IN" dirty="0"/>
                        <a:t>Practical experiments, environmental topics</a:t>
                      </a:r>
                    </a:p>
                  </a:txBody>
                  <a:tcPr/>
                </a:tc>
                <a:tc>
                  <a:txBody>
                    <a:bodyPr/>
                    <a:lstStyle/>
                    <a:p>
                      <a:r>
                        <a:rPr lang="en-IN" dirty="0"/>
                        <a:t>Teaching responsibility through “soil, water, energy conservation.”</a:t>
                      </a:r>
                    </a:p>
                  </a:txBody>
                  <a:tcPr/>
                </a:tc>
                <a:extLst>
                  <a:ext uri="{0D108BD9-81ED-4DB2-BD59-A6C34878D82A}">
                    <a16:rowId xmlns:a16="http://schemas.microsoft.com/office/drawing/2014/main" val="2793313889"/>
                  </a:ext>
                </a:extLst>
              </a:tr>
              <a:tr h="370840">
                <a:tc>
                  <a:txBody>
                    <a:bodyPr/>
                    <a:lstStyle/>
                    <a:p>
                      <a:r>
                        <a:rPr lang="en-IN" dirty="0"/>
                        <a:t>Social science</a:t>
                      </a:r>
                    </a:p>
                  </a:txBody>
                  <a:tcPr/>
                </a:tc>
                <a:tc>
                  <a:txBody>
                    <a:bodyPr/>
                    <a:lstStyle/>
                    <a:p>
                      <a:r>
                        <a:rPr lang="en-IN" dirty="0"/>
                        <a:t>Equality, justice, patriotism etc.</a:t>
                      </a:r>
                    </a:p>
                  </a:txBody>
                  <a:tcPr/>
                </a:tc>
                <a:tc>
                  <a:txBody>
                    <a:bodyPr/>
                    <a:lstStyle/>
                    <a:p>
                      <a:r>
                        <a:rPr lang="en-IN" dirty="0"/>
                        <a:t>Use historical events, civic principles</a:t>
                      </a:r>
                    </a:p>
                  </a:txBody>
                  <a:tcPr/>
                </a:tc>
                <a:tc>
                  <a:txBody>
                    <a:bodyPr/>
                    <a:lstStyle/>
                    <a:p>
                      <a:r>
                        <a:rPr lang="en-IN" dirty="0"/>
                        <a:t>Discussing about freedom fighters to build patriotism.</a:t>
                      </a:r>
                    </a:p>
                  </a:txBody>
                  <a:tcPr/>
                </a:tc>
                <a:extLst>
                  <a:ext uri="{0D108BD9-81ED-4DB2-BD59-A6C34878D82A}">
                    <a16:rowId xmlns:a16="http://schemas.microsoft.com/office/drawing/2014/main" val="1383748589"/>
                  </a:ext>
                </a:extLst>
              </a:tr>
              <a:tr h="370840">
                <a:tc>
                  <a:txBody>
                    <a:bodyPr/>
                    <a:lstStyle/>
                    <a:p>
                      <a:r>
                        <a:rPr lang="en-IN" dirty="0"/>
                        <a:t>Art &amp; Music</a:t>
                      </a:r>
                    </a:p>
                  </a:txBody>
                  <a:tcPr/>
                </a:tc>
                <a:tc>
                  <a:txBody>
                    <a:bodyPr/>
                    <a:lstStyle/>
                    <a:p>
                      <a:r>
                        <a:rPr lang="en-IN" dirty="0"/>
                        <a:t>Creativity, expression, harmony</a:t>
                      </a:r>
                    </a:p>
                  </a:txBody>
                  <a:tcPr/>
                </a:tc>
                <a:tc>
                  <a:txBody>
                    <a:bodyPr/>
                    <a:lstStyle/>
                    <a:p>
                      <a:r>
                        <a:rPr lang="en-IN" dirty="0"/>
                        <a:t>Singing, drawing, drama, dance</a:t>
                      </a:r>
                    </a:p>
                  </a:txBody>
                  <a:tcPr/>
                </a:tc>
                <a:tc>
                  <a:txBody>
                    <a:bodyPr/>
                    <a:lstStyle/>
                    <a:p>
                      <a:r>
                        <a:rPr lang="en-IN" dirty="0"/>
                        <a:t>Group singing teaches cooperation. </a:t>
                      </a:r>
                    </a:p>
                  </a:txBody>
                  <a:tcPr/>
                </a:tc>
                <a:extLst>
                  <a:ext uri="{0D108BD9-81ED-4DB2-BD59-A6C34878D82A}">
                    <a16:rowId xmlns:a16="http://schemas.microsoft.com/office/drawing/2014/main" val="1779783668"/>
                  </a:ext>
                </a:extLst>
              </a:tr>
              <a:tr h="370840">
                <a:tc>
                  <a:txBody>
                    <a:bodyPr/>
                    <a:lstStyle/>
                    <a:p>
                      <a:r>
                        <a:rPr lang="en-IN" dirty="0"/>
                        <a:t>Physical Education</a:t>
                      </a:r>
                    </a:p>
                  </a:txBody>
                  <a:tcPr/>
                </a:tc>
                <a:tc>
                  <a:txBody>
                    <a:bodyPr/>
                    <a:lstStyle/>
                    <a:p>
                      <a:r>
                        <a:rPr lang="en-IN" dirty="0"/>
                        <a:t>Discipline, sportsmanship, teamwork</a:t>
                      </a:r>
                    </a:p>
                  </a:txBody>
                  <a:tcPr/>
                </a:tc>
                <a:tc>
                  <a:txBody>
                    <a:bodyPr/>
                    <a:lstStyle/>
                    <a:p>
                      <a:r>
                        <a:rPr lang="en-IN" dirty="0"/>
                        <a:t>Games &amp; sports activities</a:t>
                      </a:r>
                    </a:p>
                  </a:txBody>
                  <a:tcPr/>
                </a:tc>
                <a:tc>
                  <a:txBody>
                    <a:bodyPr/>
                    <a:lstStyle/>
                    <a:p>
                      <a:r>
                        <a:rPr lang="en-IN" dirty="0"/>
                        <a:t>Learning fairness and team spirit while playing.</a:t>
                      </a:r>
                    </a:p>
                  </a:txBody>
                  <a:tcPr/>
                </a:tc>
                <a:extLst>
                  <a:ext uri="{0D108BD9-81ED-4DB2-BD59-A6C34878D82A}">
                    <a16:rowId xmlns:a16="http://schemas.microsoft.com/office/drawing/2014/main" val="1955920099"/>
                  </a:ext>
                </a:extLst>
              </a:tr>
            </a:tbl>
          </a:graphicData>
        </a:graphic>
      </p:graphicFrame>
    </p:spTree>
    <p:extLst>
      <p:ext uri="{BB962C8B-B14F-4D97-AF65-F5344CB8AC3E}">
        <p14:creationId xmlns:p14="http://schemas.microsoft.com/office/powerpoint/2010/main" val="4058086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5B0D7-6C14-944C-B23C-C8FFCD58EAEC}"/>
              </a:ext>
            </a:extLst>
          </p:cNvPr>
          <p:cNvSpPr>
            <a:spLocks noGrp="1"/>
          </p:cNvSpPr>
          <p:nvPr>
            <p:ph type="title"/>
          </p:nvPr>
        </p:nvSpPr>
        <p:spPr/>
        <p:txBody>
          <a:bodyPr>
            <a:normAutofit/>
          </a:bodyPr>
          <a:lstStyle/>
          <a:p>
            <a:r>
              <a:rPr lang="en-IN" sz="4500"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77385B5D-C0B4-5BD2-C73A-DC1672FEF155}"/>
              </a:ext>
            </a:extLst>
          </p:cNvPr>
          <p:cNvSpPr>
            <a:spLocks noGrp="1"/>
          </p:cNvSpPr>
          <p:nvPr>
            <p:ph idx="1"/>
          </p:nvPr>
        </p:nvSpPr>
        <p:spPr/>
        <p:txBody>
          <a:bodyPr>
            <a:noAutofit/>
          </a:bodyPr>
          <a:lstStyle/>
          <a:p>
            <a:pPr marL="0" indent="0" algn="just">
              <a:buNone/>
            </a:pPr>
            <a:r>
              <a:rPr lang="en-US" sz="2800" dirty="0">
                <a:latin typeface="Times New Roman" panose="02020603050405020304" pitchFamily="18" charset="0"/>
                <a:cs typeface="Times New Roman" panose="02020603050405020304" pitchFamily="18" charset="0"/>
              </a:rPr>
              <a:t>	Integrating values in curricular activities ensures that value education is continuous, natural, and meaningful. Students learn values through experience, participation, and observation. Thus, curriculum acts as a powerful medium for developing responsible, empathetic, and morally sound individuals.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93838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248</TotalTime>
  <Words>892</Words>
  <Application>Microsoft Office PowerPoint</Application>
  <PresentationFormat>Widescreen</PresentationFormat>
  <Paragraphs>45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Bookman Old Style</vt:lpstr>
      <vt:lpstr>Rockwell</vt:lpstr>
      <vt:lpstr>Times New Roman</vt:lpstr>
      <vt:lpstr>Damask</vt:lpstr>
      <vt:lpstr>STRATEGIES OF VALUE ORIENTED EDUCATION IN SCHOOLS</vt:lpstr>
      <vt:lpstr>INTRODUCTION</vt:lpstr>
      <vt:lpstr>METHODS OF INCULCATING VALUES</vt:lpstr>
      <vt:lpstr>PowerPoint Presentation</vt:lpstr>
      <vt:lpstr>PowerPoint Presentation</vt:lpstr>
      <vt:lpstr>INTEGRATION OF VALUES IN CURRICULAR WORK</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3</cp:revision>
  <dcterms:created xsi:type="dcterms:W3CDTF">2025-11-05T13:39:07Z</dcterms:created>
  <dcterms:modified xsi:type="dcterms:W3CDTF">2025-11-06T17:14:27Z</dcterms:modified>
</cp:coreProperties>
</file>