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autoCompressPictures="0">
  <p:sldMasterIdLst>
    <p:sldMasterId id="2147483954" r:id="rId4"/>
  </p:sldMasterIdLst>
  <p:notesMasterIdLst>
    <p:notesMasterId r:id="rId16"/>
  </p:notesMasterIdLst>
  <p:handoutMasterIdLst>
    <p:handoutMasterId r:id="rId17"/>
  </p:handoutMasterIdLst>
  <p:sldIdLst>
    <p:sldId id="261" r:id="rId5"/>
    <p:sldId id="273" r:id="rId6"/>
    <p:sldId id="314" r:id="rId7"/>
    <p:sldId id="315" r:id="rId8"/>
    <p:sldId id="316" r:id="rId9"/>
    <p:sldId id="317" r:id="rId10"/>
    <p:sldId id="318" r:id="rId11"/>
    <p:sldId id="319" r:id="rId12"/>
    <p:sldId id="320" r:id="rId13"/>
    <p:sldId id="321" r:id="rId14"/>
    <p:sldId id="32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87175F"/>
    <a:srgbClr val="EEC621"/>
    <a:srgbClr val="E58C09"/>
    <a:srgbClr val="43467B"/>
    <a:srgbClr val="AEA422"/>
    <a:srgbClr val="F69E1D"/>
    <a:srgbClr val="E19E6B"/>
    <a:srgbClr val="75503A"/>
    <a:srgbClr val="DDB6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034" autoAdjust="0"/>
  </p:normalViewPr>
  <p:slideViewPr>
    <p:cSldViewPr>
      <p:cViewPr varScale="1">
        <p:scale>
          <a:sx n="73" d="100"/>
          <a:sy n="73" d="100"/>
        </p:scale>
        <p:origin x="618" y="54"/>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10/30/2025</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10/30/2025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3147987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Tree>
    <p:extLst>
      <p:ext uri="{BB962C8B-B14F-4D97-AF65-F5344CB8AC3E}">
        <p14:creationId xmlns:p14="http://schemas.microsoft.com/office/powerpoint/2010/main" val="744910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xmlns=""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xmlns=""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smtClean="0"/>
              <a:t>Click to edit Master title style</a:t>
            </a:r>
            <a:endParaRPr lang="en-US" noProof="0"/>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smtClean="0"/>
              <a:t>Click to edit Master subtitle style</a:t>
            </a:r>
            <a:endParaRPr lang="en-US" noProof="0"/>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xmlns=""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xmlns=""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xmlns=""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xmlns=""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xmlns=""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smtClean="0"/>
              <a:t>Click to edit Master title style</a:t>
            </a:r>
            <a:endParaRPr lang="en-US" noProof="0"/>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smtClean="0"/>
              <a:t>Click to edit Master subtitle style</a:t>
            </a:r>
            <a:endParaRPr lang="en-US" noProof="0"/>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xmlns=""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xmlns=""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xmlns=""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xmlns=""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xmlns=""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xmlns=""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xmlns=""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smtClean="0"/>
              <a:t>Click to edit Master title style</a:t>
            </a:r>
            <a:endParaRPr lang="en-US"/>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smtClean="0"/>
              <a:t>Click to edit Master title style</a:t>
            </a:r>
            <a:endParaRPr lang="en-US"/>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xmlns=""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smtClean="0"/>
              <a:t>Click to edit Master title style</a:t>
            </a:r>
            <a:endParaRPr lang="en-US"/>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xmlns=""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xmlns=""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xmlns=""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smtClean="0"/>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xmlns=""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xmlns=""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xmlns=""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xmlns=""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xmlns=""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smtClean="0"/>
              <a:t>Click to edit Master title style</a:t>
            </a:r>
            <a:endParaRPr lang="en-US"/>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xmlns=""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xmlns=""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xmlns=""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xmlns=""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xmlns=""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xmlns=""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xmlns=""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xmlns=""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xmlns=""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xmlns=""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xmlns=""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xmlns=""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xmlns=""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xmlns=""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xmlns=""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xmlns=""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xmlns=""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xmlns=""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xmlns=""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xmlns=""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xmlns=""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xmlns=""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xmlns=""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xmlns=""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xmlns=""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xmlns=""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xmlns=""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xmlns=""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xmlns=""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xmlns=""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xmlns=""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xmlns=""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xmlns=""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xmlns=""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xmlns=""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xmlns=""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xmlns=""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xmlns=""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xmlns=""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xmlns=""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xmlns=""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xmlns=""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xmlns=""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xmlns=""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xmlns=""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xmlns=""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xmlns=""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xmlns=""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xmlns=""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xmlns=""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xmlns=""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xmlns=""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smtClean="0"/>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xmlns=""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xmlns=""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xmlns=""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xmlns=""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xmlns=""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xmlns=""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xmlns=""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xmlns=""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xmlns=""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xmlns=""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xmlns=""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xmlns=""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xmlns=""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xmlns=""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xmlns=""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xmlns=""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xmlns=""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xmlns=""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smtClean="0"/>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xmlns=""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xmlns=""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smtClean="0"/>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xmlns=""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xmlns=""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smtClean="0"/>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xmlns=""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xmlns=""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xmlns=""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xmlns=""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smtClean="0"/>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xmlns=""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xmlns=""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smtClean="0"/>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xmlns=""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xmlns=""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xmlns=""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smtClean="0"/>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xmlns=""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xmlns=""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xmlns=""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smtClean="0"/>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xmlns=""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xmlns=""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smtClean="0"/>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xmlns=""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xmlns=""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xmlns=""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smtClean="0"/>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xmlns=""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xmlns=""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xmlns=""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xmlns=""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xmlns=""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xmlns=""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xmlns=""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xmlns=""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xmlns=""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xmlns=""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xmlns=""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xmlns=""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xmlns=""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xmlns=""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xmlns=""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xmlns=""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xmlns=""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xmlns=""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xmlns=""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smtClean="0"/>
              <a:t>Click to edit Master title style</a:t>
            </a:r>
            <a:endParaRPr lang="en-US" noProof="0"/>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xmlns=""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9890287-4DB6-4C87-AEAF-17E9594F401B}"/>
              </a:ext>
              <a:ext uri="{C183D7F6-B498-43B3-948B-1728B52AA6E4}">
                <adec:decorative xmlns:adec="http://schemas.microsoft.com/office/drawing/2017/decorative" xmlns="" val="1"/>
              </a:ext>
            </a:extLst>
          </p:cNvPr>
          <p:cNvPicPr>
            <a:picLocks noGrp="1" noChangeAspect="1"/>
          </p:cNvPicPr>
          <p:nvPr>
            <p:ph type="pic" sz="quarter" idx="11"/>
          </p:nvPr>
        </p:nvPicPr>
        <p:blipFill>
          <a:blip r:embed="rId3"/>
          <a:srcRect t="7813" b="7813"/>
          <a:stretch>
            <a:fillRect/>
          </a:stretch>
        </p:blipFill>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xmlns="" val="1"/>
              </a:ext>
            </a:extLst>
          </p:cNvPr>
          <p:cNvSpPr>
            <a:spLocks noGrp="1"/>
          </p:cNvSpPr>
          <p:nvPr>
            <p:ph type="body" sz="quarter" idx="13"/>
          </p:nvPr>
        </p:nvSpPr>
        <p:spPr/>
        <p:txBody>
          <a:bodyPr/>
          <a:lstStyle/>
          <a:p>
            <a:endParaRPr lang="en-US" dirty="0"/>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xmlns="" val="1"/>
              </a:ext>
            </a:extLst>
          </p:cNvPr>
          <p:cNvSpPr>
            <a:spLocks noGrp="1"/>
          </p:cNvSpPr>
          <p:nvPr>
            <p:ph type="body" sz="quarter" idx="15"/>
          </p:nvPr>
        </p:nvSpPr>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2855640" y="1905000"/>
            <a:ext cx="6840759" cy="2275238"/>
          </a:xfrm>
        </p:spPr>
        <p:txBody>
          <a:bodyPr>
            <a:noAutofit/>
          </a:bodyPr>
          <a:lstStyle/>
          <a:p>
            <a:r>
              <a:rPr lang="en-US" sz="5400" dirty="0" smtClean="0"/>
              <a:t>Autocratic style of </a:t>
            </a:r>
            <a:r>
              <a:rPr lang="en-US" sz="5400" dirty="0"/>
              <a:t>teaching </a:t>
            </a:r>
            <a:r>
              <a:rPr lang="en-US" sz="5400" dirty="0" smtClean="0"/>
              <a:t>- Team teaching</a:t>
            </a:r>
            <a:r>
              <a:rPr lang="en-US" sz="5400" dirty="0"/>
              <a:t/>
            </a:r>
            <a:br>
              <a:rPr lang="en-US" sz="5400" dirty="0"/>
            </a:br>
            <a:endParaRPr lang="en-US" sz="5400" dirty="0"/>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p:txBody>
          <a:bodyPr/>
          <a:lstStyle/>
          <a:p>
            <a:r>
              <a:rPr lang="en-US" dirty="0" smtClean="0"/>
              <a:t>By </a:t>
            </a:r>
            <a:r>
              <a:rPr lang="en-US" dirty="0" err="1" smtClean="0"/>
              <a:t>Anuradha</a:t>
            </a:r>
            <a:r>
              <a:rPr lang="en-US" dirty="0" smtClean="0"/>
              <a:t> Roy</a:t>
            </a:r>
          </a:p>
          <a:p>
            <a:r>
              <a:rPr lang="en-US" dirty="0" smtClean="0"/>
              <a:t>Assistant </a:t>
            </a:r>
            <a:r>
              <a:rPr lang="en-US" dirty="0" err="1" smtClean="0"/>
              <a:t>Professor,Nazir</a:t>
            </a:r>
            <a:r>
              <a:rPr lang="en-US" dirty="0" smtClean="0"/>
              <a:t> Ajmal Memorial College of Education</a:t>
            </a:r>
            <a:endParaRPr lang="en-US" dirty="0"/>
          </a:p>
          <a:p>
            <a:endParaRPr lang="en-US" dirty="0"/>
          </a:p>
        </p:txBody>
      </p:sp>
    </p:spTree>
    <p:extLst>
      <p:ext uri="{BB962C8B-B14F-4D97-AF65-F5344CB8AC3E}">
        <p14:creationId xmlns:p14="http://schemas.microsoft.com/office/powerpoint/2010/main" val="3135228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3"/>
          </p:nvPr>
        </p:nvSpPr>
        <p:spPr>
          <a:xfrm>
            <a:off x="628788" y="1556792"/>
            <a:ext cx="10208545" cy="4770856"/>
          </a:xfrm>
        </p:spPr>
        <p:txBody>
          <a:bodyPr/>
          <a:lstStyle/>
          <a:p>
            <a:pPr marL="0" indent="0">
              <a:buNone/>
            </a:pPr>
            <a:endParaRPr lang="en-US" dirty="0" smtClean="0"/>
          </a:p>
          <a:p>
            <a:pPr algn="just"/>
            <a:r>
              <a:rPr lang="en-US" sz="2400" dirty="0" smtClean="0"/>
              <a:t>8</a:t>
            </a:r>
            <a:r>
              <a:rPr lang="en-US" sz="2400" dirty="0"/>
              <a:t>. Lessons can be 'tailored' to fit the needs of the students</a:t>
            </a:r>
            <a:r>
              <a:rPr lang="en-US" sz="2400" dirty="0" smtClean="0"/>
              <a:t>.</a:t>
            </a:r>
          </a:p>
          <a:p>
            <a:pPr algn="just"/>
            <a:r>
              <a:rPr lang="en-US" sz="2400" dirty="0" smtClean="0"/>
              <a:t>9</a:t>
            </a:r>
            <a:r>
              <a:rPr lang="en-US" sz="2400" dirty="0"/>
              <a:t>. Team teaching helps in the maintenance of discipline as it makes the best use of the energy and time of students</a:t>
            </a:r>
            <a:r>
              <a:rPr lang="en-US" sz="2400" dirty="0" smtClean="0"/>
              <a:t>.</a:t>
            </a:r>
          </a:p>
          <a:p>
            <a:pPr algn="just"/>
            <a:r>
              <a:rPr lang="en-US" sz="2400" dirty="0" smtClean="0"/>
              <a:t>10</a:t>
            </a:r>
            <a:r>
              <a:rPr lang="en-US" sz="2400" dirty="0"/>
              <a:t>. Team teaching helps teachers to evaluate the work of one another and provides opportunities for improving their own teaching</a:t>
            </a:r>
            <a:r>
              <a:rPr lang="en-US" sz="2400" dirty="0" smtClean="0"/>
              <a:t>.</a:t>
            </a:r>
          </a:p>
          <a:p>
            <a:pPr algn="just"/>
            <a:r>
              <a:rPr lang="en-US" sz="2400" dirty="0" smtClean="0"/>
              <a:t>11</a:t>
            </a:r>
            <a:r>
              <a:rPr lang="en-US" sz="2400" dirty="0"/>
              <a:t>. Ultimately team teaching helps in the improvement of instruction</a:t>
            </a:r>
            <a:r>
              <a:rPr lang="en-US" sz="2400" dirty="0" smtClean="0"/>
              <a:t>.</a:t>
            </a:r>
          </a:p>
          <a:p>
            <a:pPr algn="just"/>
            <a:r>
              <a:rPr lang="en-US" sz="2400" dirty="0" smtClean="0"/>
              <a:t>12</a:t>
            </a:r>
            <a:r>
              <a:rPr lang="en-US" sz="2400" dirty="0"/>
              <a:t>. The plan provides a flexible class size</a:t>
            </a:r>
            <a:r>
              <a:rPr lang="en-US" sz="2400" dirty="0" smtClean="0"/>
              <a:t>.</a:t>
            </a:r>
          </a:p>
          <a:p>
            <a:pPr algn="just"/>
            <a:r>
              <a:rPr lang="en-US" sz="2400" dirty="0"/>
              <a:t>13. Teachers work in the totality of the situation</a:t>
            </a:r>
            <a:r>
              <a:rPr lang="en-US" sz="2400" dirty="0" smtClean="0"/>
              <a:t>.</a:t>
            </a:r>
          </a:p>
          <a:p>
            <a:pPr algn="just"/>
            <a:r>
              <a:rPr lang="en-US" sz="2400" dirty="0" smtClean="0"/>
              <a:t>14</a:t>
            </a:r>
            <a:r>
              <a:rPr lang="en-US" sz="2400" dirty="0"/>
              <a:t>. Team teaching provides guidance for young and inexperienced </a:t>
            </a:r>
            <a:r>
              <a:rPr lang="en-US" sz="2400" dirty="0" smtClean="0"/>
              <a:t>teachers.</a:t>
            </a:r>
            <a:endParaRPr lang="en-IN" sz="2400" dirty="0"/>
          </a:p>
          <a:p>
            <a:endParaRPr lang="en-IN"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a:off x="12936760" y="1676400"/>
            <a:ext cx="792088" cy="424732"/>
          </a:xfrm>
        </p:spPr>
        <p:txBody>
          <a:bodyPr/>
          <a:lstStyle/>
          <a:p>
            <a:endParaRPr lang="en-IN"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10</a:t>
            </a:fld>
            <a:endParaRPr lang="en-US" noProof="0" dirty="0"/>
          </a:p>
        </p:txBody>
      </p:sp>
    </p:spTree>
    <p:extLst>
      <p:ext uri="{BB962C8B-B14F-4D97-AF65-F5344CB8AC3E}">
        <p14:creationId xmlns:p14="http://schemas.microsoft.com/office/powerpoint/2010/main" val="15567064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Limitation of team teaching</a:t>
            </a:r>
            <a:br>
              <a:rPr lang="en-US" dirty="0"/>
            </a:br>
            <a:endParaRPr lang="en-IN" dirty="0"/>
          </a:p>
        </p:txBody>
      </p:sp>
      <p:sp>
        <p:nvSpPr>
          <p:cNvPr id="3" name="Content Placeholder 2"/>
          <p:cNvSpPr>
            <a:spLocks noGrp="1"/>
          </p:cNvSpPr>
          <p:nvPr>
            <p:ph sz="quarter" idx="13"/>
          </p:nvPr>
        </p:nvSpPr>
        <p:spPr>
          <a:xfrm>
            <a:off x="767408" y="2101132"/>
            <a:ext cx="10069925" cy="4226516"/>
          </a:xfrm>
        </p:spPr>
        <p:txBody>
          <a:bodyPr>
            <a:normAutofit/>
          </a:bodyPr>
          <a:lstStyle/>
          <a:p>
            <a:r>
              <a:rPr lang="en-US" sz="2800" dirty="0" smtClean="0"/>
              <a:t>1</a:t>
            </a:r>
            <a:r>
              <a:rPr lang="en-US" sz="2800" dirty="0"/>
              <a:t>. Traditional conservative attitude of the teachers</a:t>
            </a:r>
            <a:r>
              <a:rPr lang="en-US" sz="2800" dirty="0" smtClean="0"/>
              <a:t>.</a:t>
            </a:r>
          </a:p>
          <a:p>
            <a:r>
              <a:rPr lang="en-US" sz="2800" dirty="0" smtClean="0"/>
              <a:t>2</a:t>
            </a:r>
            <a:r>
              <a:rPr lang="en-US" sz="2800" dirty="0"/>
              <a:t>. Lack of instructional facilities</a:t>
            </a:r>
            <a:r>
              <a:rPr lang="en-US" sz="2800" dirty="0" smtClean="0"/>
              <a:t>.</a:t>
            </a:r>
          </a:p>
          <a:p>
            <a:r>
              <a:rPr lang="en-US" sz="2800" dirty="0" smtClean="0"/>
              <a:t>3</a:t>
            </a:r>
            <a:r>
              <a:rPr lang="en-US" sz="2800" dirty="0"/>
              <a:t>. Lack of accommodation</a:t>
            </a:r>
            <a:r>
              <a:rPr lang="en-US" sz="2800" dirty="0" smtClean="0"/>
              <a:t>.</a:t>
            </a:r>
          </a:p>
          <a:p>
            <a:r>
              <a:rPr lang="en-US" sz="2800" dirty="0" smtClean="0"/>
              <a:t>4</a:t>
            </a:r>
            <a:r>
              <a:rPr lang="en-US" sz="2800" dirty="0"/>
              <a:t>. High costs</a:t>
            </a:r>
            <a:r>
              <a:rPr lang="en-US" sz="2800" dirty="0" smtClean="0"/>
              <a:t>.</a:t>
            </a:r>
          </a:p>
          <a:p>
            <a:r>
              <a:rPr lang="en-US" sz="2800" dirty="0" smtClean="0"/>
              <a:t>5</a:t>
            </a:r>
            <a:r>
              <a:rPr lang="en-US" sz="2800" dirty="0"/>
              <a:t>. Lack of team spirit</a:t>
            </a:r>
            <a:r>
              <a:rPr lang="en-US" sz="2800" dirty="0" smtClean="0"/>
              <a:t>.</a:t>
            </a:r>
          </a:p>
          <a:p>
            <a:r>
              <a:rPr lang="en-US" sz="2800" dirty="0" smtClean="0"/>
              <a:t>6</a:t>
            </a:r>
            <a:r>
              <a:rPr lang="en-US" sz="2800" dirty="0"/>
              <a:t>. Reluctant administrators to delegate responsibility to teachers</a:t>
            </a:r>
            <a:endParaRPr lang="en-IN" sz="28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flipH="1">
            <a:off x="13467104" y="1676400"/>
            <a:ext cx="45719" cy="424732"/>
          </a:xfrm>
        </p:spPr>
        <p:txBody>
          <a:bodyPr/>
          <a:lstStyle/>
          <a:p>
            <a:endParaRPr lang="en-IN"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11</a:t>
            </a:fld>
            <a:endParaRPr lang="en-US" noProof="0" dirty="0"/>
          </a:p>
        </p:txBody>
      </p:sp>
    </p:spTree>
    <p:extLst>
      <p:ext uri="{BB962C8B-B14F-4D97-AF65-F5344CB8AC3E}">
        <p14:creationId xmlns:p14="http://schemas.microsoft.com/office/powerpoint/2010/main" val="319257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lstStyle/>
          <a:p>
            <a:r>
              <a:rPr lang="en-US" dirty="0" smtClean="0"/>
              <a:t>CONCEPT OF TEAM TEACHING</a:t>
            </a:r>
            <a:endParaRPr lang="en-US" dirty="0"/>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628788" y="2384286"/>
            <a:ext cx="10208545" cy="3943362"/>
          </a:xfrm>
        </p:spPr>
        <p:txBody>
          <a:bodyPr/>
          <a:lstStyle/>
          <a:p>
            <a:pPr algn="just"/>
            <a:r>
              <a:rPr lang="en-US" sz="2400" dirty="0" smtClean="0"/>
              <a:t>Team </a:t>
            </a:r>
            <a:r>
              <a:rPr lang="en-US" sz="2400" dirty="0"/>
              <a:t>teaching is an </a:t>
            </a:r>
            <a:r>
              <a:rPr lang="en-US" sz="2400" dirty="0" err="1"/>
              <a:t>organisational</a:t>
            </a:r>
            <a:r>
              <a:rPr lang="en-US" sz="2400" dirty="0"/>
              <a:t> structure to improve teaching learning process in the classroom. It is an innovation in school </a:t>
            </a:r>
            <a:r>
              <a:rPr lang="en-US" sz="2400" dirty="0" err="1"/>
              <a:t>organisation</a:t>
            </a:r>
            <a:r>
              <a:rPr lang="en-US" sz="2400" dirty="0"/>
              <a:t> in which two or more teachers teach a group of </a:t>
            </a:r>
            <a:r>
              <a:rPr lang="en-US" sz="2400" dirty="0" smtClean="0"/>
              <a:t>students.</a:t>
            </a:r>
          </a:p>
          <a:p>
            <a:pPr algn="just"/>
            <a:r>
              <a:rPr lang="en-US" sz="2400" dirty="0"/>
              <a:t>The group is benefited by the expertise of different teachers, each </a:t>
            </a:r>
            <a:r>
              <a:rPr lang="en-US" sz="2400" dirty="0" err="1"/>
              <a:t>specialised</a:t>
            </a:r>
            <a:r>
              <a:rPr lang="en-US" sz="2400" dirty="0"/>
              <a:t> in one or the other </a:t>
            </a:r>
            <a:r>
              <a:rPr lang="en-US" sz="2400" dirty="0" smtClean="0"/>
              <a:t>aspect.</a:t>
            </a:r>
          </a:p>
          <a:p>
            <a:pPr algn="just"/>
            <a:r>
              <a:rPr lang="en-US" sz="2400" dirty="0" smtClean="0"/>
              <a:t>Following </a:t>
            </a:r>
            <a:r>
              <a:rPr lang="en-US" sz="2400" dirty="0"/>
              <a:t>are some of the significant definitions of team teaching which throw light on its various aspects</a:t>
            </a:r>
            <a:r>
              <a:rPr lang="en-US" sz="2400" dirty="0" smtClean="0"/>
              <a:t>.</a:t>
            </a:r>
          </a:p>
          <a:p>
            <a:pPr algn="just"/>
            <a:r>
              <a:rPr lang="en-US" sz="2400" b="1" dirty="0" smtClean="0"/>
              <a:t>According </a:t>
            </a:r>
            <a:r>
              <a:rPr lang="en-US" sz="2400" b="1" dirty="0"/>
              <a:t>to </a:t>
            </a:r>
            <a:r>
              <a:rPr lang="en-US" sz="2400" b="1" dirty="0" err="1"/>
              <a:t>Apter</a:t>
            </a:r>
            <a:r>
              <a:rPr lang="en-US" sz="2400" b="1" dirty="0"/>
              <a:t>, Michael J. </a:t>
            </a:r>
            <a:r>
              <a:rPr lang="en-US" sz="2400" dirty="0"/>
              <a:t>"Team teaching involves bringing together a number of classes, whose teaching is then the joint responsibility of the teachers of these classes who now constitute a team."</a:t>
            </a:r>
            <a:endParaRPr lang="en-US" sz="2400" dirty="0" smtClean="0"/>
          </a:p>
          <a:p>
            <a:endParaRPr lang="en-US" dirty="0"/>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p:txBody>
          <a:bodyPr/>
          <a:lstStyle/>
          <a:p>
            <a:r>
              <a:rPr lang="en-US" dirty="0"/>
              <a:t>Definition and Meaning.</a:t>
            </a:r>
            <a:endParaRPr lang="en-US" dirty="0"/>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2</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xmlns=""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xmlns=""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074725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3"/>
          </p:nvPr>
        </p:nvSpPr>
        <p:spPr/>
        <p:txBody>
          <a:bodyPr>
            <a:normAutofit/>
          </a:bodyPr>
          <a:lstStyle/>
          <a:p>
            <a:pPr algn="just"/>
            <a:r>
              <a:rPr lang="en-US" sz="2400" dirty="0" err="1"/>
              <a:t>Warvick</a:t>
            </a:r>
            <a:r>
              <a:rPr lang="en-US" sz="2400" dirty="0"/>
              <a:t>, David states, "A team teaching is a form of </a:t>
            </a:r>
            <a:r>
              <a:rPr lang="en-US" sz="2400" dirty="0" err="1"/>
              <a:t>organisation</a:t>
            </a:r>
            <a:r>
              <a:rPr lang="en-US" sz="2400" dirty="0"/>
              <a:t>, in which individual teachers decide to pool resources, interest and expertise, in order to devise and implement scheme of work suitable to the needs of their pupils and the facilities of their school."</a:t>
            </a:r>
            <a:endParaRPr lang="en-IN" sz="24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p:txBody>
          <a:bodyPr/>
          <a:lstStyle/>
          <a:p>
            <a:endParaRPr lang="en-IN"/>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3</a:t>
            </a:fld>
            <a:endParaRPr lang="en-US" noProof="0" dirty="0"/>
          </a:p>
        </p:txBody>
      </p:sp>
    </p:spTree>
    <p:extLst>
      <p:ext uri="{BB962C8B-B14F-4D97-AF65-F5344CB8AC3E}">
        <p14:creationId xmlns:p14="http://schemas.microsoft.com/office/powerpoint/2010/main" val="3342898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team teaching</a:t>
            </a:r>
            <a:endParaRPr lang="en-IN" dirty="0"/>
          </a:p>
        </p:txBody>
      </p:sp>
      <p:sp>
        <p:nvSpPr>
          <p:cNvPr id="3" name="Content Placeholder 2"/>
          <p:cNvSpPr>
            <a:spLocks noGrp="1"/>
          </p:cNvSpPr>
          <p:nvPr>
            <p:ph sz="quarter" idx="13"/>
          </p:nvPr>
        </p:nvSpPr>
        <p:spPr/>
        <p:txBody>
          <a:bodyPr/>
          <a:lstStyle/>
          <a:p>
            <a:r>
              <a:rPr lang="en-US" dirty="0" smtClean="0"/>
              <a:t>its </a:t>
            </a:r>
            <a:r>
              <a:rPr lang="en-US" dirty="0"/>
              <a:t>following characteristics emerge</a:t>
            </a:r>
            <a:r>
              <a:rPr lang="en-US" dirty="0" smtClean="0"/>
              <a:t>:</a:t>
            </a:r>
          </a:p>
          <a:p>
            <a:r>
              <a:rPr lang="en-US" dirty="0" smtClean="0"/>
              <a:t>1</a:t>
            </a:r>
            <a:r>
              <a:rPr lang="en-US" dirty="0"/>
              <a:t>. It is an instructional arrangement</a:t>
            </a:r>
            <a:r>
              <a:rPr lang="en-US" dirty="0" smtClean="0"/>
              <a:t>.</a:t>
            </a:r>
          </a:p>
          <a:p>
            <a:r>
              <a:rPr lang="en-US" dirty="0" smtClean="0"/>
              <a:t>2</a:t>
            </a:r>
            <a:r>
              <a:rPr lang="en-US" dirty="0"/>
              <a:t>. It involves teaching to be conducted by two or more teachers</a:t>
            </a:r>
            <a:r>
              <a:rPr lang="en-US" dirty="0" smtClean="0"/>
              <a:t>.</a:t>
            </a:r>
          </a:p>
          <a:p>
            <a:r>
              <a:rPr lang="en-US" dirty="0" smtClean="0"/>
              <a:t>3</a:t>
            </a:r>
            <a:r>
              <a:rPr lang="en-US" dirty="0"/>
              <a:t>. It calls for team spirit in teaching</a:t>
            </a:r>
            <a:r>
              <a:rPr lang="en-US" dirty="0" smtClean="0"/>
              <a:t>.</a:t>
            </a:r>
          </a:p>
          <a:p>
            <a:r>
              <a:rPr lang="en-US" dirty="0" smtClean="0"/>
              <a:t>4</a:t>
            </a:r>
            <a:r>
              <a:rPr lang="en-US" dirty="0"/>
              <a:t>. Team spirit of teachers is bound to benefit the students to the maximum</a:t>
            </a:r>
            <a:r>
              <a:rPr lang="en-US" dirty="0" smtClean="0"/>
              <a:t>.</a:t>
            </a:r>
          </a:p>
          <a:p>
            <a:r>
              <a:rPr lang="en-US" dirty="0" smtClean="0"/>
              <a:t>5</a:t>
            </a:r>
            <a:r>
              <a:rPr lang="en-US" dirty="0"/>
              <a:t>. It is a sort of pooling of expertise and resources such as </a:t>
            </a:r>
            <a:r>
              <a:rPr lang="en-US" dirty="0" err="1" smtClean="0"/>
              <a:t>apearence</a:t>
            </a:r>
            <a:r>
              <a:rPr lang="en-US" dirty="0"/>
              <a:t>, interest, knowledge and skills </a:t>
            </a:r>
            <a:r>
              <a:rPr lang="en-US" dirty="0" err="1"/>
              <a:t>etc</a:t>
            </a:r>
            <a:r>
              <a:rPr lang="en-US" dirty="0"/>
              <a:t>, of teachers</a:t>
            </a:r>
            <a:r>
              <a:rPr lang="en-US" dirty="0" smtClean="0"/>
              <a:t>.</a:t>
            </a:r>
          </a:p>
          <a:p>
            <a:r>
              <a:rPr lang="en-US" dirty="0" smtClean="0"/>
              <a:t>6</a:t>
            </a:r>
            <a:r>
              <a:rPr lang="en-US" dirty="0"/>
              <a:t>. It is economical in the sense that it results in more work in less </a:t>
            </a:r>
            <a:r>
              <a:rPr lang="en-US" dirty="0" smtClean="0"/>
              <a:t>time</a:t>
            </a:r>
            <a:endParaRPr lang="en-IN"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p:txBody>
          <a:bodyPr/>
          <a:lstStyle/>
          <a:p>
            <a:endParaRPr lang="en-IN"/>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4</a:t>
            </a:fld>
            <a:endParaRPr lang="en-US" noProof="0" dirty="0"/>
          </a:p>
        </p:txBody>
      </p:sp>
    </p:spTree>
    <p:extLst>
      <p:ext uri="{BB962C8B-B14F-4D97-AF65-F5344CB8AC3E}">
        <p14:creationId xmlns:p14="http://schemas.microsoft.com/office/powerpoint/2010/main" val="2615926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 and growth of team teaching</a:t>
            </a:r>
          </a:p>
        </p:txBody>
      </p:sp>
      <p:sp>
        <p:nvSpPr>
          <p:cNvPr id="3" name="Content Placeholder 2"/>
          <p:cNvSpPr>
            <a:spLocks noGrp="1"/>
          </p:cNvSpPr>
          <p:nvPr>
            <p:ph sz="quarter" idx="13"/>
          </p:nvPr>
        </p:nvSpPr>
        <p:spPr>
          <a:xfrm>
            <a:off x="407368" y="2231886"/>
            <a:ext cx="10429965" cy="4095762"/>
          </a:xfrm>
        </p:spPr>
        <p:txBody>
          <a:bodyPr>
            <a:normAutofit/>
          </a:bodyPr>
          <a:lstStyle/>
          <a:p>
            <a:pPr algn="just"/>
            <a:r>
              <a:rPr lang="en-US" sz="2400" dirty="0" smtClean="0"/>
              <a:t>USA </a:t>
            </a:r>
            <a:r>
              <a:rPr lang="en-US" sz="2400" dirty="0"/>
              <a:t>is said to be the birth place of team teaching. In 1955, it was </a:t>
            </a:r>
            <a:r>
              <a:rPr lang="en-US" sz="2400" dirty="0" smtClean="0"/>
              <a:t>Initiated </a:t>
            </a:r>
            <a:r>
              <a:rPr lang="en-US" sz="2400" dirty="0"/>
              <a:t>at the Harvard University. </a:t>
            </a:r>
            <a:endParaRPr lang="en-US" sz="2400" dirty="0" smtClean="0"/>
          </a:p>
          <a:p>
            <a:pPr marL="0" indent="0" algn="just">
              <a:buNone/>
            </a:pPr>
            <a:r>
              <a:rPr lang="en-US" sz="2400" dirty="0" smtClean="0"/>
              <a:t>The </a:t>
            </a:r>
            <a:r>
              <a:rPr lang="en-US" sz="2400" dirty="0"/>
              <a:t>second milestone was at </a:t>
            </a:r>
            <a:r>
              <a:rPr lang="en-US" sz="2400" dirty="0" err="1" smtClean="0"/>
              <a:t>lexington</a:t>
            </a:r>
            <a:r>
              <a:rPr lang="en-US" sz="2400" dirty="0" smtClean="0"/>
              <a:t> </a:t>
            </a:r>
            <a:r>
              <a:rPr lang="en-US" sz="2400" dirty="0"/>
              <a:t>in 1957</a:t>
            </a:r>
            <a:r>
              <a:rPr lang="en-US" sz="2400" dirty="0" smtClean="0"/>
              <a:t>.</a:t>
            </a:r>
          </a:p>
          <a:p>
            <a:pPr marL="0" indent="0" algn="just">
              <a:buNone/>
            </a:pPr>
            <a:r>
              <a:rPr lang="en-US" sz="2400" dirty="0" smtClean="0"/>
              <a:t>Francis </a:t>
            </a:r>
            <a:r>
              <a:rPr lang="en-US" sz="2400" dirty="0"/>
              <a:t>Chase of the University of Chicago and J</a:t>
            </a:r>
            <a:r>
              <a:rPr lang="en-US" sz="2400" dirty="0" smtClean="0"/>
              <a:t>. </a:t>
            </a:r>
            <a:r>
              <a:rPr lang="en-US" sz="2400" dirty="0" err="1" smtClean="0"/>
              <a:t>Leyod</a:t>
            </a:r>
            <a:r>
              <a:rPr lang="en-US" sz="2400" dirty="0" smtClean="0"/>
              <a:t> </a:t>
            </a:r>
            <a:r>
              <a:rPr lang="en-US" sz="2400" dirty="0"/>
              <a:t>Trump, Director of the Commission on the experimental study </a:t>
            </a:r>
            <a:r>
              <a:rPr lang="en-US" sz="2400" dirty="0" smtClean="0"/>
              <a:t>popularized the </a:t>
            </a:r>
            <a:r>
              <a:rPr lang="en-US" sz="2400" dirty="0"/>
              <a:t>movement in the secondary schools in the USA</a:t>
            </a:r>
            <a:r>
              <a:rPr lang="en-US" sz="2400" dirty="0" smtClean="0"/>
              <a:t>.</a:t>
            </a:r>
          </a:p>
          <a:p>
            <a:pPr marL="0" indent="0" algn="just">
              <a:buNone/>
            </a:pPr>
            <a:r>
              <a:rPr lang="en-US" sz="2400" dirty="0"/>
              <a:t>But now several advanced countries in the world make use of team teaching to improve the quality of instruction</a:t>
            </a:r>
            <a:r>
              <a:rPr lang="en-US" sz="2400" dirty="0" smtClean="0"/>
              <a:t>.</a:t>
            </a:r>
          </a:p>
          <a:p>
            <a:pPr marL="0" indent="0" algn="just">
              <a:buNone/>
            </a:pPr>
            <a:r>
              <a:rPr lang="en-US" sz="2400" dirty="0" smtClean="0"/>
              <a:t>In India and in other developing countries, team teaching has not gained ground in the instructional posses on account of several reasons. </a:t>
            </a:r>
            <a:endParaRPr lang="en-IN" sz="2400" dirty="0"/>
          </a:p>
        </p:txBody>
      </p:sp>
      <p:sp>
        <p:nvSpPr>
          <p:cNvPr id="4" name="Picture Placeholder 3"/>
          <p:cNvSpPr>
            <a:spLocks noGrp="1"/>
          </p:cNvSpPr>
          <p:nvPr>
            <p:ph type="pic" sz="quarter" idx="15"/>
          </p:nvPr>
        </p:nvSpPr>
        <p:spPr/>
      </p:sp>
      <p:sp>
        <p:nvSpPr>
          <p:cNvPr id="6" name="Slide Number Placeholder 5"/>
          <p:cNvSpPr>
            <a:spLocks noGrp="1"/>
          </p:cNvSpPr>
          <p:nvPr>
            <p:ph type="sldNum" sz="quarter" idx="4"/>
          </p:nvPr>
        </p:nvSpPr>
        <p:spPr/>
        <p:txBody>
          <a:bodyPr/>
          <a:lstStyle/>
          <a:p>
            <a:fld id="{4FAB73BC-B049-4115-A692-8D63A059BFB8}" type="slidenum">
              <a:rPr lang="en-US" noProof="0" smtClean="0"/>
              <a:pPr/>
              <a:t>5</a:t>
            </a:fld>
            <a:endParaRPr lang="en-US" noProof="0" dirty="0"/>
          </a:p>
        </p:txBody>
      </p:sp>
    </p:spTree>
    <p:extLst>
      <p:ext uri="{BB962C8B-B14F-4D97-AF65-F5344CB8AC3E}">
        <p14:creationId xmlns:p14="http://schemas.microsoft.com/office/powerpoint/2010/main" val="4041242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TEAM TEACHING</a:t>
            </a:r>
            <a:endParaRPr lang="en-IN" dirty="0"/>
          </a:p>
        </p:txBody>
      </p:sp>
      <p:sp>
        <p:nvSpPr>
          <p:cNvPr id="3" name="Content Placeholder 2"/>
          <p:cNvSpPr>
            <a:spLocks noGrp="1"/>
          </p:cNvSpPr>
          <p:nvPr>
            <p:ph sz="quarter" idx="13"/>
          </p:nvPr>
        </p:nvSpPr>
        <p:spPr>
          <a:xfrm>
            <a:off x="548640" y="2231886"/>
            <a:ext cx="11308000" cy="4095762"/>
          </a:xfrm>
        </p:spPr>
        <p:txBody>
          <a:bodyPr>
            <a:noAutofit/>
          </a:bodyPr>
          <a:lstStyle/>
          <a:p>
            <a:pPr algn="just"/>
            <a:r>
              <a:rPr lang="en-US" sz="2400" dirty="0" smtClean="0"/>
              <a:t>Team </a:t>
            </a:r>
            <a:r>
              <a:rPr lang="en-US" sz="2400" dirty="0"/>
              <a:t>teaching aims at the </a:t>
            </a:r>
            <a:r>
              <a:rPr lang="en-US" sz="2400" dirty="0" err="1"/>
              <a:t>realisation</a:t>
            </a:r>
            <a:r>
              <a:rPr lang="en-US" sz="2400" dirty="0"/>
              <a:t> of the following objectives</a:t>
            </a:r>
            <a:r>
              <a:rPr lang="en-US" sz="2400" dirty="0" smtClean="0"/>
              <a:t>:</a:t>
            </a:r>
          </a:p>
          <a:p>
            <a:pPr algn="just"/>
            <a:r>
              <a:rPr lang="en-US" sz="2400" dirty="0" smtClean="0"/>
              <a:t>1</a:t>
            </a:r>
            <a:r>
              <a:rPr lang="en-US" sz="2400" dirty="0"/>
              <a:t>. To bring about improvement in instruction</a:t>
            </a:r>
            <a:r>
              <a:rPr lang="en-US" sz="2400" dirty="0" smtClean="0"/>
              <a:t>.</a:t>
            </a:r>
          </a:p>
          <a:p>
            <a:pPr algn="just"/>
            <a:r>
              <a:rPr lang="en-US" sz="2400" dirty="0" smtClean="0"/>
              <a:t>2</a:t>
            </a:r>
            <a:r>
              <a:rPr lang="en-US" sz="2400" dirty="0"/>
              <a:t>. To make the best use of the expertise and talents of teachers</a:t>
            </a:r>
            <a:r>
              <a:rPr lang="en-US" sz="2400" dirty="0" smtClean="0"/>
              <a:t>.</a:t>
            </a:r>
          </a:p>
          <a:p>
            <a:pPr algn="just"/>
            <a:r>
              <a:rPr lang="en-US" sz="2400" dirty="0" smtClean="0"/>
              <a:t>3</a:t>
            </a:r>
            <a:r>
              <a:rPr lang="en-US" sz="2400" dirty="0"/>
              <a:t>. To develop the feeling of cooperation and group work among teachers</a:t>
            </a:r>
            <a:r>
              <a:rPr lang="en-US" sz="2400" dirty="0" smtClean="0"/>
              <a:t>.</a:t>
            </a:r>
          </a:p>
          <a:p>
            <a:pPr algn="just"/>
            <a:r>
              <a:rPr lang="en-US" sz="2400" dirty="0" smtClean="0"/>
              <a:t>4</a:t>
            </a:r>
            <a:r>
              <a:rPr lang="en-US" sz="2400" dirty="0"/>
              <a:t>. To make the best use of the resources of the school</a:t>
            </a:r>
            <a:r>
              <a:rPr lang="en-US" sz="2400" dirty="0" smtClean="0"/>
              <a:t>.</a:t>
            </a:r>
          </a:p>
          <a:p>
            <a:pPr algn="just"/>
            <a:r>
              <a:rPr lang="en-US" sz="2400" dirty="0" smtClean="0"/>
              <a:t>5</a:t>
            </a:r>
            <a:r>
              <a:rPr lang="en-US" sz="2400" dirty="0"/>
              <a:t>. To develop the feeling and sense of shared responsibility among teachers</a:t>
            </a:r>
            <a:r>
              <a:rPr lang="en-US" sz="2400" dirty="0" smtClean="0"/>
              <a:t>.</a:t>
            </a:r>
          </a:p>
          <a:p>
            <a:pPr algn="just"/>
            <a:r>
              <a:rPr lang="en-US" sz="2400" dirty="0" smtClean="0"/>
              <a:t>6</a:t>
            </a:r>
            <a:r>
              <a:rPr lang="en-US" sz="2400" dirty="0"/>
              <a:t>. To expand the scope of teaching good things to students in the most effective manner</a:t>
            </a:r>
            <a:r>
              <a:rPr lang="en-US" sz="2400" dirty="0" smtClean="0"/>
              <a:t>.</a:t>
            </a:r>
          </a:p>
          <a:p>
            <a:pPr algn="just"/>
            <a:r>
              <a:rPr lang="en-US" sz="2400" dirty="0" smtClean="0"/>
              <a:t>7</a:t>
            </a:r>
            <a:r>
              <a:rPr lang="en-US" sz="2400" dirty="0"/>
              <a:t>. To increase flexibility in grouping and scheduling as the team teaching groups students according to their interests and aptitudes in the subject.</a:t>
            </a:r>
            <a:endParaRPr lang="en-IN" sz="24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a:off x="13296800" y="1676400"/>
            <a:ext cx="792088" cy="424732"/>
          </a:xfrm>
        </p:spPr>
        <p:txBody>
          <a:bodyPr/>
          <a:lstStyle/>
          <a:p>
            <a:endParaRPr lang="en-IN"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6</a:t>
            </a:fld>
            <a:endParaRPr lang="en-US" noProof="0" dirty="0"/>
          </a:p>
        </p:txBody>
      </p:sp>
    </p:spTree>
    <p:extLst>
      <p:ext uri="{BB962C8B-B14F-4D97-AF65-F5344CB8AC3E}">
        <p14:creationId xmlns:p14="http://schemas.microsoft.com/office/powerpoint/2010/main" val="727228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team teaching</a:t>
            </a:r>
            <a:endParaRPr lang="en-IN" dirty="0"/>
          </a:p>
        </p:txBody>
      </p:sp>
      <p:sp>
        <p:nvSpPr>
          <p:cNvPr id="3" name="Content Placeholder 2"/>
          <p:cNvSpPr>
            <a:spLocks noGrp="1"/>
          </p:cNvSpPr>
          <p:nvPr>
            <p:ph sz="quarter" idx="13"/>
          </p:nvPr>
        </p:nvSpPr>
        <p:spPr>
          <a:xfrm>
            <a:off x="548640" y="2231886"/>
            <a:ext cx="10288693" cy="4095762"/>
          </a:xfrm>
        </p:spPr>
        <p:txBody>
          <a:bodyPr>
            <a:normAutofit/>
          </a:bodyPr>
          <a:lstStyle/>
          <a:p>
            <a:pPr algn="just"/>
            <a:r>
              <a:rPr lang="en-US" sz="2400" dirty="0" smtClean="0"/>
              <a:t>Johnson </a:t>
            </a:r>
            <a:r>
              <a:rPr lang="en-US" sz="2400" dirty="0"/>
              <a:t>and Hunt (1968) suggest the following three types of team teaching</a:t>
            </a:r>
            <a:r>
              <a:rPr lang="en-US" sz="2400" dirty="0" smtClean="0"/>
              <a:t>:</a:t>
            </a:r>
          </a:p>
          <a:p>
            <a:pPr algn="just"/>
            <a:r>
              <a:rPr lang="en-US" sz="2400" dirty="0" smtClean="0"/>
              <a:t>1</a:t>
            </a:r>
            <a:r>
              <a:rPr lang="en-US" sz="2400" dirty="0"/>
              <a:t>. </a:t>
            </a:r>
            <a:r>
              <a:rPr lang="en-US" sz="2400" b="1" dirty="0"/>
              <a:t>Team teaching within a single </a:t>
            </a:r>
            <a:r>
              <a:rPr lang="en-US" sz="2400" b="1" dirty="0" smtClean="0"/>
              <a:t>discipline:</a:t>
            </a:r>
            <a:r>
              <a:rPr lang="en-US" sz="2400" dirty="0" smtClean="0"/>
              <a:t> </a:t>
            </a:r>
            <a:r>
              <a:rPr lang="en-US" sz="2400" dirty="0"/>
              <a:t>Here a team of teachers carries on cooperative teaching in the same subject. For instance, two or three teachers of Hindi may teach the subject together in the same class</a:t>
            </a:r>
            <a:r>
              <a:rPr lang="en-US" sz="2400" dirty="0" smtClean="0"/>
              <a:t>.</a:t>
            </a:r>
          </a:p>
          <a:p>
            <a:pPr algn="just"/>
            <a:r>
              <a:rPr lang="en-US" sz="2400" dirty="0" smtClean="0"/>
              <a:t>2</a:t>
            </a:r>
            <a:r>
              <a:rPr lang="en-US" sz="2400" b="1" dirty="0"/>
              <a:t>. Different team experts related to the </a:t>
            </a:r>
            <a:r>
              <a:rPr lang="en-US" sz="2400" b="1" dirty="0" smtClean="0"/>
              <a:t>course: </a:t>
            </a:r>
            <a:r>
              <a:rPr lang="en-US" sz="2400" dirty="0"/>
              <a:t>Here different teachers who are experts in their own fields are asked to teach together some course which is related to all of them</a:t>
            </a:r>
            <a:r>
              <a:rPr lang="en-US" sz="2400" dirty="0" smtClean="0"/>
              <a:t>.</a:t>
            </a:r>
          </a:p>
          <a:p>
            <a:pPr algn="just"/>
            <a:r>
              <a:rPr lang="en-US" sz="2400" dirty="0" smtClean="0"/>
              <a:t>3</a:t>
            </a:r>
            <a:r>
              <a:rPr lang="en-US" sz="2400" dirty="0"/>
              <a:t>. </a:t>
            </a:r>
            <a:r>
              <a:rPr lang="en-US" sz="2400" b="1" dirty="0"/>
              <a:t>Combined team teaching with related </a:t>
            </a:r>
            <a:r>
              <a:rPr lang="en-US" sz="2400" b="1" dirty="0" smtClean="0"/>
              <a:t>innovations: </a:t>
            </a:r>
            <a:r>
              <a:rPr lang="en-US" sz="2400" dirty="0" smtClean="0"/>
              <a:t>Here </a:t>
            </a:r>
            <a:r>
              <a:rPr lang="en-US" sz="2400" dirty="0"/>
              <a:t>a few teachers who are interested in some innovations are asked to discuss their innovations of classroom teaching to one group of learners.</a:t>
            </a:r>
            <a:endParaRPr lang="en-IN" sz="24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a:off x="13728848" y="1676400"/>
            <a:ext cx="360040" cy="424732"/>
          </a:xfrm>
        </p:spPr>
        <p:txBody>
          <a:bodyPr/>
          <a:lstStyle/>
          <a:p>
            <a:endParaRPr lang="en-IN"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7</a:t>
            </a:fld>
            <a:endParaRPr lang="en-US" noProof="0" dirty="0"/>
          </a:p>
        </p:txBody>
      </p:sp>
    </p:spTree>
    <p:extLst>
      <p:ext uri="{BB962C8B-B14F-4D97-AF65-F5344CB8AC3E}">
        <p14:creationId xmlns:p14="http://schemas.microsoft.com/office/powerpoint/2010/main" val="2553100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Guiding principles of team teaching</a:t>
            </a:r>
            <a:endParaRPr lang="en-IN" dirty="0"/>
          </a:p>
        </p:txBody>
      </p:sp>
      <p:sp>
        <p:nvSpPr>
          <p:cNvPr id="3" name="Content Placeholder 2"/>
          <p:cNvSpPr>
            <a:spLocks noGrp="1"/>
          </p:cNvSpPr>
          <p:nvPr>
            <p:ph sz="quarter" idx="13"/>
          </p:nvPr>
        </p:nvSpPr>
        <p:spPr>
          <a:xfrm>
            <a:off x="548640" y="2231886"/>
            <a:ext cx="10805160" cy="4095762"/>
          </a:xfrm>
        </p:spPr>
        <p:txBody>
          <a:bodyPr>
            <a:noAutofit/>
          </a:bodyPr>
          <a:lstStyle/>
          <a:p>
            <a:pPr algn="just"/>
            <a:r>
              <a:rPr lang="en-US" sz="2400" dirty="0" smtClean="0"/>
              <a:t>1</a:t>
            </a:r>
            <a:r>
              <a:rPr lang="en-US" sz="2400" dirty="0"/>
              <a:t>. Allocation of duties to teachers on the basis of their interests, qualifications and personality </a:t>
            </a:r>
            <a:r>
              <a:rPr lang="en-US" sz="2400" dirty="0" smtClean="0"/>
              <a:t>characteristics.</a:t>
            </a:r>
          </a:p>
          <a:p>
            <a:pPr algn="just"/>
            <a:r>
              <a:rPr lang="en-US" sz="2400" dirty="0" smtClean="0"/>
              <a:t>2. Having </a:t>
            </a:r>
            <a:r>
              <a:rPr lang="en-US" sz="2400" dirty="0"/>
              <a:t>varying size of the group according to the purpose of the team teaching</a:t>
            </a:r>
            <a:r>
              <a:rPr lang="en-US" sz="2400" dirty="0" smtClean="0"/>
              <a:t>.</a:t>
            </a:r>
          </a:p>
          <a:p>
            <a:pPr algn="just"/>
            <a:r>
              <a:rPr lang="en-US" sz="2400" dirty="0" smtClean="0"/>
              <a:t>3</a:t>
            </a:r>
            <a:r>
              <a:rPr lang="en-US" sz="2400" dirty="0"/>
              <a:t>. Allotment of time according to the importance of the subject</a:t>
            </a:r>
            <a:r>
              <a:rPr lang="en-US" sz="2400" dirty="0" smtClean="0"/>
              <a:t>.</a:t>
            </a:r>
          </a:p>
          <a:p>
            <a:pPr algn="just"/>
            <a:r>
              <a:rPr lang="en-US" sz="2400" dirty="0" smtClean="0"/>
              <a:t>4</a:t>
            </a:r>
            <a:r>
              <a:rPr lang="en-US" sz="2400" dirty="0"/>
              <a:t>. Providing appropriate learning environment by making arrangement of laboratory, library, workshops etc</a:t>
            </a:r>
            <a:r>
              <a:rPr lang="en-US" sz="2400" dirty="0" smtClean="0"/>
              <a:t>.</a:t>
            </a:r>
          </a:p>
          <a:p>
            <a:pPr algn="just"/>
            <a:r>
              <a:rPr lang="en-US" sz="2400" dirty="0" smtClean="0"/>
              <a:t>5</a:t>
            </a:r>
            <a:r>
              <a:rPr lang="en-US" sz="2400" dirty="0"/>
              <a:t>. Providing appropriate learning </a:t>
            </a:r>
            <a:r>
              <a:rPr lang="en-US" sz="2400" dirty="0" err="1"/>
              <a:t>behaviour</a:t>
            </a:r>
            <a:r>
              <a:rPr lang="en-US" sz="2400" dirty="0"/>
              <a:t> to each learner within the group</a:t>
            </a:r>
            <a:r>
              <a:rPr lang="en-US" sz="2400" dirty="0" smtClean="0"/>
              <a:t>.</a:t>
            </a:r>
          </a:p>
          <a:p>
            <a:pPr algn="just"/>
            <a:r>
              <a:rPr lang="en-US" sz="2400" dirty="0" smtClean="0"/>
              <a:t>6</a:t>
            </a:r>
            <a:r>
              <a:rPr lang="en-US" sz="2400" dirty="0"/>
              <a:t>. Exercising constructive supervision on the activities of the </a:t>
            </a:r>
            <a:r>
              <a:rPr lang="en-US" sz="2400" dirty="0" smtClean="0"/>
              <a:t>group</a:t>
            </a:r>
          </a:p>
          <a:p>
            <a:pPr algn="just"/>
            <a:r>
              <a:rPr lang="en-US" sz="2400" dirty="0" smtClean="0"/>
              <a:t>7</a:t>
            </a:r>
            <a:r>
              <a:rPr lang="en-US" sz="2400" dirty="0"/>
              <a:t>. Keeping the level of team teaching appropriate to the level of the </a:t>
            </a:r>
            <a:r>
              <a:rPr lang="en-US" sz="2400" dirty="0" smtClean="0"/>
              <a:t>learners</a:t>
            </a:r>
            <a:r>
              <a:rPr lang="en-US" sz="2400" dirty="0"/>
              <a:t>.</a:t>
            </a:r>
            <a:endParaRPr lang="en-IN" sz="24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a:off x="-1" y="1676400"/>
            <a:ext cx="10837333" cy="424732"/>
          </a:xfrm>
        </p:spPr>
        <p:txBody>
          <a:bodyPr/>
          <a:lstStyle/>
          <a:p>
            <a:r>
              <a:rPr lang="en-US" dirty="0"/>
              <a:t>Following are the important principles</a:t>
            </a:r>
            <a:r>
              <a:rPr lang="en-US" dirty="0" smtClean="0"/>
              <a:t>:</a:t>
            </a:r>
            <a:endParaRPr lang="en-US"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8</a:t>
            </a:fld>
            <a:endParaRPr lang="en-US" noProof="0" dirty="0"/>
          </a:p>
        </p:txBody>
      </p:sp>
    </p:spTree>
    <p:extLst>
      <p:ext uri="{BB962C8B-B14F-4D97-AF65-F5344CB8AC3E}">
        <p14:creationId xmlns:p14="http://schemas.microsoft.com/office/powerpoint/2010/main" val="3568608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6" y="548680"/>
            <a:ext cx="10874424" cy="864096"/>
          </a:xfrm>
        </p:spPr>
        <p:txBody>
          <a:bodyPr/>
          <a:lstStyle/>
          <a:p>
            <a:r>
              <a:rPr lang="en-US" dirty="0"/>
              <a:t>Advantages of team </a:t>
            </a:r>
            <a:r>
              <a:rPr lang="en-US" dirty="0" smtClean="0"/>
              <a:t>teaching</a:t>
            </a:r>
            <a:endParaRPr lang="en-IN" dirty="0"/>
          </a:p>
        </p:txBody>
      </p:sp>
      <p:sp>
        <p:nvSpPr>
          <p:cNvPr id="3" name="Content Placeholder 2"/>
          <p:cNvSpPr>
            <a:spLocks noGrp="1"/>
          </p:cNvSpPr>
          <p:nvPr>
            <p:ph sz="quarter" idx="13"/>
          </p:nvPr>
        </p:nvSpPr>
        <p:spPr>
          <a:xfrm>
            <a:off x="628788" y="1412776"/>
            <a:ext cx="10208545" cy="4914872"/>
          </a:xfrm>
        </p:spPr>
        <p:txBody>
          <a:bodyPr>
            <a:noAutofit/>
          </a:bodyPr>
          <a:lstStyle/>
          <a:p>
            <a:pPr algn="just"/>
            <a:r>
              <a:rPr lang="en-US" sz="2400" dirty="0" smtClean="0"/>
              <a:t>1. </a:t>
            </a:r>
            <a:r>
              <a:rPr lang="en-US" sz="2400" dirty="0"/>
              <a:t>Team teaching stimulates thought and discussion among teachers who are jointly responsible for a group of students</a:t>
            </a:r>
            <a:r>
              <a:rPr lang="en-US" sz="2400" dirty="0" smtClean="0"/>
              <a:t>.</a:t>
            </a:r>
          </a:p>
          <a:p>
            <a:pPr algn="just"/>
            <a:r>
              <a:rPr lang="en-US" sz="2400" dirty="0" smtClean="0"/>
              <a:t>2</a:t>
            </a:r>
            <a:r>
              <a:rPr lang="en-US" sz="2400" dirty="0"/>
              <a:t>. A strong sense of involvement and responsibility develops among the students</a:t>
            </a:r>
            <a:r>
              <a:rPr lang="en-US" sz="2400" dirty="0" smtClean="0"/>
              <a:t>.</a:t>
            </a:r>
          </a:p>
          <a:p>
            <a:pPr algn="just"/>
            <a:r>
              <a:rPr lang="en-US" sz="2400" dirty="0" smtClean="0"/>
              <a:t>3</a:t>
            </a:r>
            <a:r>
              <a:rPr lang="en-US" sz="2400" dirty="0"/>
              <a:t>. Team teaching gives adequate opportunities to the students for free expression</a:t>
            </a:r>
            <a:r>
              <a:rPr lang="en-US" sz="2400" dirty="0" smtClean="0"/>
              <a:t>.</a:t>
            </a:r>
          </a:p>
          <a:p>
            <a:pPr algn="just"/>
            <a:r>
              <a:rPr lang="en-US" sz="2400" dirty="0" smtClean="0"/>
              <a:t>4</a:t>
            </a:r>
            <a:r>
              <a:rPr lang="en-US" sz="2400" dirty="0"/>
              <a:t>. Team teaching affords opportunities to the students to develop human relations essential for social adjustment</a:t>
            </a:r>
            <a:r>
              <a:rPr lang="en-US" sz="2400" dirty="0" smtClean="0"/>
              <a:t>.</a:t>
            </a:r>
          </a:p>
          <a:p>
            <a:pPr algn="just"/>
            <a:r>
              <a:rPr lang="en-US" sz="2400" dirty="0" smtClean="0"/>
              <a:t>5</a:t>
            </a:r>
            <a:r>
              <a:rPr lang="en-US" sz="2400" dirty="0"/>
              <a:t>. Teachers are motivated to work hard for the development of their professional proficiency</a:t>
            </a:r>
            <a:r>
              <a:rPr lang="en-US" sz="2400" dirty="0" smtClean="0"/>
              <a:t>.</a:t>
            </a:r>
          </a:p>
          <a:p>
            <a:pPr algn="just"/>
            <a:r>
              <a:rPr lang="en-US" sz="2400" dirty="0" smtClean="0"/>
              <a:t>6</a:t>
            </a:r>
            <a:r>
              <a:rPr lang="en-US" sz="2400" dirty="0"/>
              <a:t>. Students get the opportunity to be benefited by the special knowledge of teachers constituting the team</a:t>
            </a:r>
            <a:r>
              <a:rPr lang="en-US" sz="2400" dirty="0" smtClean="0"/>
              <a:t>.</a:t>
            </a:r>
          </a:p>
          <a:p>
            <a:pPr algn="just"/>
            <a:r>
              <a:rPr lang="en-US" sz="2400" dirty="0" smtClean="0"/>
              <a:t>7</a:t>
            </a:r>
            <a:r>
              <a:rPr lang="en-US" sz="2400" dirty="0"/>
              <a:t>. Team teaching makes proper use of the staff, equipment and the </a:t>
            </a:r>
            <a:r>
              <a:rPr lang="en-US" sz="2400" dirty="0" smtClean="0"/>
              <a:t>school building.</a:t>
            </a:r>
            <a:endParaRPr lang="en-IN" sz="2400" dirty="0"/>
          </a:p>
        </p:txBody>
      </p:sp>
      <p:sp>
        <p:nvSpPr>
          <p:cNvPr id="4" name="Picture Placeholder 3"/>
          <p:cNvSpPr>
            <a:spLocks noGrp="1"/>
          </p:cNvSpPr>
          <p:nvPr>
            <p:ph type="pic" sz="quarter" idx="15"/>
          </p:nvPr>
        </p:nvSpPr>
        <p:spPr/>
      </p:sp>
      <p:sp>
        <p:nvSpPr>
          <p:cNvPr id="5" name="Text Placeholder 4"/>
          <p:cNvSpPr>
            <a:spLocks noGrp="1"/>
          </p:cNvSpPr>
          <p:nvPr>
            <p:ph type="body" sz="quarter" idx="16"/>
          </p:nvPr>
        </p:nvSpPr>
        <p:spPr>
          <a:xfrm flipH="1">
            <a:off x="13440816" y="1676400"/>
            <a:ext cx="288032" cy="424732"/>
          </a:xfrm>
        </p:spPr>
        <p:txBody>
          <a:bodyPr/>
          <a:lstStyle/>
          <a:p>
            <a:endParaRPr lang="en-IN" dirty="0"/>
          </a:p>
        </p:txBody>
      </p:sp>
      <p:sp>
        <p:nvSpPr>
          <p:cNvPr id="6" name="Slide Number Placeholder 5"/>
          <p:cNvSpPr>
            <a:spLocks noGrp="1"/>
          </p:cNvSpPr>
          <p:nvPr>
            <p:ph type="sldNum" sz="quarter" idx="4"/>
          </p:nvPr>
        </p:nvSpPr>
        <p:spPr/>
        <p:txBody>
          <a:bodyPr/>
          <a:lstStyle/>
          <a:p>
            <a:fld id="{4FAB73BC-B049-4115-A692-8D63A059BFB8}" type="slidenum">
              <a:rPr lang="en-US" noProof="0" smtClean="0"/>
              <a:pPr/>
              <a:t>9</a:t>
            </a:fld>
            <a:endParaRPr lang="en-US" noProof="0" dirty="0"/>
          </a:p>
        </p:txBody>
      </p:sp>
    </p:spTree>
    <p:extLst>
      <p:ext uri="{BB962C8B-B14F-4D97-AF65-F5344CB8AC3E}">
        <p14:creationId xmlns:p14="http://schemas.microsoft.com/office/powerpoint/2010/main" val="14026415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8106BD98-E608-40A1-98A8-93D5976215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Modern classic block presentation</Template>
  <TotalTime>0</TotalTime>
  <Words>1057</Words>
  <Application>Microsoft Office PowerPoint</Application>
  <PresentationFormat>Widescreen</PresentationFormat>
  <Paragraphs>82</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Tw Cen MT</vt:lpstr>
      <vt:lpstr>Tw Cen MT Condensed</vt:lpstr>
      <vt:lpstr>Wingdings 3</vt:lpstr>
      <vt:lpstr>ModernClassicBlock-3</vt:lpstr>
      <vt:lpstr>Autocratic style of teaching - Team teaching </vt:lpstr>
      <vt:lpstr>CONCEPT OF TEAM TEACHING</vt:lpstr>
      <vt:lpstr>PowerPoint Presentation</vt:lpstr>
      <vt:lpstr>characteristics of team teaching</vt:lpstr>
      <vt:lpstr>Origin and growth of team teaching</vt:lpstr>
      <vt:lpstr>OBJECTIVES OF TEAM TEACHING</vt:lpstr>
      <vt:lpstr>Types of team teaching</vt:lpstr>
      <vt:lpstr>Guiding principles of team teaching</vt:lpstr>
      <vt:lpstr>Advantages of team teaching</vt:lpstr>
      <vt:lpstr>PowerPoint Presentation</vt:lpstr>
      <vt:lpstr>Limitation of team teaching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2025-10-30T03:55:14Z</dcterms:created>
  <dcterms:modified xsi:type="dcterms:W3CDTF">2025-10-30T04:31:14Z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