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11/2/2025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11/2/2025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11/2/2025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2099733"/>
            <a:ext cx="8825658" cy="2158758"/>
          </a:xfrm>
        </p:spPr>
        <p:txBody>
          <a:bodyPr/>
          <a:lstStyle/>
          <a:p>
            <a:r>
              <a:rPr lang="en-US" b="1" dirty="0" smtClean="0"/>
              <a:t>PERMISSIVE STYLE OF TEACHING-GROUP DISCUSSION</a:t>
            </a:r>
            <a:endParaRPr lang="en-IN" b="1" dirty="0"/>
          </a:p>
        </p:txBody>
      </p:sp>
      <p:sp>
        <p:nvSpPr>
          <p:cNvPr id="3" name="Subtitle 2"/>
          <p:cNvSpPr>
            <a:spLocks noGrp="1"/>
          </p:cNvSpPr>
          <p:nvPr>
            <p:ph type="subTitle" idx="1"/>
          </p:nvPr>
        </p:nvSpPr>
        <p:spPr/>
        <p:txBody>
          <a:bodyPr/>
          <a:lstStyle/>
          <a:p>
            <a:r>
              <a:rPr lang="en-US" dirty="0" smtClean="0"/>
              <a:t>BY </a:t>
            </a:r>
            <a:r>
              <a:rPr lang="en-US" dirty="0" err="1" smtClean="0"/>
              <a:t>Anuradha</a:t>
            </a:r>
            <a:r>
              <a:rPr lang="en-US" dirty="0" smtClean="0"/>
              <a:t> </a:t>
            </a:r>
            <a:r>
              <a:rPr lang="en-US" dirty="0" err="1" smtClean="0"/>
              <a:t>roy</a:t>
            </a:r>
            <a:endParaRPr lang="en-US" dirty="0" smtClean="0"/>
          </a:p>
          <a:p>
            <a:r>
              <a:rPr lang="en-US" dirty="0" smtClean="0"/>
              <a:t>Assistant professor, </a:t>
            </a:r>
            <a:r>
              <a:rPr lang="en-US" dirty="0" err="1" smtClean="0"/>
              <a:t>nazir</a:t>
            </a:r>
            <a:r>
              <a:rPr lang="en-US" dirty="0" smtClean="0"/>
              <a:t> Ajmal memorial college of education</a:t>
            </a:r>
            <a:endParaRPr lang="en-IN" dirty="0"/>
          </a:p>
        </p:txBody>
      </p:sp>
    </p:spTree>
    <p:extLst>
      <p:ext uri="{BB962C8B-B14F-4D97-AF65-F5344CB8AC3E}">
        <p14:creationId xmlns:p14="http://schemas.microsoft.com/office/powerpoint/2010/main" val="1032619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IN" dirty="0"/>
          </a:p>
        </p:txBody>
      </p:sp>
      <p:sp>
        <p:nvSpPr>
          <p:cNvPr id="3" name="Content Placeholder 2"/>
          <p:cNvSpPr>
            <a:spLocks noGrp="1"/>
          </p:cNvSpPr>
          <p:nvPr>
            <p:ph idx="1"/>
          </p:nvPr>
        </p:nvSpPr>
        <p:spPr>
          <a:xfrm>
            <a:off x="1154954" y="2603500"/>
            <a:ext cx="10523240" cy="3416300"/>
          </a:xfrm>
        </p:spPr>
        <p:txBody>
          <a:bodyPr>
            <a:normAutofit/>
          </a:bodyPr>
          <a:lstStyle/>
          <a:p>
            <a:pPr algn="just"/>
            <a:r>
              <a:rPr lang="en-US" sz="2000" dirty="0"/>
              <a:t>7. It engenders toleration of views which are at variance.</a:t>
            </a:r>
          </a:p>
          <a:p>
            <a:pPr algn="just"/>
            <a:r>
              <a:rPr lang="en-US" sz="2000" dirty="0"/>
              <a:t>8. It affords opportunities to the students to learn together, make suggestions, share responsibility, comprehend the topic, evaluate the findings and to </a:t>
            </a:r>
            <a:r>
              <a:rPr lang="en-US" sz="2000" dirty="0" err="1"/>
              <a:t>summarise</a:t>
            </a:r>
            <a:r>
              <a:rPr lang="en-US" sz="2000" dirty="0"/>
              <a:t> results</a:t>
            </a:r>
            <a:r>
              <a:rPr lang="en-US" sz="2000" dirty="0" smtClean="0"/>
              <a:t>.</a:t>
            </a:r>
          </a:p>
          <a:p>
            <a:pPr algn="just"/>
            <a:r>
              <a:rPr lang="en-US" sz="2000" dirty="0" smtClean="0"/>
              <a:t>9</a:t>
            </a:r>
            <a:r>
              <a:rPr lang="en-US" sz="2000" dirty="0"/>
              <a:t>. It provides opportunities to the students to speak distinctly, stand and sit correctly, respect the ideas of others, share interests, ask pertinent questions and comprehend the problem before the group</a:t>
            </a:r>
            <a:r>
              <a:rPr lang="en-US" sz="2000" dirty="0" smtClean="0"/>
              <a:t>.</a:t>
            </a:r>
          </a:p>
          <a:p>
            <a:pPr algn="just"/>
            <a:r>
              <a:rPr lang="en-US" sz="2000" dirty="0" smtClean="0"/>
              <a:t>10</a:t>
            </a:r>
            <a:r>
              <a:rPr lang="en-US" sz="2000" dirty="0"/>
              <a:t>. It helps the teacher in discovering talented students who have potential for becoming good leaders.</a:t>
            </a:r>
            <a:endParaRPr lang="en-IN" sz="2000" dirty="0"/>
          </a:p>
          <a:p>
            <a:pPr algn="just"/>
            <a:endParaRPr lang="en-IN" sz="2000" dirty="0"/>
          </a:p>
        </p:txBody>
      </p:sp>
    </p:spTree>
    <p:extLst>
      <p:ext uri="{BB962C8B-B14F-4D97-AF65-F5344CB8AC3E}">
        <p14:creationId xmlns:p14="http://schemas.microsoft.com/office/powerpoint/2010/main" val="3569584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458" y="973668"/>
            <a:ext cx="9823268" cy="706964"/>
          </a:xfrm>
        </p:spPr>
        <p:txBody>
          <a:bodyPr/>
          <a:lstStyle/>
          <a:p>
            <a:r>
              <a:rPr lang="en-US" sz="5400" b="1" dirty="0" smtClean="0"/>
              <a:t>Demerits of Group Discussion </a:t>
            </a:r>
            <a:endParaRPr lang="en-IN" sz="5400" b="1" dirty="0"/>
          </a:p>
        </p:txBody>
      </p:sp>
      <p:sp>
        <p:nvSpPr>
          <p:cNvPr id="3" name="Content Placeholder 2"/>
          <p:cNvSpPr>
            <a:spLocks noGrp="1"/>
          </p:cNvSpPr>
          <p:nvPr>
            <p:ph idx="1"/>
          </p:nvPr>
        </p:nvSpPr>
        <p:spPr>
          <a:xfrm>
            <a:off x="1154954" y="2603500"/>
            <a:ext cx="10235857" cy="3416300"/>
          </a:xfrm>
        </p:spPr>
        <p:txBody>
          <a:bodyPr>
            <a:normAutofit/>
          </a:bodyPr>
          <a:lstStyle/>
          <a:p>
            <a:pPr algn="just"/>
            <a:r>
              <a:rPr lang="en-US" sz="2800" dirty="0"/>
              <a:t>1. It is not suitable in all topics</a:t>
            </a:r>
            <a:r>
              <a:rPr lang="en-US" sz="2800" dirty="0" smtClean="0"/>
              <a:t>.</a:t>
            </a:r>
          </a:p>
          <a:p>
            <a:pPr algn="just"/>
            <a:r>
              <a:rPr lang="en-US" sz="2800" dirty="0" smtClean="0"/>
              <a:t>2</a:t>
            </a:r>
            <a:r>
              <a:rPr lang="en-US" sz="2800" dirty="0"/>
              <a:t>. It is likely to be dominated by a few students</a:t>
            </a:r>
            <a:r>
              <a:rPr lang="en-US" sz="2800" dirty="0" smtClean="0"/>
              <a:t>.</a:t>
            </a:r>
          </a:p>
          <a:p>
            <a:pPr algn="just"/>
            <a:r>
              <a:rPr lang="en-US" sz="2800" dirty="0" smtClean="0"/>
              <a:t>3</a:t>
            </a:r>
            <a:r>
              <a:rPr lang="en-US" sz="2800" dirty="0"/>
              <a:t>. It is likely to go off the </a:t>
            </a:r>
            <a:r>
              <a:rPr lang="en-US" sz="2800" dirty="0" smtClean="0"/>
              <a:t>track</a:t>
            </a:r>
          </a:p>
          <a:p>
            <a:pPr algn="just"/>
            <a:r>
              <a:rPr lang="en-US" sz="2800" dirty="0" smtClean="0"/>
              <a:t>4</a:t>
            </a:r>
            <a:r>
              <a:rPr lang="en-US" sz="2800" dirty="0"/>
              <a:t>. It may lead to unpleasant feelings</a:t>
            </a:r>
            <a:r>
              <a:rPr lang="en-US" sz="2800" dirty="0" smtClean="0"/>
              <a:t>.</a:t>
            </a:r>
          </a:p>
          <a:p>
            <a:pPr algn="just"/>
            <a:r>
              <a:rPr lang="en-US" sz="2800" dirty="0" smtClean="0"/>
              <a:t>5</a:t>
            </a:r>
            <a:r>
              <a:rPr lang="en-US" sz="2800" dirty="0"/>
              <a:t>. It may create emotional tensions</a:t>
            </a:r>
            <a:r>
              <a:rPr lang="en-US" sz="2800" dirty="0" smtClean="0"/>
              <a:t>.</a:t>
            </a:r>
          </a:p>
          <a:p>
            <a:pPr algn="just"/>
            <a:r>
              <a:rPr lang="en-US" sz="2800" dirty="0" smtClean="0"/>
              <a:t>6</a:t>
            </a:r>
            <a:r>
              <a:rPr lang="en-US" sz="2800" dirty="0"/>
              <a:t>. It may involve unnecessary arguments.</a:t>
            </a:r>
            <a:endParaRPr lang="en-IN" sz="2800" dirty="0"/>
          </a:p>
        </p:txBody>
      </p:sp>
    </p:spTree>
    <p:extLst>
      <p:ext uri="{BB962C8B-B14F-4D97-AF65-F5344CB8AC3E}">
        <p14:creationId xmlns:p14="http://schemas.microsoft.com/office/powerpoint/2010/main" val="2936713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270" y="973668"/>
            <a:ext cx="9237098" cy="706964"/>
          </a:xfrm>
        </p:spPr>
        <p:txBody>
          <a:bodyPr/>
          <a:lstStyle/>
          <a:p>
            <a:pPr algn="just"/>
            <a:r>
              <a:rPr lang="en-US" sz="5400" b="1" dirty="0" smtClean="0"/>
              <a:t>Directing Group Discussion</a:t>
            </a:r>
            <a:endParaRPr lang="en-IN" sz="5400" b="1" dirty="0"/>
          </a:p>
        </p:txBody>
      </p:sp>
      <p:sp>
        <p:nvSpPr>
          <p:cNvPr id="3" name="Content Placeholder 2"/>
          <p:cNvSpPr>
            <a:spLocks noGrp="1"/>
          </p:cNvSpPr>
          <p:nvPr>
            <p:ph idx="1"/>
          </p:nvPr>
        </p:nvSpPr>
        <p:spPr>
          <a:xfrm>
            <a:off x="1154954" y="2603500"/>
            <a:ext cx="10601617" cy="3416300"/>
          </a:xfrm>
        </p:spPr>
        <p:txBody>
          <a:bodyPr>
            <a:noAutofit/>
          </a:bodyPr>
          <a:lstStyle/>
          <a:p>
            <a:pPr algn="just"/>
            <a:r>
              <a:rPr lang="en-US" sz="2400" dirty="0" smtClean="0"/>
              <a:t>1. </a:t>
            </a:r>
            <a:r>
              <a:rPr lang="en-US" sz="2400" dirty="0"/>
              <a:t>Discussion should be confined to important </a:t>
            </a:r>
            <a:r>
              <a:rPr lang="en-US" sz="2400" dirty="0" smtClean="0"/>
              <a:t>aspects.</a:t>
            </a:r>
          </a:p>
          <a:p>
            <a:pPr algn="just"/>
            <a:r>
              <a:rPr lang="en-US" sz="2400" dirty="0" smtClean="0"/>
              <a:t>2. </a:t>
            </a:r>
            <a:r>
              <a:rPr lang="en-US" sz="2400" dirty="0"/>
              <a:t>Students should be encouraged to participate in the </a:t>
            </a:r>
            <a:r>
              <a:rPr lang="en-US" sz="2400" dirty="0" smtClean="0"/>
              <a:t>discussion</a:t>
            </a:r>
          </a:p>
          <a:p>
            <a:pPr algn="just"/>
            <a:r>
              <a:rPr lang="en-US" sz="2400" dirty="0" smtClean="0"/>
              <a:t>3. </a:t>
            </a:r>
            <a:r>
              <a:rPr lang="en-US" sz="2400" dirty="0"/>
              <a:t>Ideas may be invited without pressure or </a:t>
            </a:r>
            <a:r>
              <a:rPr lang="en-US" sz="2400" dirty="0" smtClean="0"/>
              <a:t>embarrassment.</a:t>
            </a:r>
          </a:p>
          <a:p>
            <a:pPr algn="just"/>
            <a:r>
              <a:rPr lang="en-US" sz="2400" dirty="0" smtClean="0"/>
              <a:t>4. </a:t>
            </a:r>
            <a:r>
              <a:rPr lang="en-US" sz="2400" dirty="0"/>
              <a:t>Explanations, where needed, should be </a:t>
            </a:r>
            <a:r>
              <a:rPr lang="en-US" sz="2400" dirty="0" smtClean="0"/>
              <a:t>provided.</a:t>
            </a:r>
          </a:p>
          <a:p>
            <a:pPr algn="just"/>
            <a:r>
              <a:rPr lang="en-US" sz="2400" dirty="0" smtClean="0"/>
              <a:t>5. </a:t>
            </a:r>
            <a:r>
              <a:rPr lang="en-US" sz="2400" dirty="0"/>
              <a:t>Personality cult should be </a:t>
            </a:r>
            <a:r>
              <a:rPr lang="en-US" sz="2400" dirty="0" smtClean="0"/>
              <a:t>avoided.</a:t>
            </a:r>
          </a:p>
          <a:p>
            <a:pPr algn="just"/>
            <a:r>
              <a:rPr lang="en-US" sz="2400" dirty="0" smtClean="0"/>
              <a:t>6. </a:t>
            </a:r>
            <a:r>
              <a:rPr lang="en-US" sz="2400" dirty="0"/>
              <a:t>Cooperation rather than competition should be </a:t>
            </a:r>
            <a:r>
              <a:rPr lang="en-US" sz="2400" dirty="0" smtClean="0"/>
              <a:t>encouraged</a:t>
            </a:r>
          </a:p>
        </p:txBody>
      </p:sp>
    </p:spTree>
    <p:extLst>
      <p:ext uri="{BB962C8B-B14F-4D97-AF65-F5344CB8AC3E}">
        <p14:creationId xmlns:p14="http://schemas.microsoft.com/office/powerpoint/2010/main" val="19057160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54954" y="2603500"/>
            <a:ext cx="10379549" cy="3416300"/>
          </a:xfrm>
        </p:spPr>
        <p:txBody>
          <a:bodyPr>
            <a:noAutofit/>
          </a:bodyPr>
          <a:lstStyle/>
          <a:p>
            <a:pPr algn="just"/>
            <a:r>
              <a:rPr lang="en-US" sz="2400" dirty="0"/>
              <a:t>7. Efforts should be made to develop team </a:t>
            </a:r>
            <a:r>
              <a:rPr lang="en-US" sz="2400" dirty="0" smtClean="0"/>
              <a:t>spirit.</a:t>
            </a:r>
          </a:p>
          <a:p>
            <a:pPr algn="just"/>
            <a:r>
              <a:rPr lang="en-US" sz="2400" dirty="0" smtClean="0"/>
              <a:t>8. </a:t>
            </a:r>
            <a:r>
              <a:rPr lang="en-US" sz="2400" dirty="0"/>
              <a:t>Doubts, mistakes and wrong interpretation should be made clear by the </a:t>
            </a:r>
            <a:r>
              <a:rPr lang="en-US" sz="2400" dirty="0" smtClean="0"/>
              <a:t>teacher.</a:t>
            </a:r>
          </a:p>
          <a:p>
            <a:pPr algn="just"/>
            <a:r>
              <a:rPr lang="en-US" sz="2400" dirty="0" smtClean="0"/>
              <a:t>9. </a:t>
            </a:r>
            <a:r>
              <a:rPr lang="en-US" sz="2400" dirty="0"/>
              <a:t>Facts and points should be </a:t>
            </a:r>
            <a:r>
              <a:rPr lang="en-US" sz="2400" dirty="0" smtClean="0"/>
              <a:t>evaluated.</a:t>
            </a:r>
          </a:p>
          <a:p>
            <a:pPr algn="just"/>
            <a:r>
              <a:rPr lang="en-US" sz="2400" dirty="0" smtClean="0"/>
              <a:t>10. </a:t>
            </a:r>
            <a:r>
              <a:rPr lang="en-US" sz="2400" dirty="0"/>
              <a:t>Facts and points should be </a:t>
            </a:r>
            <a:r>
              <a:rPr lang="en-US" sz="2400" dirty="0" err="1" smtClean="0"/>
              <a:t>summarised</a:t>
            </a:r>
            <a:r>
              <a:rPr lang="en-US" sz="2400" dirty="0" smtClean="0"/>
              <a:t>.</a:t>
            </a:r>
          </a:p>
          <a:p>
            <a:pPr algn="just"/>
            <a:r>
              <a:rPr lang="en-US" sz="2400" dirty="0" smtClean="0"/>
              <a:t>11. </a:t>
            </a:r>
            <a:r>
              <a:rPr lang="en-US" sz="2400" dirty="0"/>
              <a:t>Students should be guided to appreciate difference of opinion and </a:t>
            </a:r>
            <a:r>
              <a:rPr lang="en-US" sz="2400" dirty="0" smtClean="0"/>
              <a:t>views.</a:t>
            </a:r>
          </a:p>
          <a:p>
            <a:pPr algn="just"/>
            <a:r>
              <a:rPr lang="en-US" sz="2400" dirty="0" smtClean="0"/>
              <a:t>12. </a:t>
            </a:r>
            <a:r>
              <a:rPr lang="en-US" sz="2400" dirty="0"/>
              <a:t>Goals of discussion should be kept in view.</a:t>
            </a:r>
            <a:endParaRPr lang="en-IN" sz="2400" dirty="0"/>
          </a:p>
        </p:txBody>
      </p:sp>
    </p:spTree>
    <p:extLst>
      <p:ext uri="{BB962C8B-B14F-4D97-AF65-F5344CB8AC3E}">
        <p14:creationId xmlns:p14="http://schemas.microsoft.com/office/powerpoint/2010/main" val="1342616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7566" y="2603500"/>
            <a:ext cx="11090365" cy="3416300"/>
          </a:xfrm>
        </p:spPr>
        <p:txBody>
          <a:bodyPr>
            <a:noAutofit/>
          </a:bodyPr>
          <a:lstStyle/>
          <a:p>
            <a:pPr marL="0" indent="0">
              <a:buNone/>
            </a:pPr>
            <a:r>
              <a:rPr lang="en-US" sz="11500" b="1" dirty="0" smtClean="0"/>
              <a:t>    THANK YOU</a:t>
            </a:r>
            <a:endParaRPr lang="en-IN" sz="11500" b="1" dirty="0"/>
          </a:p>
        </p:txBody>
      </p:sp>
    </p:spTree>
    <p:extLst>
      <p:ext uri="{BB962C8B-B14F-4D97-AF65-F5344CB8AC3E}">
        <p14:creationId xmlns:p14="http://schemas.microsoft.com/office/powerpoint/2010/main" val="3195521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5400" b="1" dirty="0" smtClean="0"/>
              <a:t>Group </a:t>
            </a:r>
            <a:r>
              <a:rPr lang="en-IN" sz="5400" b="1" dirty="0"/>
              <a:t>Discussion</a:t>
            </a:r>
            <a:endParaRPr lang="en-IN" sz="5400" dirty="0"/>
          </a:p>
        </p:txBody>
      </p:sp>
      <p:sp>
        <p:nvSpPr>
          <p:cNvPr id="3" name="Content Placeholder 2"/>
          <p:cNvSpPr>
            <a:spLocks noGrp="1"/>
          </p:cNvSpPr>
          <p:nvPr>
            <p:ph idx="1"/>
          </p:nvPr>
        </p:nvSpPr>
        <p:spPr>
          <a:xfrm>
            <a:off x="1154954" y="2603500"/>
            <a:ext cx="10444863" cy="3416300"/>
          </a:xfrm>
        </p:spPr>
        <p:txBody>
          <a:bodyPr>
            <a:normAutofit/>
          </a:bodyPr>
          <a:lstStyle/>
          <a:p>
            <a:pPr algn="just"/>
            <a:r>
              <a:rPr lang="en-IN" sz="2800" b="1" dirty="0" smtClean="0"/>
              <a:t> </a:t>
            </a:r>
            <a:r>
              <a:rPr lang="en-IN" sz="2800" dirty="0"/>
              <a:t>It is an organized conversation where group members taking active  participation in every aspect of teaching- learning process. It is a process of exchanging ideas  and views between teacher and learners. All members of the group are encouraged to participate  in all matters of discussion. It is a democratic platform of sharing views among the group  members.  </a:t>
            </a:r>
          </a:p>
          <a:p>
            <a:endParaRPr lang="en-IN" sz="2000" dirty="0"/>
          </a:p>
        </p:txBody>
      </p:sp>
    </p:spTree>
    <p:extLst>
      <p:ext uri="{BB962C8B-B14F-4D97-AF65-F5344CB8AC3E}">
        <p14:creationId xmlns:p14="http://schemas.microsoft.com/office/powerpoint/2010/main" val="4088368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b="1" dirty="0" smtClean="0"/>
              <a:t>Meaning &amp; Significance</a:t>
            </a:r>
            <a:endParaRPr lang="en-IN" sz="5400" b="1" dirty="0"/>
          </a:p>
        </p:txBody>
      </p:sp>
      <p:sp>
        <p:nvSpPr>
          <p:cNvPr id="3" name="Content Placeholder 2"/>
          <p:cNvSpPr>
            <a:spLocks noGrp="1"/>
          </p:cNvSpPr>
          <p:nvPr>
            <p:ph idx="1"/>
          </p:nvPr>
        </p:nvSpPr>
        <p:spPr>
          <a:xfrm>
            <a:off x="561703" y="2325189"/>
            <a:ext cx="11129553" cy="4127862"/>
          </a:xfrm>
        </p:spPr>
        <p:txBody>
          <a:bodyPr>
            <a:noAutofit/>
          </a:bodyPr>
          <a:lstStyle/>
          <a:p>
            <a:pPr algn="just"/>
            <a:r>
              <a:rPr lang="en-US" sz="2400" dirty="0"/>
              <a:t>This method has been used in the teaching-learning process since times immemorial. It was widely used at the famous </a:t>
            </a:r>
            <a:r>
              <a:rPr lang="en-US" sz="2400" dirty="0" err="1"/>
              <a:t>Nalanda</a:t>
            </a:r>
            <a:r>
              <a:rPr lang="en-US" sz="2400" dirty="0"/>
              <a:t> University. </a:t>
            </a:r>
            <a:endParaRPr lang="en-US" sz="2400" dirty="0" smtClean="0"/>
          </a:p>
          <a:p>
            <a:pPr algn="just"/>
            <a:r>
              <a:rPr lang="en-US" sz="2400" dirty="0" smtClean="0"/>
              <a:t>The </a:t>
            </a:r>
            <a:r>
              <a:rPr lang="en-US" sz="2400" dirty="0"/>
              <a:t>Greek scholars in their walk used to discuss various problems and issues with their disciples. </a:t>
            </a:r>
            <a:endParaRPr lang="en-US" sz="2400" dirty="0" smtClean="0"/>
          </a:p>
          <a:p>
            <a:pPr algn="just"/>
            <a:r>
              <a:rPr lang="en-US" sz="2400" dirty="0" smtClean="0"/>
              <a:t>Discussion </a:t>
            </a:r>
            <a:r>
              <a:rPr lang="en-US" sz="2400" dirty="0"/>
              <a:t>has been described as a thoughtful consideration of the relationships involved in a topic or problem under study</a:t>
            </a:r>
            <a:r>
              <a:rPr lang="en-US" sz="2400" dirty="0" smtClean="0"/>
              <a:t>.</a:t>
            </a:r>
          </a:p>
          <a:p>
            <a:pPr algn="just"/>
            <a:r>
              <a:rPr lang="en-US" sz="2400" dirty="0" smtClean="0"/>
              <a:t> </a:t>
            </a:r>
            <a:r>
              <a:rPr lang="en-US" sz="2400" dirty="0"/>
              <a:t>It is concerned with the analysis, comparison, evaluation and the conclusions of these relationships. </a:t>
            </a:r>
            <a:endParaRPr lang="en-US" sz="2400" dirty="0" smtClean="0"/>
          </a:p>
          <a:p>
            <a:pPr algn="just"/>
            <a:r>
              <a:rPr lang="en-US" sz="2400" dirty="0" smtClean="0"/>
              <a:t>It </a:t>
            </a:r>
            <a:r>
              <a:rPr lang="en-US" sz="2400" dirty="0"/>
              <a:t>aims at uniting and integrating the work of the class</a:t>
            </a:r>
            <a:r>
              <a:rPr lang="en-US" sz="2400" dirty="0" smtClean="0"/>
              <a:t>..</a:t>
            </a:r>
            <a:endParaRPr lang="en-IN" sz="2400" dirty="0"/>
          </a:p>
        </p:txBody>
      </p:sp>
    </p:spTree>
    <p:extLst>
      <p:ext uri="{BB962C8B-B14F-4D97-AF65-F5344CB8AC3E}">
        <p14:creationId xmlns:p14="http://schemas.microsoft.com/office/powerpoint/2010/main" val="5276362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a:t>
            </a:r>
            <a:endParaRPr lang="en-IN" dirty="0"/>
          </a:p>
        </p:txBody>
      </p:sp>
      <p:sp>
        <p:nvSpPr>
          <p:cNvPr id="3" name="Content Placeholder 2"/>
          <p:cNvSpPr>
            <a:spLocks noGrp="1"/>
          </p:cNvSpPr>
          <p:nvPr>
            <p:ph idx="1"/>
          </p:nvPr>
        </p:nvSpPr>
        <p:spPr>
          <a:xfrm>
            <a:off x="1045030" y="2468880"/>
            <a:ext cx="10646228" cy="3550920"/>
          </a:xfrm>
        </p:spPr>
        <p:txBody>
          <a:bodyPr>
            <a:noAutofit/>
          </a:bodyPr>
          <a:lstStyle/>
          <a:p>
            <a:pPr algn="just"/>
            <a:r>
              <a:rPr lang="en-US" sz="2400" dirty="0"/>
              <a:t>It is carried out by </a:t>
            </a:r>
            <a:r>
              <a:rPr lang="en-US" sz="2400" dirty="0" err="1"/>
              <a:t>organising</a:t>
            </a:r>
            <a:r>
              <a:rPr lang="en-US" sz="2400" dirty="0"/>
              <a:t>, outlining and set relating, the facts studied</a:t>
            </a:r>
            <a:r>
              <a:rPr lang="en-US" sz="2400" dirty="0" smtClean="0"/>
              <a:t>.</a:t>
            </a:r>
          </a:p>
          <a:p>
            <a:pPr algn="just"/>
            <a:r>
              <a:rPr lang="en-US" sz="2400" dirty="0" smtClean="0"/>
              <a:t> </a:t>
            </a:r>
            <a:r>
              <a:rPr lang="en-US" sz="2400" dirty="0"/>
              <a:t>It encourages the students to direct their thinking process towards the solution of a problem and to use their experiences for a further clarification and consolidation of learning </a:t>
            </a:r>
            <a:r>
              <a:rPr lang="en-US" sz="2400" dirty="0" smtClean="0"/>
              <a:t>material.</a:t>
            </a:r>
          </a:p>
          <a:p>
            <a:pPr algn="just"/>
            <a:r>
              <a:rPr lang="en-US" sz="2400" dirty="0"/>
              <a:t>Discussion is very important in stimulating mental activity, developing fluency and ease in expression, clarity of ideas in thinking and training in the presentation of one's ideas and facts. An exchange of ideas and opinions offers valuable training to students in reflective </a:t>
            </a:r>
            <a:r>
              <a:rPr lang="en-US" sz="2400" dirty="0" smtClean="0"/>
              <a:t>thinking.</a:t>
            </a:r>
            <a:endParaRPr lang="en-IN" sz="2400" dirty="0"/>
          </a:p>
        </p:txBody>
      </p:sp>
    </p:spTree>
    <p:extLst>
      <p:ext uri="{BB962C8B-B14F-4D97-AF65-F5344CB8AC3E}">
        <p14:creationId xmlns:p14="http://schemas.microsoft.com/office/powerpoint/2010/main" val="3728338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703" y="973668"/>
            <a:ext cx="9914707" cy="706964"/>
          </a:xfrm>
        </p:spPr>
        <p:txBody>
          <a:bodyPr/>
          <a:lstStyle/>
          <a:p>
            <a:r>
              <a:rPr lang="en-US" sz="4400" b="1" dirty="0" smtClean="0"/>
              <a:t>Purposes of conducting Discussion</a:t>
            </a:r>
            <a:endParaRPr lang="en-IN" sz="4400" b="1" dirty="0"/>
          </a:p>
        </p:txBody>
      </p:sp>
      <p:sp>
        <p:nvSpPr>
          <p:cNvPr id="3" name="Content Placeholder 2"/>
          <p:cNvSpPr>
            <a:spLocks noGrp="1"/>
          </p:cNvSpPr>
          <p:nvPr>
            <p:ph idx="1"/>
          </p:nvPr>
        </p:nvSpPr>
        <p:spPr>
          <a:xfrm>
            <a:off x="1154954" y="2603500"/>
            <a:ext cx="9974600" cy="3416300"/>
          </a:xfrm>
        </p:spPr>
        <p:txBody>
          <a:bodyPr>
            <a:normAutofit/>
          </a:bodyPr>
          <a:lstStyle/>
          <a:p>
            <a:pPr algn="just"/>
            <a:r>
              <a:rPr lang="en-US" sz="2400" dirty="0" err="1" smtClean="0"/>
              <a:t>i</a:t>
            </a:r>
            <a:r>
              <a:rPr lang="en-US" sz="2400" dirty="0" smtClean="0"/>
              <a:t>. For </a:t>
            </a:r>
            <a:r>
              <a:rPr lang="en-US" sz="2400" dirty="0"/>
              <a:t>planning new </a:t>
            </a:r>
            <a:r>
              <a:rPr lang="en-US" sz="2400" dirty="0" smtClean="0"/>
              <a:t>work.</a:t>
            </a:r>
          </a:p>
          <a:p>
            <a:pPr algn="just"/>
            <a:r>
              <a:rPr lang="en-US" sz="2400" dirty="0" smtClean="0"/>
              <a:t>Ii. </a:t>
            </a:r>
            <a:r>
              <a:rPr lang="en-US" sz="2400" dirty="0"/>
              <a:t>For making decision concerning future </a:t>
            </a:r>
            <a:r>
              <a:rPr lang="en-US" sz="2400" dirty="0" smtClean="0"/>
              <a:t>work.</a:t>
            </a:r>
          </a:p>
          <a:p>
            <a:pPr algn="just"/>
            <a:r>
              <a:rPr lang="en-US" sz="2400" dirty="0" smtClean="0"/>
              <a:t>Iii. </a:t>
            </a:r>
            <a:r>
              <a:rPr lang="en-US" sz="2400" dirty="0"/>
              <a:t>For sharing </a:t>
            </a:r>
            <a:r>
              <a:rPr lang="en-US" sz="2400" dirty="0" smtClean="0"/>
              <a:t>information.</a:t>
            </a:r>
          </a:p>
          <a:p>
            <a:pPr algn="just"/>
            <a:r>
              <a:rPr lang="en-US" sz="2400" dirty="0" smtClean="0"/>
              <a:t>Iv. For </a:t>
            </a:r>
            <a:r>
              <a:rPr lang="en-US" sz="2400" dirty="0"/>
              <a:t>obtaining and gaining respect for various </a:t>
            </a:r>
            <a:r>
              <a:rPr lang="en-US" sz="2400" dirty="0" smtClean="0"/>
              <a:t>points</a:t>
            </a:r>
          </a:p>
          <a:p>
            <a:pPr algn="just"/>
            <a:r>
              <a:rPr lang="en-US" sz="2400" dirty="0" smtClean="0"/>
              <a:t>V. For </a:t>
            </a:r>
            <a:r>
              <a:rPr lang="en-US" sz="2400" dirty="0"/>
              <a:t>classifying </a:t>
            </a:r>
            <a:r>
              <a:rPr lang="en-US" sz="2400" dirty="0" smtClean="0"/>
              <a:t>ideas.</a:t>
            </a:r>
          </a:p>
          <a:p>
            <a:pPr algn="just"/>
            <a:r>
              <a:rPr lang="en-US" sz="2400" dirty="0" smtClean="0"/>
              <a:t>Vi. For </a:t>
            </a:r>
            <a:r>
              <a:rPr lang="en-US" sz="2400" dirty="0"/>
              <a:t>inspiring </a:t>
            </a:r>
            <a:r>
              <a:rPr lang="en-US" sz="2400" dirty="0" smtClean="0"/>
              <a:t>interest.</a:t>
            </a:r>
          </a:p>
          <a:p>
            <a:pPr algn="just"/>
            <a:r>
              <a:rPr lang="en-US" sz="2400" dirty="0" smtClean="0"/>
              <a:t>Vii. </a:t>
            </a:r>
            <a:r>
              <a:rPr lang="en-US" sz="2400" dirty="0"/>
              <a:t>For evaluating progress.</a:t>
            </a:r>
            <a:endParaRPr lang="en-IN" sz="2400" dirty="0"/>
          </a:p>
        </p:txBody>
      </p:sp>
    </p:spTree>
    <p:extLst>
      <p:ext uri="{BB962C8B-B14F-4D97-AF65-F5344CB8AC3E}">
        <p14:creationId xmlns:p14="http://schemas.microsoft.com/office/powerpoint/2010/main" val="12273244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577" y="718457"/>
            <a:ext cx="9692641" cy="962175"/>
          </a:xfrm>
        </p:spPr>
        <p:txBody>
          <a:bodyPr/>
          <a:lstStyle/>
          <a:p>
            <a:r>
              <a:rPr lang="en-US" sz="5400" b="1" dirty="0"/>
              <a:t>Essential </a:t>
            </a:r>
            <a:r>
              <a:rPr lang="en-US" sz="5400" b="1" dirty="0" smtClean="0"/>
              <a:t>parts </a:t>
            </a:r>
            <a:r>
              <a:rPr lang="en-US" sz="5400" b="1" dirty="0"/>
              <a:t>of </a:t>
            </a:r>
            <a:r>
              <a:rPr lang="en-US" sz="5400" b="1" dirty="0" smtClean="0"/>
              <a:t>Discussion</a:t>
            </a:r>
            <a:endParaRPr lang="en-IN" sz="5400" b="1" dirty="0"/>
          </a:p>
        </p:txBody>
      </p:sp>
      <p:sp>
        <p:nvSpPr>
          <p:cNvPr id="3" name="Content Placeholder 2"/>
          <p:cNvSpPr>
            <a:spLocks noGrp="1"/>
          </p:cNvSpPr>
          <p:nvPr>
            <p:ph idx="1"/>
          </p:nvPr>
        </p:nvSpPr>
        <p:spPr>
          <a:xfrm>
            <a:off x="1154954" y="2603500"/>
            <a:ext cx="10523240" cy="3731986"/>
          </a:xfrm>
        </p:spPr>
        <p:txBody>
          <a:bodyPr>
            <a:noAutofit/>
          </a:bodyPr>
          <a:lstStyle/>
          <a:p>
            <a:pPr marL="0" indent="0" algn="just">
              <a:buNone/>
            </a:pPr>
            <a:endParaRPr lang="en-US" sz="3200" dirty="0" smtClean="0"/>
          </a:p>
          <a:p>
            <a:pPr algn="just"/>
            <a:r>
              <a:rPr lang="en-US" sz="3200" dirty="0" smtClean="0"/>
              <a:t>1</a:t>
            </a:r>
            <a:r>
              <a:rPr lang="en-US" sz="3200" dirty="0"/>
              <a:t>. The leader-the </a:t>
            </a:r>
            <a:r>
              <a:rPr lang="en-US" sz="3200" dirty="0" smtClean="0"/>
              <a:t>teacher</a:t>
            </a:r>
          </a:p>
          <a:p>
            <a:pPr algn="just"/>
            <a:r>
              <a:rPr lang="en-US" sz="3200" dirty="0" smtClean="0"/>
              <a:t>2</a:t>
            </a:r>
            <a:r>
              <a:rPr lang="en-US" sz="3200" dirty="0"/>
              <a:t>. The group the </a:t>
            </a:r>
            <a:r>
              <a:rPr lang="en-US" sz="3200" dirty="0" smtClean="0"/>
              <a:t>students</a:t>
            </a:r>
          </a:p>
          <a:p>
            <a:pPr algn="just"/>
            <a:r>
              <a:rPr lang="en-US" sz="3200" dirty="0" smtClean="0"/>
              <a:t>3</a:t>
            </a:r>
            <a:r>
              <a:rPr lang="en-US" sz="3200" dirty="0"/>
              <a:t>. The problem or the </a:t>
            </a:r>
            <a:r>
              <a:rPr lang="en-US" sz="3200" dirty="0" smtClean="0"/>
              <a:t>topic</a:t>
            </a:r>
          </a:p>
          <a:p>
            <a:pPr algn="just"/>
            <a:r>
              <a:rPr lang="en-US" sz="3200" dirty="0" smtClean="0"/>
              <a:t>4</a:t>
            </a:r>
            <a:r>
              <a:rPr lang="en-US" sz="3200" dirty="0"/>
              <a:t>. The content-body of </a:t>
            </a:r>
            <a:r>
              <a:rPr lang="en-US" sz="3200" dirty="0" smtClean="0"/>
              <a:t>knowledge</a:t>
            </a:r>
          </a:p>
          <a:p>
            <a:pPr algn="just"/>
            <a:r>
              <a:rPr lang="en-US" sz="3200" dirty="0" smtClean="0"/>
              <a:t>5</a:t>
            </a:r>
            <a:r>
              <a:rPr lang="en-US" sz="3200" dirty="0"/>
              <a:t>. Evaluation-change in ideas, attitudes etc.</a:t>
            </a:r>
            <a:endParaRPr lang="en-IN" sz="3200" dirty="0"/>
          </a:p>
        </p:txBody>
      </p:sp>
    </p:spTree>
    <p:extLst>
      <p:ext uri="{BB962C8B-B14F-4D97-AF65-F5344CB8AC3E}">
        <p14:creationId xmlns:p14="http://schemas.microsoft.com/office/powerpoint/2010/main" val="1694376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9060200" cy="706964"/>
          </a:xfrm>
        </p:spPr>
        <p:txBody>
          <a:bodyPr/>
          <a:lstStyle/>
          <a:p>
            <a:r>
              <a:rPr lang="en-US" sz="5400" b="1" dirty="0" err="1" smtClean="0"/>
              <a:t>Organisation</a:t>
            </a:r>
            <a:r>
              <a:rPr lang="en-US" sz="5400" b="1" dirty="0" smtClean="0"/>
              <a:t> of Discussion</a:t>
            </a:r>
            <a:endParaRPr lang="en-IN" sz="5400" b="1" dirty="0"/>
          </a:p>
        </p:txBody>
      </p:sp>
      <p:sp>
        <p:nvSpPr>
          <p:cNvPr id="3" name="Content Placeholder 2"/>
          <p:cNvSpPr>
            <a:spLocks noGrp="1"/>
          </p:cNvSpPr>
          <p:nvPr>
            <p:ph idx="1"/>
          </p:nvPr>
        </p:nvSpPr>
        <p:spPr>
          <a:xfrm>
            <a:off x="679270" y="2442754"/>
            <a:ext cx="10802982" cy="3577046"/>
          </a:xfrm>
        </p:spPr>
        <p:txBody>
          <a:bodyPr>
            <a:noAutofit/>
          </a:bodyPr>
          <a:lstStyle/>
          <a:p>
            <a:pPr algn="just"/>
            <a:r>
              <a:rPr lang="en-US" sz="2400" dirty="0"/>
              <a:t>1. Introducing a topic or a problem by the teacher by giving points or explanations to serve as the basis of discussion</a:t>
            </a:r>
            <a:r>
              <a:rPr lang="en-US" sz="2400" dirty="0" smtClean="0"/>
              <a:t>.</a:t>
            </a:r>
          </a:p>
          <a:p>
            <a:pPr algn="just"/>
            <a:r>
              <a:rPr lang="en-US" sz="2400" dirty="0" smtClean="0"/>
              <a:t>2</a:t>
            </a:r>
            <a:r>
              <a:rPr lang="en-US" sz="2400" dirty="0"/>
              <a:t>. Calling upon a pupil by the teacher to give facts, describe scene or situation, explain an incident, event or happening for getting the discussion started</a:t>
            </a:r>
            <a:r>
              <a:rPr lang="en-US" sz="2400" dirty="0" smtClean="0"/>
              <a:t>.</a:t>
            </a:r>
          </a:p>
          <a:p>
            <a:pPr algn="just"/>
            <a:r>
              <a:rPr lang="en-US" sz="2400" dirty="0" smtClean="0"/>
              <a:t>3</a:t>
            </a:r>
            <a:r>
              <a:rPr lang="en-US" sz="2400" dirty="0"/>
              <a:t>. Preparing an outline of points cooperatively by the teacher and a few students which may become the starting point for </a:t>
            </a:r>
            <a:r>
              <a:rPr lang="en-US" sz="2400" dirty="0" smtClean="0"/>
              <a:t>discussion. </a:t>
            </a:r>
          </a:p>
          <a:p>
            <a:pPr algn="just"/>
            <a:r>
              <a:rPr lang="en-US" sz="2400" dirty="0" smtClean="0"/>
              <a:t>4</a:t>
            </a:r>
            <a:r>
              <a:rPr lang="en-US" sz="2400" dirty="0"/>
              <a:t>. Asking the students to describe their own </a:t>
            </a:r>
            <a:r>
              <a:rPr lang="en-US" sz="2400" dirty="0" smtClean="0"/>
              <a:t>experiences connected </a:t>
            </a:r>
            <a:r>
              <a:rPr lang="en-US" sz="2400" dirty="0"/>
              <a:t>with the subject, topic or problem and making them points  </a:t>
            </a:r>
            <a:r>
              <a:rPr lang="en-US" sz="2400" dirty="0" smtClean="0"/>
              <a:t>for discussion.</a:t>
            </a:r>
          </a:p>
        </p:txBody>
      </p:sp>
    </p:spTree>
    <p:extLst>
      <p:ext uri="{BB962C8B-B14F-4D97-AF65-F5344CB8AC3E}">
        <p14:creationId xmlns:p14="http://schemas.microsoft.com/office/powerpoint/2010/main" val="3374854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154954" y="2603500"/>
            <a:ext cx="10549366" cy="3416300"/>
          </a:xfrm>
        </p:spPr>
        <p:txBody>
          <a:bodyPr>
            <a:normAutofit/>
          </a:bodyPr>
          <a:lstStyle/>
          <a:p>
            <a:pPr algn="just"/>
            <a:r>
              <a:rPr lang="en-US" sz="2400" dirty="0"/>
              <a:t>5. Presenting detailed papers by the teacher and discussions thereon</a:t>
            </a:r>
            <a:r>
              <a:rPr lang="en-US" sz="2400" dirty="0" smtClean="0"/>
              <a:t>.</a:t>
            </a:r>
          </a:p>
          <a:p>
            <a:pPr algn="just"/>
            <a:r>
              <a:rPr lang="en-US" sz="2400" dirty="0" smtClean="0"/>
              <a:t>6</a:t>
            </a:r>
            <a:r>
              <a:rPr lang="en-US" sz="2400" dirty="0"/>
              <a:t>. Presenting detailed papers by the students and discussing them in the class. </a:t>
            </a:r>
            <a:endParaRPr lang="en-US" sz="2400" dirty="0" smtClean="0"/>
          </a:p>
          <a:p>
            <a:pPr algn="just"/>
            <a:r>
              <a:rPr lang="en-US" sz="2400" dirty="0" smtClean="0"/>
              <a:t>7. Showing </a:t>
            </a:r>
            <a:r>
              <a:rPr lang="en-US" sz="2400" dirty="0"/>
              <a:t>special works and projects to the class and discussing them</a:t>
            </a:r>
            <a:r>
              <a:rPr lang="en-US" sz="2400" dirty="0" smtClean="0"/>
              <a:t>.</a:t>
            </a:r>
          </a:p>
          <a:p>
            <a:pPr algn="just"/>
            <a:r>
              <a:rPr lang="en-US" sz="2400" dirty="0" smtClean="0"/>
              <a:t>8</a:t>
            </a:r>
            <a:r>
              <a:rPr lang="en-US" sz="2400" dirty="0"/>
              <a:t>. Showing some pictures, charts, diagrams or any audio-visual material and discussion about them.</a:t>
            </a:r>
          </a:p>
          <a:p>
            <a:pPr algn="just"/>
            <a:endParaRPr lang="en-IN" sz="2400" dirty="0"/>
          </a:p>
          <a:p>
            <a:pPr algn="just"/>
            <a:endParaRPr lang="en-IN" sz="2400" dirty="0"/>
          </a:p>
        </p:txBody>
      </p:sp>
    </p:spTree>
    <p:extLst>
      <p:ext uri="{BB962C8B-B14F-4D97-AF65-F5344CB8AC3E}">
        <p14:creationId xmlns:p14="http://schemas.microsoft.com/office/powerpoint/2010/main" val="2817781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2332" y="973668"/>
            <a:ext cx="9224036" cy="706964"/>
          </a:xfrm>
        </p:spPr>
        <p:txBody>
          <a:bodyPr/>
          <a:lstStyle/>
          <a:p>
            <a:r>
              <a:rPr lang="en-US" sz="5400" b="1" dirty="0" smtClean="0"/>
              <a:t>Merits of Group Discussion</a:t>
            </a:r>
            <a:endParaRPr lang="en-IN" sz="5400" b="1" dirty="0"/>
          </a:p>
        </p:txBody>
      </p:sp>
      <p:sp>
        <p:nvSpPr>
          <p:cNvPr id="3" name="Content Placeholder 2"/>
          <p:cNvSpPr>
            <a:spLocks noGrp="1"/>
          </p:cNvSpPr>
          <p:nvPr>
            <p:ph idx="1"/>
          </p:nvPr>
        </p:nvSpPr>
        <p:spPr>
          <a:xfrm>
            <a:off x="1154954" y="2603500"/>
            <a:ext cx="10484052" cy="3416300"/>
          </a:xfrm>
        </p:spPr>
        <p:txBody>
          <a:bodyPr>
            <a:noAutofit/>
          </a:bodyPr>
          <a:lstStyle/>
          <a:p>
            <a:pPr algn="just"/>
            <a:r>
              <a:rPr lang="en-US" sz="2400" dirty="0"/>
              <a:t>1. It helps in clarifying issues</a:t>
            </a:r>
            <a:r>
              <a:rPr lang="en-US" sz="2400" dirty="0" smtClean="0"/>
              <a:t>.</a:t>
            </a:r>
          </a:p>
          <a:p>
            <a:pPr algn="just"/>
            <a:r>
              <a:rPr lang="en-US" sz="2400" dirty="0" smtClean="0"/>
              <a:t>2</a:t>
            </a:r>
            <a:r>
              <a:rPr lang="en-US" sz="2400" dirty="0"/>
              <a:t>. It helps children in </a:t>
            </a:r>
            <a:r>
              <a:rPr lang="en-US" sz="2400" dirty="0" err="1"/>
              <a:t>crystallising</a:t>
            </a:r>
            <a:r>
              <a:rPr lang="en-US" sz="2400" dirty="0"/>
              <a:t> their thinking</a:t>
            </a:r>
            <a:r>
              <a:rPr lang="en-US" sz="2400" dirty="0" smtClean="0"/>
              <a:t>.</a:t>
            </a:r>
          </a:p>
          <a:p>
            <a:pPr algn="just"/>
            <a:r>
              <a:rPr lang="en-US" sz="2400" dirty="0" smtClean="0"/>
              <a:t>3</a:t>
            </a:r>
            <a:r>
              <a:rPr lang="en-US" sz="2400" dirty="0"/>
              <a:t>. It helps students in discovering what they do not know and what they have </a:t>
            </a:r>
            <a:r>
              <a:rPr lang="en-US" sz="2400" dirty="0" smtClean="0"/>
              <a:t>overlooked.</a:t>
            </a:r>
          </a:p>
          <a:p>
            <a:pPr algn="just"/>
            <a:r>
              <a:rPr lang="en-US" sz="2400" dirty="0" smtClean="0"/>
              <a:t>4.It </a:t>
            </a:r>
            <a:r>
              <a:rPr lang="en-US" sz="2400" dirty="0"/>
              <a:t>is farther from rote learning</a:t>
            </a:r>
            <a:r>
              <a:rPr lang="en-US" sz="2400" dirty="0" smtClean="0"/>
              <a:t>.</a:t>
            </a:r>
          </a:p>
          <a:p>
            <a:pPr algn="just"/>
            <a:r>
              <a:rPr lang="en-US" sz="2400" dirty="0" smtClean="0"/>
              <a:t>5</a:t>
            </a:r>
            <a:r>
              <a:rPr lang="en-US" sz="2400" dirty="0"/>
              <a:t>. It represents a type of pooled knowledge, ideas and feelings of several persons</a:t>
            </a:r>
            <a:r>
              <a:rPr lang="en-US" sz="2400" dirty="0" smtClean="0"/>
              <a:t>.</a:t>
            </a:r>
          </a:p>
          <a:p>
            <a:pPr algn="just"/>
            <a:r>
              <a:rPr lang="en-US" sz="2400" dirty="0" smtClean="0"/>
              <a:t>6</a:t>
            </a:r>
            <a:r>
              <a:rPr lang="en-US" sz="2400" dirty="0"/>
              <a:t>. It develops team spirit</a:t>
            </a:r>
            <a:r>
              <a:rPr lang="en-US" sz="2400" dirty="0" smtClean="0"/>
              <a:t>.</a:t>
            </a:r>
          </a:p>
        </p:txBody>
      </p:sp>
    </p:spTree>
    <p:extLst>
      <p:ext uri="{BB962C8B-B14F-4D97-AF65-F5344CB8AC3E}">
        <p14:creationId xmlns:p14="http://schemas.microsoft.com/office/powerpoint/2010/main" val="2624169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68</TotalTime>
  <Words>895</Words>
  <Application>Microsoft Office PowerPoint</Application>
  <PresentationFormat>Widescreen</PresentationFormat>
  <Paragraphs>72</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Century Gothic</vt:lpstr>
      <vt:lpstr>Wingdings 3</vt:lpstr>
      <vt:lpstr>Ion Boardroom</vt:lpstr>
      <vt:lpstr>PERMISSIVE STYLE OF TEACHING-GROUP DISCUSSION</vt:lpstr>
      <vt:lpstr>Group Discussion</vt:lpstr>
      <vt:lpstr>Meaning &amp; Significance</vt:lpstr>
      <vt:lpstr>Continue…</vt:lpstr>
      <vt:lpstr>Purposes of conducting Discussion</vt:lpstr>
      <vt:lpstr>Essential parts of Discussion</vt:lpstr>
      <vt:lpstr>Organisation of Discussion</vt:lpstr>
      <vt:lpstr>PowerPoint Presentation</vt:lpstr>
      <vt:lpstr>Merits of Group Discussion</vt:lpstr>
      <vt:lpstr>Continue…</vt:lpstr>
      <vt:lpstr>Demerits of Group Discussion </vt:lpstr>
      <vt:lpstr>Directing Group Discussion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PERMISSIVE STYLE OF TEACHING-GROUP DISCUSSION</dc:title>
  <dc:creator>USER</dc:creator>
  <cp:lastModifiedBy>USER</cp:lastModifiedBy>
  <cp:revision>18</cp:revision>
  <dcterms:created xsi:type="dcterms:W3CDTF">2025-11-01T09:12:15Z</dcterms:created>
  <dcterms:modified xsi:type="dcterms:W3CDTF">2025-11-02T15:15:57Z</dcterms:modified>
</cp:coreProperties>
</file>